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4" r:id="rId2"/>
  </p:sldMasterIdLst>
  <p:notesMasterIdLst>
    <p:notesMasterId r:id="rId108"/>
  </p:notesMasterIdLst>
  <p:sldIdLst>
    <p:sldId id="7887" r:id="rId3"/>
    <p:sldId id="7888" r:id="rId4"/>
    <p:sldId id="2258" r:id="rId5"/>
    <p:sldId id="2259" r:id="rId6"/>
    <p:sldId id="7902" r:id="rId7"/>
    <p:sldId id="7890" r:id="rId8"/>
    <p:sldId id="7891" r:id="rId9"/>
    <p:sldId id="7892" r:id="rId10"/>
    <p:sldId id="7893" r:id="rId11"/>
    <p:sldId id="7894" r:id="rId12"/>
    <p:sldId id="7895" r:id="rId13"/>
    <p:sldId id="7899" r:id="rId14"/>
    <p:sldId id="7896" r:id="rId15"/>
    <p:sldId id="7900" r:id="rId16"/>
    <p:sldId id="7901" r:id="rId17"/>
    <p:sldId id="2426" r:id="rId18"/>
    <p:sldId id="2459" r:id="rId19"/>
    <p:sldId id="7903" r:id="rId20"/>
    <p:sldId id="7904" r:id="rId21"/>
    <p:sldId id="632" r:id="rId22"/>
    <p:sldId id="633" r:id="rId23"/>
    <p:sldId id="639" r:id="rId24"/>
    <p:sldId id="640" r:id="rId25"/>
    <p:sldId id="641" r:id="rId26"/>
    <p:sldId id="642" r:id="rId27"/>
    <p:sldId id="644" r:id="rId28"/>
    <p:sldId id="645" r:id="rId29"/>
    <p:sldId id="646" r:id="rId30"/>
    <p:sldId id="647" r:id="rId31"/>
    <p:sldId id="649" r:id="rId32"/>
    <p:sldId id="650" r:id="rId33"/>
    <p:sldId id="651" r:id="rId34"/>
    <p:sldId id="653" r:id="rId35"/>
    <p:sldId id="654" r:id="rId36"/>
    <p:sldId id="7905" r:id="rId37"/>
    <p:sldId id="2461" r:id="rId38"/>
    <p:sldId id="2463" r:id="rId39"/>
    <p:sldId id="7906" r:id="rId40"/>
    <p:sldId id="2467" r:id="rId41"/>
    <p:sldId id="2471" r:id="rId42"/>
    <p:sldId id="7907" r:id="rId43"/>
    <p:sldId id="7908" r:id="rId44"/>
    <p:sldId id="2473" r:id="rId45"/>
    <p:sldId id="2474" r:id="rId46"/>
    <p:sldId id="2475" r:id="rId47"/>
    <p:sldId id="7909" r:id="rId48"/>
    <p:sldId id="2477" r:id="rId49"/>
    <p:sldId id="2478" r:id="rId50"/>
    <p:sldId id="2481" r:id="rId51"/>
    <p:sldId id="2482" r:id="rId52"/>
    <p:sldId id="2484" r:id="rId53"/>
    <p:sldId id="2483" r:id="rId54"/>
    <p:sldId id="7910" r:id="rId55"/>
    <p:sldId id="2486" r:id="rId56"/>
    <p:sldId id="2487" r:id="rId57"/>
    <p:sldId id="7911" r:id="rId58"/>
    <p:sldId id="7912" r:id="rId59"/>
    <p:sldId id="7913" r:id="rId60"/>
    <p:sldId id="7916" r:id="rId61"/>
    <p:sldId id="7917" r:id="rId62"/>
    <p:sldId id="2491" r:id="rId63"/>
    <p:sldId id="2492" r:id="rId64"/>
    <p:sldId id="2493" r:id="rId65"/>
    <p:sldId id="2495" r:id="rId66"/>
    <p:sldId id="2496" r:id="rId67"/>
    <p:sldId id="7919" r:id="rId68"/>
    <p:sldId id="7918" r:id="rId69"/>
    <p:sldId id="2498" r:id="rId70"/>
    <p:sldId id="2500" r:id="rId71"/>
    <p:sldId id="2529" r:id="rId72"/>
    <p:sldId id="2499" r:id="rId73"/>
    <p:sldId id="2503" r:id="rId74"/>
    <p:sldId id="2504" r:id="rId75"/>
    <p:sldId id="2505" r:id="rId76"/>
    <p:sldId id="2506" r:id="rId77"/>
    <p:sldId id="2507" r:id="rId78"/>
    <p:sldId id="2526" r:id="rId79"/>
    <p:sldId id="2528" r:id="rId80"/>
    <p:sldId id="2510" r:id="rId81"/>
    <p:sldId id="2511" r:id="rId82"/>
    <p:sldId id="2512" r:id="rId83"/>
    <p:sldId id="2513" r:id="rId84"/>
    <p:sldId id="2515" r:id="rId85"/>
    <p:sldId id="2514" r:id="rId86"/>
    <p:sldId id="2516" r:id="rId87"/>
    <p:sldId id="2517" r:id="rId88"/>
    <p:sldId id="7920" r:id="rId89"/>
    <p:sldId id="2518" r:id="rId90"/>
    <p:sldId id="7921" r:id="rId91"/>
    <p:sldId id="2532" r:id="rId92"/>
    <p:sldId id="2530" r:id="rId93"/>
    <p:sldId id="2531" r:id="rId94"/>
    <p:sldId id="2522" r:id="rId95"/>
    <p:sldId id="2533" r:id="rId96"/>
    <p:sldId id="2535" r:id="rId97"/>
    <p:sldId id="2523" r:id="rId98"/>
    <p:sldId id="2524" r:id="rId99"/>
    <p:sldId id="2534" r:id="rId100"/>
    <p:sldId id="2537" r:id="rId101"/>
    <p:sldId id="2536" r:id="rId102"/>
    <p:sldId id="2538" r:id="rId103"/>
    <p:sldId id="2539" r:id="rId104"/>
    <p:sldId id="7876" r:id="rId105"/>
    <p:sldId id="262" r:id="rId106"/>
    <p:sldId id="7885" r:id="rId107"/>
  </p:sldIdLst>
  <p:sldSz cx="12192000" cy="6858000"/>
  <p:notesSz cx="7099300" cy="10234613"/>
  <p:custDataLst>
    <p:tags r:id="rId10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目录" id="{C505D193-7E5D-44E2-9BA1-E640E0BC06BA}">
          <p14:sldIdLst>
            <p14:sldId id="7887"/>
          </p14:sldIdLst>
        </p14:section>
        <p14:section name="序曲" id="{840728DA-CBF5-4864-8534-6E1284E11977}">
          <p14:sldIdLst>
            <p14:sldId id="7888"/>
            <p14:sldId id="2258"/>
            <p14:sldId id="2259"/>
            <p14:sldId id="7902"/>
            <p14:sldId id="7890"/>
            <p14:sldId id="7891"/>
            <p14:sldId id="7892"/>
            <p14:sldId id="7893"/>
            <p14:sldId id="7894"/>
            <p14:sldId id="7895"/>
            <p14:sldId id="7899"/>
            <p14:sldId id="7896"/>
            <p14:sldId id="7900"/>
            <p14:sldId id="7901"/>
            <p14:sldId id="2426"/>
            <p14:sldId id="2459"/>
            <p14:sldId id="7903"/>
            <p14:sldId id="7904"/>
            <p14:sldId id="632"/>
            <p14:sldId id="633"/>
            <p14:sldId id="639"/>
            <p14:sldId id="640"/>
            <p14:sldId id="641"/>
            <p14:sldId id="642"/>
            <p14:sldId id="644"/>
            <p14:sldId id="645"/>
            <p14:sldId id="646"/>
            <p14:sldId id="647"/>
            <p14:sldId id="649"/>
            <p14:sldId id="650"/>
            <p14:sldId id="651"/>
            <p14:sldId id="653"/>
            <p14:sldId id="654"/>
            <p14:sldId id="7905"/>
            <p14:sldId id="2461"/>
            <p14:sldId id="2463"/>
            <p14:sldId id="7906"/>
            <p14:sldId id="2467"/>
            <p14:sldId id="2471"/>
            <p14:sldId id="7907"/>
            <p14:sldId id="7908"/>
            <p14:sldId id="2473"/>
            <p14:sldId id="2474"/>
            <p14:sldId id="2475"/>
            <p14:sldId id="7909"/>
            <p14:sldId id="2477"/>
            <p14:sldId id="2478"/>
            <p14:sldId id="2481"/>
            <p14:sldId id="2482"/>
            <p14:sldId id="2484"/>
            <p14:sldId id="2483"/>
            <p14:sldId id="7910"/>
            <p14:sldId id="2486"/>
            <p14:sldId id="2487"/>
            <p14:sldId id="7911"/>
            <p14:sldId id="7912"/>
            <p14:sldId id="7913"/>
            <p14:sldId id="7916"/>
            <p14:sldId id="7917"/>
            <p14:sldId id="2491"/>
            <p14:sldId id="2492"/>
            <p14:sldId id="2493"/>
            <p14:sldId id="2495"/>
            <p14:sldId id="2496"/>
            <p14:sldId id="7919"/>
            <p14:sldId id="7918"/>
            <p14:sldId id="2498"/>
            <p14:sldId id="2500"/>
            <p14:sldId id="2529"/>
            <p14:sldId id="2499"/>
            <p14:sldId id="2503"/>
            <p14:sldId id="2504"/>
            <p14:sldId id="2505"/>
            <p14:sldId id="2506"/>
            <p14:sldId id="2507"/>
            <p14:sldId id="2526"/>
            <p14:sldId id="2528"/>
            <p14:sldId id="2510"/>
            <p14:sldId id="2511"/>
            <p14:sldId id="2512"/>
            <p14:sldId id="2513"/>
            <p14:sldId id="2515"/>
            <p14:sldId id="2514"/>
            <p14:sldId id="2516"/>
            <p14:sldId id="2517"/>
            <p14:sldId id="7920"/>
            <p14:sldId id="2518"/>
            <p14:sldId id="7921"/>
            <p14:sldId id="2532"/>
            <p14:sldId id="2530"/>
            <p14:sldId id="2531"/>
            <p14:sldId id="2522"/>
            <p14:sldId id="2533"/>
            <p14:sldId id="2535"/>
            <p14:sldId id="2523"/>
            <p14:sldId id="2524"/>
            <p14:sldId id="2534"/>
            <p14:sldId id="2537"/>
            <p14:sldId id="2536"/>
            <p14:sldId id="2538"/>
            <p14:sldId id="2539"/>
          </p14:sldIdLst>
        </p14:section>
        <p14:section name="再见" id="{C8D5E77A-98A2-42C4-8DE9-03D2BD758923}">
          <p14:sldIdLst>
            <p14:sldId id="7876"/>
            <p14:sldId id="262"/>
            <p14:sldId id="78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5" orient="horz" pos="958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8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C7E"/>
    <a:srgbClr val="0000FF"/>
    <a:srgbClr val="E9EDF4"/>
    <a:srgbClr val="EAEFF7"/>
    <a:srgbClr val="FFFFFF"/>
    <a:srgbClr val="21C9B9"/>
    <a:srgbClr val="5ACC8E"/>
    <a:srgbClr val="3333FF"/>
    <a:srgbClr val="19968B"/>
    <a:srgbClr val="3B7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10" autoAdjust="0"/>
    <p:restoredTop sz="95961" autoAdjust="0"/>
  </p:normalViewPr>
  <p:slideViewPr>
    <p:cSldViewPr snapToGrid="0">
      <p:cViewPr varScale="1">
        <p:scale>
          <a:sx n="57" d="100"/>
          <a:sy n="57" d="100"/>
        </p:scale>
        <p:origin x="56" y="156"/>
      </p:cViewPr>
      <p:guideLst>
        <p:guide orient="horz" pos="3430"/>
        <p:guide pos="3840"/>
        <p:guide pos="416"/>
        <p:guide orient="horz" pos="958"/>
        <p:guide orient="horz" pos="731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heme" Target="theme/theme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ags" Target="tags/tag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DDD9FAD-0514-4934-AF60-548DC807C5CA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110F8FE-5AB9-4B43-AF23-42F879C70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002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3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6493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5696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6080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2945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1584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4044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9079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3635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5581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6282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7459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8508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1778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4706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1F8127-FA36-4800-824A-1DF3887F946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4080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51370C-D34B-9CB8-1157-5845938DF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C7E413-A7CC-42AB-2050-20C616B7E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872C67-892D-B813-2696-FC8507A8F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C2B4F-B315-4AEE-AD0A-906BD70E9D26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D17D77-4797-66B0-5615-626949E21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EF7B80-0CCD-87F5-C732-430CF1E1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B19D7-F1A2-43C4-8C0D-05B8FB51E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619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32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04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784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803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53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388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059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2024/4/15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00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28870A-086E-4FD4-AAF5-CECA400D7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1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2024/4/15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917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174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43171FD-B7AC-489A-91BA-0D890728E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1182D"/>
              </a:clrFrom>
              <a:clrTo>
                <a:srgbClr val="01182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50499"/>
          <a:stretch/>
        </p:blipFill>
        <p:spPr>
          <a:xfrm>
            <a:off x="6561" y="3618316"/>
            <a:ext cx="12192000" cy="340136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1D76DD4-9D40-448E-9305-3D575E9D2020}"/>
              </a:ext>
            </a:extLst>
          </p:cNvPr>
          <p:cNvSpPr/>
          <p:nvPr userDrawn="1"/>
        </p:nvSpPr>
        <p:spPr>
          <a:xfrm>
            <a:off x="6561" y="3239684"/>
            <a:ext cx="12192000" cy="345279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553138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189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DA8A99-4E3F-420F-9E9E-17E9B84113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8978B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44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FACCFFF4-8704-47DE-8273-AF2E2A9719F8}"/>
              </a:ext>
            </a:extLst>
          </p:cNvPr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74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060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43171FD-B7AC-489A-91BA-0D890728E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1182D"/>
              </a:clrFrom>
              <a:clrTo>
                <a:srgbClr val="01182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50499"/>
          <a:stretch/>
        </p:blipFill>
        <p:spPr>
          <a:xfrm>
            <a:off x="6561" y="3618316"/>
            <a:ext cx="12192000" cy="340136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1D76DD4-9D40-448E-9305-3D575E9D2020}"/>
              </a:ext>
            </a:extLst>
          </p:cNvPr>
          <p:cNvSpPr/>
          <p:nvPr userDrawn="1"/>
        </p:nvSpPr>
        <p:spPr>
          <a:xfrm>
            <a:off x="6561" y="3239684"/>
            <a:ext cx="12192000" cy="345279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553138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189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DA8A99-4E3F-420F-9E9E-17E9B84113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8978B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44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FACCFFF4-8704-47DE-8273-AF2E2A9719F8}"/>
              </a:ext>
            </a:extLst>
          </p:cNvPr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942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8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8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84BA11-5D4C-1551-F114-5040AF629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A83358-049F-5F46-91E5-54C9EFBD3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176183-9480-D0D1-6AD3-BD4BD99DC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C2B4F-B315-4AEE-AD0A-906BD70E9D26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7E4784-CE7B-5435-C635-BA9FCBBDD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A765BB-9FC4-48EA-13F2-69E4F019C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B19D7-F1A2-43C4-8C0D-05B8FB51E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3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73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2024/4/15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8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27.swf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27.sw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27.sw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27.sw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27.sw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27.sw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27.sw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27.sw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27.sw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27.sw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27.sw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27.sw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27.sw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27.sw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27.sw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27.sw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27.swf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3BAC671-3D5C-4A4A-82B0-38C33C8DD79E}"/>
              </a:ext>
            </a:extLst>
          </p:cNvPr>
          <p:cNvSpPr txBox="1">
            <a:spLocks/>
          </p:cNvSpPr>
          <p:nvPr/>
        </p:nvSpPr>
        <p:spPr>
          <a:xfrm>
            <a:off x="4422190" y="3192803"/>
            <a:ext cx="3663572" cy="4723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effectLst>
                  <a:outerShdw blurRad="50800" dist="50800" dir="5400000" algn="ctr" rotWithShape="0">
                    <a:srgbClr val="000000">
                      <a:alpha val="5000"/>
                    </a:srgbClr>
                  </a:outerShdw>
                </a:effectLst>
                <a:latin typeface="Centaur" panose="02030504050205020304" pitchFamily="18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Chapter 6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LR Parsing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CN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 descr="徽标&#10;&#10;描述已自动生成">
            <a:extLst>
              <a:ext uri="{FF2B5EF4-FFF2-40B4-BE49-F238E27FC236}">
                <a16:creationId xmlns:a16="http://schemas.microsoft.com/office/drawing/2014/main" id="{A160F0C9-4020-426A-BD06-EA15AAFF5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213" y="84409"/>
            <a:ext cx="1323996" cy="100585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EE71E2C-0F62-4609-CFAA-C7FA8EF141B1}"/>
              </a:ext>
            </a:extLst>
          </p:cNvPr>
          <p:cNvSpPr/>
          <p:nvPr/>
        </p:nvSpPr>
        <p:spPr>
          <a:xfrm>
            <a:off x="1884" y="3938811"/>
            <a:ext cx="12206827" cy="292026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1DD9DD-FBA7-3DCE-66A3-41C60D5DD100}"/>
              </a:ext>
            </a:extLst>
          </p:cNvPr>
          <p:cNvSpPr txBox="1"/>
          <p:nvPr/>
        </p:nvSpPr>
        <p:spPr>
          <a:xfrm>
            <a:off x="1388023" y="1608400"/>
            <a:ext cx="9140190" cy="1160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4000"/>
              </a:lnSpc>
            </a:pPr>
            <a:r>
              <a:rPr kumimoji="1" lang="zh-CN" altLang="en-US" sz="4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第</a:t>
            </a:r>
            <a:r>
              <a:rPr kumimoji="1" lang="en-US" altLang="zh-CN" sz="4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6</a:t>
            </a:r>
            <a:r>
              <a:rPr kumimoji="1" lang="zh-CN" altLang="en-US" sz="4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章  </a:t>
            </a:r>
            <a:r>
              <a:rPr kumimoji="1" lang="en-US" altLang="zh-CN" sz="66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LR</a:t>
            </a:r>
            <a:r>
              <a:rPr kumimoji="1" lang="zh-CN" altLang="en-US" sz="66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分析</a:t>
            </a:r>
            <a:endParaRPr kumimoji="1" lang="zh-CN" altLang="en-US" sz="6600" i="0" u="none" strike="noStrike" kern="1200" cap="none" spc="0" normalizeH="0" baseline="0" noProof="0" dirty="0">
              <a:ln>
                <a:noFill/>
              </a:ln>
              <a:solidFill>
                <a:srgbClr val="244B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FE14DE0-91E0-876D-C13B-697EE57C2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4" y="153827"/>
            <a:ext cx="3541853" cy="806294"/>
          </a:xfrm>
          <a:prstGeom prst="rect">
            <a:avLst/>
          </a:prstGeom>
        </p:spPr>
      </p:pic>
      <p:pic>
        <p:nvPicPr>
          <p:cNvPr id="20" name="图片 19" descr="图形用户界面, 应用程序&#10;&#10;描述已自动生成">
            <a:extLst>
              <a:ext uri="{FF2B5EF4-FFF2-40B4-BE49-F238E27FC236}">
                <a16:creationId xmlns:a16="http://schemas.microsoft.com/office/drawing/2014/main" id="{28B648E9-E192-B936-1E35-FBC7F6958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28110"/>
            <a:ext cx="12192000" cy="2933700"/>
          </a:xfrm>
          <a:prstGeom prst="rect">
            <a:avLst/>
          </a:prstGeom>
        </p:spPr>
      </p:pic>
      <p:pic>
        <p:nvPicPr>
          <p:cNvPr id="18" name="图片 17" descr="卡通人物&#10;&#10;低可信度描述已自动生成">
            <a:extLst>
              <a:ext uri="{FF2B5EF4-FFF2-40B4-BE49-F238E27FC236}">
                <a16:creationId xmlns:a16="http://schemas.microsoft.com/office/drawing/2014/main" id="{93F1A415-B7E3-78CE-1067-C15323FAB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9926" y="6003969"/>
            <a:ext cx="2170180" cy="74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72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A27CB6D0-B411-C94D-BA3C-1CEE9DD52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193745"/>
              </p:ext>
            </p:extLst>
          </p:nvPr>
        </p:nvGraphicFramePr>
        <p:xfrm>
          <a:off x="1180694" y="3595822"/>
          <a:ext cx="45346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463">
                  <a:extLst>
                    <a:ext uri="{9D8B030D-6E8A-4147-A177-3AD203B41FA5}">
                      <a16:colId xmlns:a16="http://schemas.microsoft.com/office/drawing/2014/main" val="1947356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42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3333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935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F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41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+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063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E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34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209687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4E7CCA96-1D54-4578-AC3C-AAD9EEAF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</a:t>
            </a:r>
            <a:r>
              <a:rPr lang="zh-CN" altLang="en-US" dirty="0"/>
              <a:t>　</a:t>
            </a:r>
            <a:r>
              <a:rPr lang="en-US" altLang="zh-CN" dirty="0"/>
              <a:t>LR</a:t>
            </a:r>
            <a:r>
              <a:rPr lang="zh-CN" altLang="en-US" dirty="0"/>
              <a:t>分析概述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34786E-A4BF-4332-BCEA-21FF7A568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77393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3200" dirty="0">
                <a:latin typeface="+mn-ea"/>
              </a:rPr>
              <a:t>移进</a:t>
            </a:r>
            <a:r>
              <a:rPr lang="en-US" altLang="zh-CN" sz="3200" dirty="0">
                <a:latin typeface="+mn-ea"/>
              </a:rPr>
              <a:t>-(</a:t>
            </a:r>
            <a:r>
              <a:rPr lang="zh-CN" altLang="en-US" sz="3200" dirty="0">
                <a:latin typeface="+mn-ea"/>
              </a:rPr>
              <a:t>句柄</a:t>
            </a:r>
            <a:r>
              <a:rPr lang="en-US" altLang="zh-CN" sz="3200" dirty="0">
                <a:latin typeface="+mn-ea"/>
              </a:rPr>
              <a:t>)</a:t>
            </a:r>
            <a:r>
              <a:rPr lang="zh-CN" altLang="en-US" sz="3200" dirty="0">
                <a:latin typeface="+mn-ea"/>
              </a:rPr>
              <a:t>归约法</a:t>
            </a:r>
            <a:endParaRPr lang="en-US" altLang="zh-CN" sz="3200" dirty="0"/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G[E]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</a:rPr>
              <a:t>E→E+T︱T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T→T*F︱F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F→(E)︱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串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400" dirty="0">
                <a:solidFill>
                  <a:schemeClr val="tx1"/>
                </a:solidFill>
              </a:rPr>
              <a:t>=</a:t>
            </a:r>
            <a:r>
              <a:rPr lang="en-US" altLang="zh-CN" sz="2400" dirty="0" err="1">
                <a:solidFill>
                  <a:srgbClr val="0000FF"/>
                </a:solidFill>
              </a:rPr>
              <a:t>i+i</a:t>
            </a:r>
            <a:r>
              <a:rPr lang="en-US" altLang="zh-CN" sz="2400" dirty="0">
                <a:solidFill>
                  <a:srgbClr val="0000FF"/>
                </a:solidFill>
              </a:rPr>
              <a:t>*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的规范归约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0" indent="0" algn="l" eaLnBrk="1" hangingPunct="1">
              <a:buNone/>
            </a:pP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98AA77-9B1C-47EE-BCA6-4FCB4E812540}"/>
              </a:ext>
            </a:extLst>
          </p:cNvPr>
          <p:cNvSpPr txBox="1"/>
          <p:nvPr/>
        </p:nvSpPr>
        <p:spPr>
          <a:xfrm>
            <a:off x="9371901" y="306686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F0308F-D032-4431-BB5C-F35AD56EB6D8}"/>
              </a:ext>
            </a:extLst>
          </p:cNvPr>
          <p:cNvSpPr txBox="1"/>
          <p:nvPr/>
        </p:nvSpPr>
        <p:spPr>
          <a:xfrm>
            <a:off x="9378313" y="3916705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10EF1D-AF80-4024-85FA-C21B511C3470}"/>
              </a:ext>
            </a:extLst>
          </p:cNvPr>
          <p:cNvSpPr txBox="1"/>
          <p:nvPr/>
        </p:nvSpPr>
        <p:spPr>
          <a:xfrm>
            <a:off x="9371901" y="496857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F4F3B6-DDE3-4307-B967-F6B16C04570E}"/>
              </a:ext>
            </a:extLst>
          </p:cNvPr>
          <p:cNvSpPr txBox="1"/>
          <p:nvPr/>
        </p:nvSpPr>
        <p:spPr>
          <a:xfrm>
            <a:off x="10168200" y="4955301"/>
            <a:ext cx="356188" cy="400110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E9D8BC-D1C1-4123-96D0-E5D478D731DE}"/>
              </a:ext>
            </a:extLst>
          </p:cNvPr>
          <p:cNvSpPr txBox="1"/>
          <p:nvPr/>
        </p:nvSpPr>
        <p:spPr>
          <a:xfrm>
            <a:off x="9208808" y="5715181"/>
            <a:ext cx="699488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2E5D001-21DF-4E44-8BE5-3F680794810A}"/>
              </a:ext>
            </a:extLst>
          </p:cNvPr>
          <p:cNvSpPr txBox="1"/>
          <p:nvPr/>
        </p:nvSpPr>
        <p:spPr>
          <a:xfrm>
            <a:off x="10082657" y="5715181"/>
            <a:ext cx="520187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37B1850-11AC-4AC2-9A48-BD6A0624F091}"/>
              </a:ext>
            </a:extLst>
          </p:cNvPr>
          <p:cNvCxnSpPr>
            <a:cxnSpLocks/>
          </p:cNvCxnSpPr>
          <p:nvPr/>
        </p:nvCxnSpPr>
        <p:spPr>
          <a:xfrm>
            <a:off x="9530416" y="3436195"/>
            <a:ext cx="0" cy="4805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AA821DD-F9D9-4CF2-BE92-1FA96E45FA5A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9549193" y="4316815"/>
            <a:ext cx="802" cy="65175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9A01465-5162-4362-8B34-88406CDB957D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10342751" y="5355411"/>
            <a:ext cx="3543" cy="35977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BB8305F-EDEB-4255-9514-CDC30D18E3A6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9549995" y="5368680"/>
            <a:ext cx="8557" cy="3465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6E4A17E-E6F4-4EF3-2CF5-9149656C8321}"/>
              </a:ext>
            </a:extLst>
          </p:cNvPr>
          <p:cNvGraphicFramePr>
            <a:graphicFrameLocks noGrp="1"/>
          </p:cNvGraphicFramePr>
          <p:nvPr/>
        </p:nvGraphicFramePr>
        <p:xfrm>
          <a:off x="1747165" y="2937501"/>
          <a:ext cx="39678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306">
                  <a:extLst>
                    <a:ext uri="{9D8B030D-6E8A-4147-A177-3AD203B41FA5}">
                      <a16:colId xmlns:a16="http://schemas.microsoft.com/office/drawing/2014/main" val="3452743419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144622649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2174714331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2849880187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845267778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1207860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511930"/>
                  </a:ext>
                </a:extLst>
              </a:tr>
            </a:tbl>
          </a:graphicData>
        </a:graphic>
      </p:graphicFrame>
      <p:sp>
        <p:nvSpPr>
          <p:cNvPr id="38" name="文本框 37">
            <a:extLst>
              <a:ext uri="{FF2B5EF4-FFF2-40B4-BE49-F238E27FC236}">
                <a16:creationId xmlns:a16="http://schemas.microsoft.com/office/drawing/2014/main" id="{B18B2C3B-AD13-6029-180C-998583E52FBF}"/>
              </a:ext>
            </a:extLst>
          </p:cNvPr>
          <p:cNvSpPr txBox="1"/>
          <p:nvPr/>
        </p:nvSpPr>
        <p:spPr>
          <a:xfrm>
            <a:off x="4553321" y="2937167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</a:rPr>
              <a:t>i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5CF37E7-305B-1218-FB15-3BDDBE8FD531}"/>
              </a:ext>
            </a:extLst>
          </p:cNvPr>
          <p:cNvSpPr txBox="1"/>
          <p:nvPr/>
        </p:nvSpPr>
        <p:spPr>
          <a:xfrm>
            <a:off x="3895454" y="296939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*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B1C1D44-F9AE-88C9-DE13-A04F0572C8DF}"/>
              </a:ext>
            </a:extLst>
          </p:cNvPr>
          <p:cNvSpPr txBox="1"/>
          <p:nvPr/>
        </p:nvSpPr>
        <p:spPr>
          <a:xfrm>
            <a:off x="487822" y="4067977"/>
            <a:ext cx="49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分</a:t>
            </a:r>
            <a:endParaRPr lang="en-US" altLang="zh-CN" sz="2400" dirty="0"/>
          </a:p>
          <a:p>
            <a:r>
              <a:rPr lang="zh-CN" altLang="en-US" sz="2400" dirty="0"/>
              <a:t>析</a:t>
            </a:r>
            <a:endParaRPr lang="en-US" altLang="zh-CN" sz="2400" dirty="0"/>
          </a:p>
          <a:p>
            <a:r>
              <a:rPr lang="zh-CN" altLang="en-US" sz="2400" dirty="0"/>
              <a:t>栈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E5B1B57-1232-07C8-1DC0-A9D794982FF4}"/>
              </a:ext>
            </a:extLst>
          </p:cNvPr>
          <p:cNvSpPr txBox="1"/>
          <p:nvPr/>
        </p:nvSpPr>
        <p:spPr>
          <a:xfrm>
            <a:off x="6051544" y="3614632"/>
            <a:ext cx="15824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E→E+T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E→ T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T→T*F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T→ F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F→(E)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F→ i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683313-C956-EF06-F2EF-B59BCC2A828B}"/>
              </a:ext>
            </a:extLst>
          </p:cNvPr>
          <p:cNvSpPr txBox="1"/>
          <p:nvPr/>
        </p:nvSpPr>
        <p:spPr>
          <a:xfrm>
            <a:off x="9784244" y="5722901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FD746D-84EF-A05C-7FC2-3F94A0F6286E}"/>
              </a:ext>
            </a:extLst>
          </p:cNvPr>
          <p:cNvSpPr txBox="1"/>
          <p:nvPr/>
        </p:nvSpPr>
        <p:spPr>
          <a:xfrm>
            <a:off x="388963" y="284196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输入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BF7795-D8EF-79BB-C0FC-915E44763B53}"/>
              </a:ext>
            </a:extLst>
          </p:cNvPr>
          <p:cNvSpPr txBox="1"/>
          <p:nvPr/>
        </p:nvSpPr>
        <p:spPr>
          <a:xfrm>
            <a:off x="1266543" y="4339010"/>
            <a:ext cx="215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48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842A8-78EB-48CE-8814-258D42F59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</a:t>
            </a:r>
            <a:r>
              <a:rPr lang="zh-CN" altLang="en-US" dirty="0"/>
              <a:t>　二义性文法的应用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79E591-529C-4BCF-A69D-3F6CEAB52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/>
          <a:lstStyle/>
          <a:p>
            <a:r>
              <a:rPr lang="zh-CN" altLang="en-US" dirty="0"/>
              <a:t>算术表达式文法</a:t>
            </a:r>
            <a:r>
              <a:rPr lang="en-US" altLang="zh-CN" dirty="0"/>
              <a:t>G[E]</a:t>
            </a:r>
            <a:r>
              <a:rPr lang="zh-CN" altLang="en-US" dirty="0"/>
              <a:t>的</a:t>
            </a:r>
            <a:r>
              <a:rPr lang="en-US" altLang="zh-CN" dirty="0"/>
              <a:t>LR</a:t>
            </a:r>
            <a:r>
              <a:rPr lang="zh-CN" altLang="en-US" dirty="0"/>
              <a:t>分析表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B08716D-D1DF-40E1-80D5-3835769FB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742781"/>
              </p:ext>
            </p:extLst>
          </p:nvPr>
        </p:nvGraphicFramePr>
        <p:xfrm>
          <a:off x="4235456" y="1627914"/>
          <a:ext cx="6896302" cy="4708776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510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2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2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22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22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22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22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22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2398">
                <a:tc rowSpan="2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状态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GOTO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acc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ext Box 20">
            <a:extLst>
              <a:ext uri="{FF2B5EF4-FFF2-40B4-BE49-F238E27FC236}">
                <a16:creationId xmlns:a16="http://schemas.microsoft.com/office/drawing/2014/main" id="{EB4AFC7F-3F3C-498A-AEFE-03092403F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970" y="4073492"/>
            <a:ext cx="1296987" cy="129381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7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E→E+E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 ·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E→E · +E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E→E · *E</a:t>
            </a:r>
            <a:endParaRPr lang="en-US" altLang="zh-CN" sz="20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" name="Text Box 23">
            <a:extLst>
              <a:ext uri="{FF2B5EF4-FFF2-40B4-BE49-F238E27FC236}">
                <a16:creationId xmlns:a16="http://schemas.microsoft.com/office/drawing/2014/main" id="{247159A6-1962-4CA7-BEA0-C142E624D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1288" y="4075080"/>
            <a:ext cx="1296987" cy="1292225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8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E→E*E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 ·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E→E</a:t>
            </a:r>
            <a:r>
              <a:rPr lang="en-US" altLang="zh-CN" sz="18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·</a:t>
            </a:r>
            <a:r>
              <a:rPr lang="en-US" altLang="zh-CN" sz="18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+E</a:t>
            </a:r>
          </a:p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E→E</a:t>
            </a:r>
            <a:r>
              <a:rPr lang="en-US" altLang="zh-CN" sz="18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·</a:t>
            </a:r>
            <a:r>
              <a:rPr lang="en-US" altLang="zh-CN" sz="18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*E</a:t>
            </a:r>
            <a:endParaRPr lang="en-US" altLang="zh-CN" sz="20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Rectangle 45">
            <a:extLst>
              <a:ext uri="{FF2B5EF4-FFF2-40B4-BE49-F238E27FC236}">
                <a16:creationId xmlns:a16="http://schemas.microsoft.com/office/drawing/2014/main" id="{FBD28401-949A-4DA5-9312-9D4DE2170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70" y="3364639"/>
            <a:ext cx="3044551" cy="400110"/>
          </a:xfrm>
          <a:prstGeom prst="rect">
            <a:avLst/>
          </a:prstGeom>
          <a:solidFill>
            <a:schemeClr val="bg1"/>
          </a:solidFill>
          <a:ln w="12700">
            <a:solidFill>
              <a:srgbClr val="0E7C7E"/>
            </a:solidFill>
            <a:miter lim="800000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FOLLOW(E) = { +,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*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,), # }</a:t>
            </a:r>
            <a:endParaRPr lang="zh-CN" altLang="en-US" sz="2000" dirty="0">
              <a:solidFill>
                <a:prstClr val="black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F20DB0-135E-48C2-A625-8375AEB10A6F}"/>
              </a:ext>
            </a:extLst>
          </p:cNvPr>
          <p:cNvSpPr txBox="1"/>
          <p:nvPr/>
        </p:nvSpPr>
        <p:spPr>
          <a:xfrm>
            <a:off x="483768" y="1646914"/>
            <a:ext cx="145732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华文楷体" pitchFamily="2" charset="-122"/>
              </a:rPr>
              <a:t>0) E’→E</a:t>
            </a:r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华文楷体" pitchFamily="2" charset="-122"/>
              </a:rPr>
              <a:t>1) E→E+E</a:t>
            </a:r>
            <a:endParaRPr kumimoji="0" lang="en-US" altLang="zh-CN" sz="2000" b="0" i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/>
              <a:ea typeface="微软雅黑"/>
              <a:cs typeface="Times New Roman" pitchFamily="18" charset="0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2) E→E*E</a:t>
            </a:r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3) E→(E)</a:t>
            </a:r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4) E→i</a:t>
            </a:r>
          </a:p>
        </p:txBody>
      </p:sp>
    </p:spTree>
    <p:extLst>
      <p:ext uri="{BB962C8B-B14F-4D97-AF65-F5344CB8AC3E}">
        <p14:creationId xmlns:p14="http://schemas.microsoft.com/office/powerpoint/2010/main" val="36299889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17FC5-34FA-4C7A-B454-E5FAD2C88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290283-E6C7-4030-8FA0-2B53C8BC1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0515599" cy="5657622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altLang="zh-CN" dirty="0"/>
                  <a:t>LR(0)</a:t>
                </a:r>
                <a:r>
                  <a:rPr lang="zh-CN" altLang="en-US" dirty="0"/>
                  <a:t>分析法</a:t>
                </a:r>
                <a:endParaRPr lang="en-US" altLang="zh-CN" dirty="0"/>
              </a:p>
              <a:p>
                <a:r>
                  <a:rPr lang="en-US" altLang="zh-CN" dirty="0"/>
                  <a:t>SLR(1)</a:t>
                </a:r>
                <a:r>
                  <a:rPr lang="zh-CN" altLang="en-US" dirty="0"/>
                  <a:t>分析法</a:t>
                </a:r>
                <a:endParaRPr lang="en-US" altLang="zh-CN" dirty="0"/>
              </a:p>
              <a:p>
                <a:r>
                  <a:rPr lang="en-US" altLang="zh-CN" dirty="0"/>
                  <a:t>LR(1)</a:t>
                </a:r>
                <a:r>
                  <a:rPr lang="zh-CN" altLang="en-US" dirty="0"/>
                  <a:t>分析法</a:t>
                </a:r>
                <a:endParaRPr lang="en-US" altLang="zh-CN" dirty="0"/>
              </a:p>
              <a:p>
                <a:r>
                  <a:rPr lang="en-US" altLang="zh-CN" dirty="0"/>
                  <a:t>LALR(1)</a:t>
                </a:r>
                <a:r>
                  <a:rPr lang="zh-CN" altLang="en-US" dirty="0"/>
                  <a:t>分析法</a:t>
                </a:r>
                <a:endParaRPr lang="en-US" altLang="zh-CN" dirty="0"/>
              </a:p>
              <a:p>
                <a:r>
                  <a:rPr lang="zh-CN" altLang="en-US" dirty="0"/>
                  <a:t>共性：</a:t>
                </a:r>
                <a:endParaRPr lang="en-US" altLang="zh-CN" dirty="0"/>
              </a:p>
              <a:p>
                <a:pPr lvl="1"/>
                <a:r>
                  <a:rPr lang="zh-CN" altLang="en-US" sz="2400" dirty="0"/>
                  <a:t>识别活前缀的</a:t>
                </a:r>
                <a:r>
                  <a:rPr lang="en-US" altLang="zh-CN" sz="2400" dirty="0"/>
                  <a:t>DFA</a:t>
                </a:r>
                <a:r>
                  <a:rPr lang="zh-CN" altLang="en-US" sz="2400" dirty="0"/>
                  <a:t>，</a:t>
                </a:r>
                <a:r>
                  <a:rPr lang="en-US" altLang="zh-CN" sz="2400" dirty="0"/>
                  <a:t>LR(0)/LR(1)</a:t>
                </a:r>
                <a:r>
                  <a:rPr lang="zh-CN" altLang="en-US" sz="2400" dirty="0"/>
                  <a:t>项目集规范族</a:t>
                </a:r>
                <a:endParaRPr lang="en-US" altLang="zh-CN" sz="2400" dirty="0"/>
              </a:p>
              <a:p>
                <a:pPr lvl="1"/>
                <a:r>
                  <a:rPr lang="zh-CN" altLang="en-US" sz="2400" dirty="0"/>
                  <a:t>移进</a:t>
                </a:r>
                <a:r>
                  <a:rPr lang="en-US" altLang="zh-CN" sz="2400" dirty="0"/>
                  <a:t>-</a:t>
                </a:r>
                <a:r>
                  <a:rPr lang="zh-CN" altLang="en-US" sz="2400" dirty="0"/>
                  <a:t>归约冲突</a:t>
                </a:r>
                <a:r>
                  <a:rPr lang="en-US" altLang="zh-CN" sz="2400" dirty="0"/>
                  <a:t>? </a:t>
                </a:r>
                <a:r>
                  <a:rPr lang="zh-CN" altLang="en-US" sz="2400" dirty="0"/>
                  <a:t>归约</a:t>
                </a:r>
                <a:r>
                  <a:rPr lang="en-US" altLang="zh-CN" sz="2400" dirty="0"/>
                  <a:t>-</a:t>
                </a:r>
                <a:r>
                  <a:rPr lang="zh-CN" altLang="en-US" sz="2400" dirty="0"/>
                  <a:t>归约冲突？</a:t>
                </a:r>
                <a:endParaRPr lang="en-US" altLang="zh-CN" sz="2400" dirty="0"/>
              </a:p>
              <a:p>
                <a:pPr lvl="1"/>
                <a:r>
                  <a:rPr lang="en-US" altLang="zh-CN" sz="2400" dirty="0"/>
                  <a:t>LR(0) 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⇒"/>
                        <m:vertJc m:val="bot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用</m:t>
                        </m:r>
                        <m:r>
                          <m:rPr>
                            <m:brk m:alnAt="2"/>
                          </m:r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𝑂𝐿𝐿𝑂𝑊</m:t>
                        </m:r>
                        <m:r>
                          <m:rPr>
                            <m:brk m:alnAt="2"/>
                          </m:rP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集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消除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冲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突</m:t>
                        </m:r>
                      </m:e>
                    </m:groupCh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 SLR(1)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用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向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前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搜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索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符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号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集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消除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冲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突</m:t>
                        </m:r>
                      </m:e>
                    </m:groupChr>
                  </m:oMath>
                </a14:m>
                <a:r>
                  <a:rPr lang="en-US" altLang="zh-CN" sz="2400" dirty="0"/>
                  <a:t> LR(1), </a:t>
                </a:r>
              </a:p>
              <a:p>
                <a:pPr lvl="1"/>
                <a:r>
                  <a:rPr lang="zh-CN" altLang="en-US" sz="2400" dirty="0"/>
                  <a:t>合并</a:t>
                </a:r>
                <a:r>
                  <a:rPr lang="en-US" altLang="zh-CN" sz="2400" dirty="0"/>
                  <a:t>LR(1)</a:t>
                </a:r>
                <a:r>
                  <a:rPr lang="zh-CN" altLang="en-US" sz="2400" dirty="0"/>
                  <a:t>同心项目集，若仍无冲突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sz="2400" dirty="0"/>
                  <a:t>LALR(1)</a:t>
                </a:r>
              </a:p>
              <a:p>
                <a:pPr lvl="1"/>
                <a:r>
                  <a:rPr lang="zh-CN" altLang="en-US" sz="2400" dirty="0"/>
                  <a:t>分析方法，分析程序，分析算法是一致的、通用的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290283-E6C7-4030-8FA0-2B53C8BC1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0515599" cy="5657622"/>
              </a:xfrm>
              <a:blipFill>
                <a:blip r:embed="rId2"/>
                <a:stretch>
                  <a:fillRect l="-638" b="-1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6541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17FC5-34FA-4C7A-B454-E5FAD2C88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290283-E6C7-4030-8FA0-2B53C8BC1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199873" cy="5637024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基本概念：</a:t>
            </a:r>
            <a:endParaRPr lang="en-US" altLang="zh-CN" dirty="0"/>
          </a:p>
          <a:p>
            <a:pPr lvl="1"/>
            <a:r>
              <a:rPr lang="zh-CN" altLang="en-US" sz="2400" dirty="0"/>
              <a:t>可归前缀、活前缀、</a:t>
            </a:r>
            <a:r>
              <a:rPr lang="en-US" altLang="zh-CN" sz="2400" dirty="0"/>
              <a:t>LR(0)</a:t>
            </a:r>
            <a:r>
              <a:rPr lang="zh-CN" altLang="en-US" sz="2400" dirty="0"/>
              <a:t>项目、移进项目、待约项目、归约项目、接受项目、移进</a:t>
            </a:r>
            <a:r>
              <a:rPr lang="en-US" altLang="zh-CN" sz="2400" dirty="0"/>
              <a:t>-</a:t>
            </a:r>
            <a:r>
              <a:rPr lang="zh-CN" altLang="en-US" sz="2400" dirty="0"/>
              <a:t>归约冲突、归约</a:t>
            </a:r>
            <a:r>
              <a:rPr lang="en-US" altLang="zh-CN" sz="2400" dirty="0"/>
              <a:t>-</a:t>
            </a:r>
            <a:r>
              <a:rPr lang="zh-CN" altLang="en-US" sz="2400" dirty="0"/>
              <a:t>归约冲突、</a:t>
            </a:r>
            <a:r>
              <a:rPr lang="en-US" altLang="zh-CN" sz="2400" dirty="0"/>
              <a:t>LR(0)</a:t>
            </a:r>
            <a:r>
              <a:rPr lang="zh-CN" altLang="en-US" sz="2400" dirty="0"/>
              <a:t>项目集、</a:t>
            </a:r>
            <a:r>
              <a:rPr lang="en-US" altLang="zh-CN" sz="2400" dirty="0"/>
              <a:t>LR(0)</a:t>
            </a:r>
            <a:r>
              <a:rPr lang="zh-CN" altLang="en-US" sz="2400" dirty="0"/>
              <a:t>项目集规范族、</a:t>
            </a:r>
            <a:r>
              <a:rPr lang="en-US" altLang="zh-CN" sz="2400" dirty="0"/>
              <a:t>LR(0)</a:t>
            </a:r>
            <a:r>
              <a:rPr lang="zh-CN" altLang="en-US" sz="2400" dirty="0"/>
              <a:t>文法、</a:t>
            </a:r>
            <a:r>
              <a:rPr lang="en-US" altLang="zh-CN" sz="2400" dirty="0"/>
              <a:t>SLR(1)</a:t>
            </a:r>
            <a:r>
              <a:rPr lang="zh-CN" altLang="en-US" sz="2400" dirty="0"/>
              <a:t>文法、搜索符、搜索集、</a:t>
            </a:r>
            <a:r>
              <a:rPr lang="en-US" altLang="zh-CN" sz="2400" dirty="0"/>
              <a:t>LR(1)</a:t>
            </a:r>
            <a:r>
              <a:rPr lang="zh-CN" altLang="en-US" sz="2400" dirty="0"/>
              <a:t>项目、</a:t>
            </a:r>
            <a:r>
              <a:rPr lang="en-US" altLang="zh-CN" sz="2400" dirty="0"/>
              <a:t>LR(1)</a:t>
            </a:r>
            <a:r>
              <a:rPr lang="zh-CN" altLang="en-US" sz="2400" dirty="0"/>
              <a:t>文法、</a:t>
            </a:r>
            <a:r>
              <a:rPr lang="en-US" altLang="zh-CN" sz="2400" dirty="0"/>
              <a:t>LR(1)</a:t>
            </a:r>
            <a:r>
              <a:rPr lang="zh-CN" altLang="en-US" sz="2400" dirty="0"/>
              <a:t>项目集规范族、同心项目、同心项目集和</a:t>
            </a:r>
            <a:r>
              <a:rPr lang="en-US" altLang="zh-CN" sz="2400" dirty="0"/>
              <a:t>LALR(1)</a:t>
            </a:r>
            <a:r>
              <a:rPr lang="zh-CN" altLang="en-US" sz="2400" dirty="0"/>
              <a:t>文法</a:t>
            </a:r>
            <a:endParaRPr lang="en-US" altLang="zh-CN" sz="2400" dirty="0"/>
          </a:p>
          <a:p>
            <a:r>
              <a:rPr lang="zh-CN" altLang="en-US" dirty="0"/>
              <a:t>重点掌握：</a:t>
            </a:r>
            <a:endParaRPr lang="en-US" altLang="zh-CN" dirty="0"/>
          </a:p>
          <a:p>
            <a:pPr marL="10287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SzPct val="100000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构造识别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LR(0)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活前缀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DFA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、构造识别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LR(1)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活前缀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DFA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和合并识别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LR(1)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活前缀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DFA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的同心项目集；</a:t>
            </a:r>
          </a:p>
          <a:p>
            <a:pPr marL="10287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SzPct val="100000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LR(0)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SLR(1)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LR(1)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LALR(1)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文法判别；</a:t>
            </a:r>
          </a:p>
          <a:p>
            <a:pPr marL="10287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SzPct val="100000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LR(0)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SLR(1)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LR(1)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LALR(1)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分析表；</a:t>
            </a:r>
          </a:p>
          <a:p>
            <a:pPr marL="10287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SzPct val="100000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分析算法。 </a:t>
            </a:r>
          </a:p>
          <a:p>
            <a:pPr lvl="1"/>
            <a:endParaRPr lang="en-US" altLang="zh-CN" sz="2400" dirty="0"/>
          </a:p>
          <a:p>
            <a:pPr marL="457200" lvl="1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691314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蓝色的天空和建筑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978B">
              <a:alpha val="81000"/>
            </a:srgbClr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pic>
        <p:nvPicPr>
          <p:cNvPr id="7" name="图片 6" descr="卡通人物&#10;&#10;中度可信度描述已自动生成"/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906751" y="1030288"/>
            <a:ext cx="5560235" cy="1051053"/>
          </a:xfrm>
          <a:prstGeom prst="rect">
            <a:avLst/>
          </a:prstGeom>
        </p:spPr>
      </p:pic>
      <p:pic>
        <p:nvPicPr>
          <p:cNvPr id="9" name="图片 8" descr="文本, QR 代码&#10;&#10;描述已自动生成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8770002" y="1030288"/>
            <a:ext cx="3267186" cy="154825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88948" y="1711881"/>
            <a:ext cx="2084225" cy="41549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2">
                    <a:alpha val="22000"/>
                  </a:schemeClr>
                </a:solidFill>
              </a:rPr>
              <a:t>SEIZE THE DAY</a:t>
            </a:r>
          </a:p>
          <a:p>
            <a:r>
              <a:rPr lang="en-US" altLang="zh-CN" sz="1050" b="1" dirty="0">
                <a:solidFill>
                  <a:schemeClr val="bg2">
                    <a:alpha val="22000"/>
                  </a:schemeClr>
                </a:solidFill>
              </a:rPr>
              <a:t>AND LIVE UP TO THE TIMES</a:t>
            </a:r>
            <a:endParaRPr lang="zh-CN" altLang="en-US" sz="1050" b="1" dirty="0">
              <a:solidFill>
                <a:schemeClr val="bg2">
                  <a:alpha val="22000"/>
                </a:schemeClr>
              </a:solidFill>
            </a:endParaRP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EB15762E-9FCB-DE08-1748-7D34ED944FA8}"/>
              </a:ext>
            </a:extLst>
          </p:cNvPr>
          <p:cNvSpPr txBox="1"/>
          <p:nvPr/>
        </p:nvSpPr>
        <p:spPr>
          <a:xfrm>
            <a:off x="3227608" y="2762004"/>
            <a:ext cx="57367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9600" dirty="0">
                <a:solidFill>
                  <a:schemeClr val="bg1"/>
                </a:solidFill>
                <a:latin typeface="上首标榜体（非商用）" panose="02010609000101010101" pitchFamily="49" charset="-122"/>
                <a:ea typeface="上首标榜体（非商用）" panose="02010609000101010101" pitchFamily="49" charset="-122"/>
                <a:cs typeface="Microsoft YaHei" charset="-122"/>
              </a:rPr>
              <a:t>再见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52602" y="1104097"/>
            <a:ext cx="75298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谢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谢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聆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听</a:t>
            </a:r>
            <a:r>
              <a:rPr lang="zh-CN" altLang="en-US" sz="96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敬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请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指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正</a:t>
            </a:r>
          </a:p>
        </p:txBody>
      </p:sp>
      <p:pic>
        <p:nvPicPr>
          <p:cNvPr id="5" name="图片 4" descr="城市的风景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rgbClr val="18978B">
              <a:alpha val="81000"/>
            </a:srgbClr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pic>
        <p:nvPicPr>
          <p:cNvPr id="12" name="图片 11" descr="卡通人物&#10;&#10;中度可信度描述已自动生成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201672" y="5806947"/>
            <a:ext cx="5560235" cy="1051053"/>
          </a:xfrm>
          <a:prstGeom prst="rect">
            <a:avLst/>
          </a:prstGeom>
        </p:spPr>
      </p:pic>
      <p:pic>
        <p:nvPicPr>
          <p:cNvPr id="6" name="图片 5" descr="文本, QR 代码&#10;&#10;描述已自动生成">
            <a:extLst>
              <a:ext uri="{FF2B5EF4-FFF2-40B4-BE49-F238E27FC236}">
                <a16:creationId xmlns:a16="http://schemas.microsoft.com/office/drawing/2014/main" id="{ACC09478-2D16-D800-4C39-1D040ACB4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461" y="4448049"/>
            <a:ext cx="3376819" cy="1600209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蓝色的天空和建筑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pic>
        <p:nvPicPr>
          <p:cNvPr id="7" name="图片 6" descr="卡通人物&#10;&#10;中度可信度描述已自动生成"/>
          <p:cNvPicPr>
            <a:picLocks noChangeAspect="1"/>
          </p:cNvPicPr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906751" y="1030288"/>
            <a:ext cx="5560235" cy="1051053"/>
          </a:xfrm>
          <a:prstGeom prst="rect">
            <a:avLst/>
          </a:prstGeom>
        </p:spPr>
      </p:pic>
      <p:pic>
        <p:nvPicPr>
          <p:cNvPr id="9" name="图片 8" descr="文本, QR 代码&#10;&#10;描述已自动生成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8770002" y="1030288"/>
            <a:ext cx="3267186" cy="154825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88948" y="1711881"/>
            <a:ext cx="18870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2"/>
                </a:solidFill>
              </a:rPr>
              <a:t>SEIZE THE DAY</a:t>
            </a:r>
          </a:p>
          <a:p>
            <a:r>
              <a:rPr lang="en-US" altLang="zh-CN" sz="1050" b="1" dirty="0">
                <a:solidFill>
                  <a:schemeClr val="bg2"/>
                </a:solidFill>
              </a:rPr>
              <a:t>AND LIVE UP TO THE TIMES</a:t>
            </a:r>
            <a:endParaRPr lang="zh-CN" altLang="en-US" sz="105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A27CB6D0-B411-C94D-BA3C-1CEE9DD52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351624"/>
              </p:ext>
            </p:extLst>
          </p:nvPr>
        </p:nvGraphicFramePr>
        <p:xfrm>
          <a:off x="1180694" y="3595822"/>
          <a:ext cx="45346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463">
                  <a:extLst>
                    <a:ext uri="{9D8B030D-6E8A-4147-A177-3AD203B41FA5}">
                      <a16:colId xmlns:a16="http://schemas.microsoft.com/office/drawing/2014/main" val="1947356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42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3333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935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T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41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+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063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E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34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209687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4E7CCA96-1D54-4578-AC3C-AAD9EEAF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</a:t>
            </a:r>
            <a:r>
              <a:rPr lang="zh-CN" altLang="en-US" dirty="0"/>
              <a:t>　</a:t>
            </a:r>
            <a:r>
              <a:rPr lang="en-US" altLang="zh-CN" dirty="0"/>
              <a:t>LR</a:t>
            </a:r>
            <a:r>
              <a:rPr lang="zh-CN" altLang="en-US" dirty="0"/>
              <a:t>分析概述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34786E-A4BF-4332-BCEA-21FF7A568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77393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3200" dirty="0">
                <a:latin typeface="+mn-ea"/>
              </a:rPr>
              <a:t>移进</a:t>
            </a:r>
            <a:r>
              <a:rPr lang="en-US" altLang="zh-CN" sz="3200" dirty="0">
                <a:latin typeface="+mn-ea"/>
              </a:rPr>
              <a:t>-(</a:t>
            </a:r>
            <a:r>
              <a:rPr lang="zh-CN" altLang="en-US" sz="3200" dirty="0">
                <a:latin typeface="+mn-ea"/>
              </a:rPr>
              <a:t>句柄</a:t>
            </a:r>
            <a:r>
              <a:rPr lang="en-US" altLang="zh-CN" sz="3200" dirty="0">
                <a:latin typeface="+mn-ea"/>
              </a:rPr>
              <a:t>)</a:t>
            </a:r>
            <a:r>
              <a:rPr lang="zh-CN" altLang="en-US" sz="3200" dirty="0">
                <a:latin typeface="+mn-ea"/>
              </a:rPr>
              <a:t>归约法</a:t>
            </a:r>
            <a:endParaRPr lang="en-US" altLang="zh-CN" sz="3200" dirty="0"/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G[E]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</a:rPr>
              <a:t>E→E+T︱T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T→T*F︱F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F→(E)︱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串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400" dirty="0">
                <a:solidFill>
                  <a:schemeClr val="tx1"/>
                </a:solidFill>
              </a:rPr>
              <a:t>=</a:t>
            </a:r>
            <a:r>
              <a:rPr lang="en-US" altLang="zh-CN" sz="2400" dirty="0" err="1">
                <a:solidFill>
                  <a:srgbClr val="0000FF"/>
                </a:solidFill>
              </a:rPr>
              <a:t>i+i</a:t>
            </a:r>
            <a:r>
              <a:rPr lang="en-US" altLang="zh-CN" sz="2400" dirty="0">
                <a:solidFill>
                  <a:srgbClr val="0000FF"/>
                </a:solidFill>
              </a:rPr>
              <a:t>*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的规范归约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0" indent="0" algn="l" eaLnBrk="1" hangingPunct="1">
              <a:buNone/>
            </a:pP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3B994C-9F5D-4178-A554-0E5BBCC2C268}"/>
              </a:ext>
            </a:extLst>
          </p:cNvPr>
          <p:cNvSpPr txBox="1"/>
          <p:nvPr/>
        </p:nvSpPr>
        <p:spPr>
          <a:xfrm>
            <a:off x="10174612" y="396421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98AA77-9B1C-47EE-BCA6-4FCB4E812540}"/>
              </a:ext>
            </a:extLst>
          </p:cNvPr>
          <p:cNvSpPr txBox="1"/>
          <p:nvPr/>
        </p:nvSpPr>
        <p:spPr>
          <a:xfrm>
            <a:off x="9371901" y="306686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F0308F-D032-4431-BB5C-F35AD56EB6D8}"/>
              </a:ext>
            </a:extLst>
          </p:cNvPr>
          <p:cNvSpPr txBox="1"/>
          <p:nvPr/>
        </p:nvSpPr>
        <p:spPr>
          <a:xfrm>
            <a:off x="9378313" y="3916705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4AEF7B-C03D-4078-81D5-7671B4A76754}"/>
              </a:ext>
            </a:extLst>
          </p:cNvPr>
          <p:cNvSpPr txBox="1"/>
          <p:nvPr/>
        </p:nvSpPr>
        <p:spPr>
          <a:xfrm>
            <a:off x="10653052" y="577175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*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10EF1D-AF80-4024-85FA-C21B511C3470}"/>
              </a:ext>
            </a:extLst>
          </p:cNvPr>
          <p:cNvSpPr txBox="1"/>
          <p:nvPr/>
        </p:nvSpPr>
        <p:spPr>
          <a:xfrm>
            <a:off x="9371901" y="496857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F4F3B6-DDE3-4307-B967-F6B16C04570E}"/>
              </a:ext>
            </a:extLst>
          </p:cNvPr>
          <p:cNvSpPr txBox="1"/>
          <p:nvPr/>
        </p:nvSpPr>
        <p:spPr>
          <a:xfrm>
            <a:off x="10168200" y="4955301"/>
            <a:ext cx="356188" cy="400110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E9D8BC-D1C1-4123-96D0-E5D478D731DE}"/>
              </a:ext>
            </a:extLst>
          </p:cNvPr>
          <p:cNvSpPr txBox="1"/>
          <p:nvPr/>
        </p:nvSpPr>
        <p:spPr>
          <a:xfrm>
            <a:off x="9208808" y="5715181"/>
            <a:ext cx="699488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741E32-3AF0-4B85-B78B-BB6843F25861}"/>
              </a:ext>
            </a:extLst>
          </p:cNvPr>
          <p:cNvSpPr txBox="1"/>
          <p:nvPr/>
        </p:nvSpPr>
        <p:spPr>
          <a:xfrm>
            <a:off x="11120795" y="5725294"/>
            <a:ext cx="356188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2E5D001-21DF-4E44-8BE5-3F680794810A}"/>
              </a:ext>
            </a:extLst>
          </p:cNvPr>
          <p:cNvSpPr txBox="1"/>
          <p:nvPr/>
        </p:nvSpPr>
        <p:spPr>
          <a:xfrm>
            <a:off x="10082657" y="5715181"/>
            <a:ext cx="520187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37B1850-11AC-4AC2-9A48-BD6A0624F091}"/>
              </a:ext>
            </a:extLst>
          </p:cNvPr>
          <p:cNvCxnSpPr>
            <a:cxnSpLocks/>
          </p:cNvCxnSpPr>
          <p:nvPr/>
        </p:nvCxnSpPr>
        <p:spPr>
          <a:xfrm>
            <a:off x="9530416" y="3436195"/>
            <a:ext cx="0" cy="4805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AA821DD-F9D9-4CF2-BE92-1FA96E45FA5A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9549193" y="4316815"/>
            <a:ext cx="802" cy="65175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200AC02-FE58-4381-BD56-4ADAF7C376D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339445" y="4364327"/>
            <a:ext cx="6047" cy="60636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9A01465-5162-4362-8B34-88406CDB957D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10342751" y="5355411"/>
            <a:ext cx="3543" cy="35977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BB8305F-EDEB-4255-9514-CDC30D18E3A6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9549995" y="5368680"/>
            <a:ext cx="8557" cy="3465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6E4A17E-E6F4-4EF3-2CF5-9149656C8321}"/>
              </a:ext>
            </a:extLst>
          </p:cNvPr>
          <p:cNvGraphicFramePr>
            <a:graphicFrameLocks noGrp="1"/>
          </p:cNvGraphicFramePr>
          <p:nvPr/>
        </p:nvGraphicFramePr>
        <p:xfrm>
          <a:off x="1747165" y="2937501"/>
          <a:ext cx="39678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306">
                  <a:extLst>
                    <a:ext uri="{9D8B030D-6E8A-4147-A177-3AD203B41FA5}">
                      <a16:colId xmlns:a16="http://schemas.microsoft.com/office/drawing/2014/main" val="3452743419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144622649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2174714331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2849880187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845267778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1207860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511930"/>
                  </a:ext>
                </a:extLst>
              </a:tr>
            </a:tbl>
          </a:graphicData>
        </a:graphic>
      </p:graphicFrame>
      <p:sp>
        <p:nvSpPr>
          <p:cNvPr id="38" name="文本框 37">
            <a:extLst>
              <a:ext uri="{FF2B5EF4-FFF2-40B4-BE49-F238E27FC236}">
                <a16:creationId xmlns:a16="http://schemas.microsoft.com/office/drawing/2014/main" id="{B18B2C3B-AD13-6029-180C-998583E52FBF}"/>
              </a:ext>
            </a:extLst>
          </p:cNvPr>
          <p:cNvSpPr txBox="1"/>
          <p:nvPr/>
        </p:nvSpPr>
        <p:spPr>
          <a:xfrm>
            <a:off x="4553321" y="2937167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</a:rPr>
              <a:t>i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5CF37E7-305B-1218-FB15-3BDDBE8FD531}"/>
              </a:ext>
            </a:extLst>
          </p:cNvPr>
          <p:cNvSpPr txBox="1"/>
          <p:nvPr/>
        </p:nvSpPr>
        <p:spPr>
          <a:xfrm>
            <a:off x="3895454" y="296939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*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B1C1D44-F9AE-88C9-DE13-A04F0572C8DF}"/>
              </a:ext>
            </a:extLst>
          </p:cNvPr>
          <p:cNvSpPr txBox="1"/>
          <p:nvPr/>
        </p:nvSpPr>
        <p:spPr>
          <a:xfrm>
            <a:off x="487822" y="4067977"/>
            <a:ext cx="49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分</a:t>
            </a:r>
            <a:endParaRPr lang="en-US" altLang="zh-CN" sz="2400" dirty="0"/>
          </a:p>
          <a:p>
            <a:r>
              <a:rPr lang="zh-CN" altLang="en-US" sz="2400" dirty="0"/>
              <a:t>析</a:t>
            </a:r>
            <a:endParaRPr lang="en-US" altLang="zh-CN" sz="2400" dirty="0"/>
          </a:p>
          <a:p>
            <a:r>
              <a:rPr lang="zh-CN" altLang="en-US" sz="2400" dirty="0"/>
              <a:t>栈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E5B1B57-1232-07C8-1DC0-A9D794982FF4}"/>
              </a:ext>
            </a:extLst>
          </p:cNvPr>
          <p:cNvSpPr txBox="1"/>
          <p:nvPr/>
        </p:nvSpPr>
        <p:spPr>
          <a:xfrm>
            <a:off x="6051544" y="3614632"/>
            <a:ext cx="15824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E→E+T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E→ T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T→T*F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T→ F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F→(E)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F→ i</a:t>
            </a:r>
            <a:endParaRPr lang="zh-CN" altLang="en-US" sz="2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4AB8564-AA95-4DFB-0ACF-F772B78E9C16}"/>
              </a:ext>
            </a:extLst>
          </p:cNvPr>
          <p:cNvSpPr txBox="1"/>
          <p:nvPr/>
        </p:nvSpPr>
        <p:spPr>
          <a:xfrm>
            <a:off x="9784244" y="5722901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DAE659-6099-8632-0FC8-23B1764B1399}"/>
              </a:ext>
            </a:extLst>
          </p:cNvPr>
          <p:cNvSpPr txBox="1"/>
          <p:nvPr/>
        </p:nvSpPr>
        <p:spPr>
          <a:xfrm>
            <a:off x="388963" y="284196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输入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E1F84EE-41C7-3DE3-4E1D-B8848F684182}"/>
              </a:ext>
            </a:extLst>
          </p:cNvPr>
          <p:cNvSpPr txBox="1"/>
          <p:nvPr/>
        </p:nvSpPr>
        <p:spPr>
          <a:xfrm>
            <a:off x="1258450" y="4327223"/>
            <a:ext cx="277402" cy="370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732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22222E-6 L -0.10729 -2.22222E-6 C -0.15547 -2.22222E-6 -0.21458 0.04283 -0.21458 0.07755 L -0.21458 0.15533 " pathEditMode="relative" rAng="0" ptsTypes="AAAA">
                                      <p:cBhvr>
                                        <p:cTn id="1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29" y="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-0.13307 -2.59259E-6 C -0.1927 -2.59259E-6 -0.26601 0.02778 -0.26601 0.0507 L -0.26601 0.10139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7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7" grpId="0"/>
      <p:bldP spid="38" grpId="0"/>
      <p:bldP spid="39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A27CB6D0-B411-C94D-BA3C-1CEE9DD52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676908"/>
              </p:ext>
            </p:extLst>
          </p:nvPr>
        </p:nvGraphicFramePr>
        <p:xfrm>
          <a:off x="1180694" y="3595822"/>
          <a:ext cx="45346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463">
                  <a:extLst>
                    <a:ext uri="{9D8B030D-6E8A-4147-A177-3AD203B41FA5}">
                      <a16:colId xmlns:a16="http://schemas.microsoft.com/office/drawing/2014/main" val="1947356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0000FF"/>
                          </a:solidFill>
                        </a:rPr>
                        <a:t>F</a:t>
                      </a:r>
                      <a:endParaRPr lang="zh-CN" altLang="en-US" b="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42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3333FF"/>
                          </a:solidFill>
                        </a:rPr>
                        <a:t>*</a:t>
                      </a:r>
                      <a:endParaRPr lang="zh-CN" altLang="en-US" dirty="0">
                        <a:solidFill>
                          <a:srgbClr val="3333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935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T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41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+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063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E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34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209687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4E7CCA96-1D54-4578-AC3C-AAD9EEAF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</a:t>
            </a:r>
            <a:r>
              <a:rPr lang="zh-CN" altLang="en-US" dirty="0"/>
              <a:t>　</a:t>
            </a:r>
            <a:r>
              <a:rPr lang="en-US" altLang="zh-CN" dirty="0"/>
              <a:t>LR</a:t>
            </a:r>
            <a:r>
              <a:rPr lang="zh-CN" altLang="en-US" dirty="0"/>
              <a:t>分析概述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34786E-A4BF-4332-BCEA-21FF7A568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77393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3200" dirty="0">
                <a:latin typeface="+mn-ea"/>
              </a:rPr>
              <a:t>移进</a:t>
            </a:r>
            <a:r>
              <a:rPr lang="en-US" altLang="zh-CN" sz="3200" dirty="0">
                <a:latin typeface="+mn-ea"/>
              </a:rPr>
              <a:t>-(</a:t>
            </a:r>
            <a:r>
              <a:rPr lang="zh-CN" altLang="en-US" sz="3200" dirty="0">
                <a:latin typeface="+mn-ea"/>
              </a:rPr>
              <a:t>句柄</a:t>
            </a:r>
            <a:r>
              <a:rPr lang="en-US" altLang="zh-CN" sz="3200" dirty="0">
                <a:latin typeface="+mn-ea"/>
              </a:rPr>
              <a:t>)</a:t>
            </a:r>
            <a:r>
              <a:rPr lang="zh-CN" altLang="en-US" sz="3200" dirty="0">
                <a:latin typeface="+mn-ea"/>
              </a:rPr>
              <a:t>归约法</a:t>
            </a:r>
            <a:endParaRPr lang="en-US" altLang="zh-CN" sz="3200" dirty="0"/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G[E]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</a:rPr>
              <a:t>E→E+T︱T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T→T*F︱F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F→(E)︱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串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400" dirty="0">
                <a:solidFill>
                  <a:schemeClr val="tx1"/>
                </a:solidFill>
              </a:rPr>
              <a:t>=</a:t>
            </a:r>
            <a:r>
              <a:rPr lang="en-US" altLang="zh-CN" sz="2400" dirty="0" err="1">
                <a:solidFill>
                  <a:srgbClr val="0000FF"/>
                </a:solidFill>
              </a:rPr>
              <a:t>i+i</a:t>
            </a:r>
            <a:r>
              <a:rPr lang="en-US" altLang="zh-CN" sz="2400" dirty="0">
                <a:solidFill>
                  <a:srgbClr val="0000FF"/>
                </a:solidFill>
              </a:rPr>
              <a:t>*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的规范归约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0" indent="0" algn="l" eaLnBrk="1" hangingPunct="1">
              <a:buNone/>
            </a:pP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3B994C-9F5D-4178-A554-0E5BBCC2C268}"/>
              </a:ext>
            </a:extLst>
          </p:cNvPr>
          <p:cNvSpPr txBox="1"/>
          <p:nvPr/>
        </p:nvSpPr>
        <p:spPr>
          <a:xfrm>
            <a:off x="10174612" y="396421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98AA77-9B1C-47EE-BCA6-4FCB4E812540}"/>
              </a:ext>
            </a:extLst>
          </p:cNvPr>
          <p:cNvSpPr txBox="1"/>
          <p:nvPr/>
        </p:nvSpPr>
        <p:spPr>
          <a:xfrm>
            <a:off x="9371901" y="306686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F0308F-D032-4431-BB5C-F35AD56EB6D8}"/>
              </a:ext>
            </a:extLst>
          </p:cNvPr>
          <p:cNvSpPr txBox="1"/>
          <p:nvPr/>
        </p:nvSpPr>
        <p:spPr>
          <a:xfrm>
            <a:off x="9378313" y="3916705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4AEF7B-C03D-4078-81D5-7671B4A76754}"/>
              </a:ext>
            </a:extLst>
          </p:cNvPr>
          <p:cNvSpPr txBox="1"/>
          <p:nvPr/>
        </p:nvSpPr>
        <p:spPr>
          <a:xfrm>
            <a:off x="10653052" y="577175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*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10EF1D-AF80-4024-85FA-C21B511C3470}"/>
              </a:ext>
            </a:extLst>
          </p:cNvPr>
          <p:cNvSpPr txBox="1"/>
          <p:nvPr/>
        </p:nvSpPr>
        <p:spPr>
          <a:xfrm>
            <a:off x="9371901" y="496857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F4F3B6-DDE3-4307-B967-F6B16C04570E}"/>
              </a:ext>
            </a:extLst>
          </p:cNvPr>
          <p:cNvSpPr txBox="1"/>
          <p:nvPr/>
        </p:nvSpPr>
        <p:spPr>
          <a:xfrm>
            <a:off x="10168200" y="4955301"/>
            <a:ext cx="356188" cy="400110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E9D8BC-D1C1-4123-96D0-E5D478D731DE}"/>
              </a:ext>
            </a:extLst>
          </p:cNvPr>
          <p:cNvSpPr txBox="1"/>
          <p:nvPr/>
        </p:nvSpPr>
        <p:spPr>
          <a:xfrm>
            <a:off x="9208808" y="5715181"/>
            <a:ext cx="699488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741E32-3AF0-4B85-B78B-BB6843F25861}"/>
              </a:ext>
            </a:extLst>
          </p:cNvPr>
          <p:cNvSpPr txBox="1"/>
          <p:nvPr/>
        </p:nvSpPr>
        <p:spPr>
          <a:xfrm>
            <a:off x="11120795" y="5725294"/>
            <a:ext cx="356188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2E5D001-21DF-4E44-8BE5-3F680794810A}"/>
              </a:ext>
            </a:extLst>
          </p:cNvPr>
          <p:cNvSpPr txBox="1"/>
          <p:nvPr/>
        </p:nvSpPr>
        <p:spPr>
          <a:xfrm>
            <a:off x="10082657" y="5715181"/>
            <a:ext cx="520187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37B1850-11AC-4AC2-9A48-BD6A0624F091}"/>
              </a:ext>
            </a:extLst>
          </p:cNvPr>
          <p:cNvCxnSpPr>
            <a:cxnSpLocks/>
          </p:cNvCxnSpPr>
          <p:nvPr/>
        </p:nvCxnSpPr>
        <p:spPr>
          <a:xfrm>
            <a:off x="9530416" y="3436195"/>
            <a:ext cx="0" cy="4805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AA821DD-F9D9-4CF2-BE92-1FA96E45FA5A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9549193" y="4316815"/>
            <a:ext cx="802" cy="65175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200AC02-FE58-4381-BD56-4ADAF7C376D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339445" y="4364327"/>
            <a:ext cx="6047" cy="60636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9A01465-5162-4362-8B34-88406CDB957D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10342751" y="5355411"/>
            <a:ext cx="3543" cy="35977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BB8305F-EDEB-4255-9514-CDC30D18E3A6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9549995" y="5368680"/>
            <a:ext cx="8557" cy="3465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6E4A17E-E6F4-4EF3-2CF5-9149656C8321}"/>
              </a:ext>
            </a:extLst>
          </p:cNvPr>
          <p:cNvGraphicFramePr>
            <a:graphicFrameLocks noGrp="1"/>
          </p:cNvGraphicFramePr>
          <p:nvPr/>
        </p:nvGraphicFramePr>
        <p:xfrm>
          <a:off x="1747165" y="2937501"/>
          <a:ext cx="39678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306">
                  <a:extLst>
                    <a:ext uri="{9D8B030D-6E8A-4147-A177-3AD203B41FA5}">
                      <a16:colId xmlns:a16="http://schemas.microsoft.com/office/drawing/2014/main" val="3452743419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144622649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2174714331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2849880187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845267778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1207860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511930"/>
                  </a:ext>
                </a:extLst>
              </a:tr>
            </a:tbl>
          </a:graphicData>
        </a:graphic>
      </p:graphicFrame>
      <p:sp>
        <p:nvSpPr>
          <p:cNvPr id="41" name="文本框 40">
            <a:extLst>
              <a:ext uri="{FF2B5EF4-FFF2-40B4-BE49-F238E27FC236}">
                <a16:creationId xmlns:a16="http://schemas.microsoft.com/office/drawing/2014/main" id="{9B1C1D44-F9AE-88C9-DE13-A04F0572C8DF}"/>
              </a:ext>
            </a:extLst>
          </p:cNvPr>
          <p:cNvSpPr txBox="1"/>
          <p:nvPr/>
        </p:nvSpPr>
        <p:spPr>
          <a:xfrm>
            <a:off x="487822" y="4067977"/>
            <a:ext cx="49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分</a:t>
            </a:r>
            <a:endParaRPr lang="en-US" altLang="zh-CN" sz="2400" dirty="0"/>
          </a:p>
          <a:p>
            <a:r>
              <a:rPr lang="zh-CN" altLang="en-US" sz="2400" dirty="0"/>
              <a:t>析</a:t>
            </a:r>
            <a:endParaRPr lang="en-US" altLang="zh-CN" sz="2400" dirty="0"/>
          </a:p>
          <a:p>
            <a:r>
              <a:rPr lang="zh-CN" altLang="en-US" sz="2400" dirty="0"/>
              <a:t>栈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E5B1B57-1232-07C8-1DC0-A9D794982FF4}"/>
              </a:ext>
            </a:extLst>
          </p:cNvPr>
          <p:cNvSpPr txBox="1"/>
          <p:nvPr/>
        </p:nvSpPr>
        <p:spPr>
          <a:xfrm>
            <a:off x="6051544" y="3614632"/>
            <a:ext cx="15824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E→E+T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E→ T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T→T*F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T→ F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F→(E)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F→ i</a:t>
            </a:r>
            <a:endParaRPr lang="zh-CN" altLang="en-US" sz="2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4AB8564-AA95-4DFB-0ACF-F772B78E9C16}"/>
              </a:ext>
            </a:extLst>
          </p:cNvPr>
          <p:cNvSpPr txBox="1"/>
          <p:nvPr/>
        </p:nvSpPr>
        <p:spPr>
          <a:xfrm>
            <a:off x="9784244" y="5722901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D7CC47-8AD0-5A16-A71E-4E2A40C04CC7}"/>
              </a:ext>
            </a:extLst>
          </p:cNvPr>
          <p:cNvSpPr txBox="1"/>
          <p:nvPr/>
        </p:nvSpPr>
        <p:spPr>
          <a:xfrm>
            <a:off x="11124501" y="4960600"/>
            <a:ext cx="356188" cy="363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1F38B73-7A33-B40A-3C6C-9849C509F79C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flipH="1">
            <a:off x="11298889" y="5324336"/>
            <a:ext cx="3706" cy="40095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58155A4-07C2-78AA-5050-C13E67D8861A}"/>
              </a:ext>
            </a:extLst>
          </p:cNvPr>
          <p:cNvSpPr txBox="1"/>
          <p:nvPr/>
        </p:nvSpPr>
        <p:spPr>
          <a:xfrm>
            <a:off x="388963" y="284196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输入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8BA633-8C38-AC8A-B66C-22835970CDFE}"/>
              </a:ext>
            </a:extLst>
          </p:cNvPr>
          <p:cNvSpPr txBox="1"/>
          <p:nvPr/>
        </p:nvSpPr>
        <p:spPr>
          <a:xfrm>
            <a:off x="1266543" y="3594723"/>
            <a:ext cx="215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661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A27CB6D0-B411-C94D-BA3C-1CEE9DD52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767344"/>
              </p:ext>
            </p:extLst>
          </p:nvPr>
        </p:nvGraphicFramePr>
        <p:xfrm>
          <a:off x="1180694" y="3595822"/>
          <a:ext cx="45346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463">
                  <a:extLst>
                    <a:ext uri="{9D8B030D-6E8A-4147-A177-3AD203B41FA5}">
                      <a16:colId xmlns:a16="http://schemas.microsoft.com/office/drawing/2014/main" val="1947356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42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935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T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41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+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063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E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34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209687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4E7CCA96-1D54-4578-AC3C-AAD9EEAF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</a:t>
            </a:r>
            <a:r>
              <a:rPr lang="zh-CN" altLang="en-US" dirty="0"/>
              <a:t>　</a:t>
            </a:r>
            <a:r>
              <a:rPr lang="en-US" altLang="zh-CN" dirty="0"/>
              <a:t>LR</a:t>
            </a:r>
            <a:r>
              <a:rPr lang="zh-CN" altLang="en-US" dirty="0"/>
              <a:t>分析概述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34786E-A4BF-4332-BCEA-21FF7A568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77393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3200" dirty="0">
                <a:latin typeface="+mn-ea"/>
              </a:rPr>
              <a:t>移进</a:t>
            </a:r>
            <a:r>
              <a:rPr lang="en-US" altLang="zh-CN" sz="3200" dirty="0">
                <a:latin typeface="+mn-ea"/>
              </a:rPr>
              <a:t>-(</a:t>
            </a:r>
            <a:r>
              <a:rPr lang="zh-CN" altLang="en-US" sz="3200" dirty="0">
                <a:latin typeface="+mn-ea"/>
              </a:rPr>
              <a:t>句柄</a:t>
            </a:r>
            <a:r>
              <a:rPr lang="en-US" altLang="zh-CN" sz="3200" dirty="0">
                <a:latin typeface="+mn-ea"/>
              </a:rPr>
              <a:t>)</a:t>
            </a:r>
            <a:r>
              <a:rPr lang="zh-CN" altLang="en-US" sz="3200" dirty="0">
                <a:latin typeface="+mn-ea"/>
              </a:rPr>
              <a:t>归约法</a:t>
            </a:r>
            <a:endParaRPr lang="en-US" altLang="zh-CN" sz="3200" dirty="0"/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G[E]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</a:rPr>
              <a:t>E→E+T︱T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T→T*F︱F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F→(E)︱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串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400" dirty="0">
                <a:solidFill>
                  <a:schemeClr val="tx1"/>
                </a:solidFill>
              </a:rPr>
              <a:t>=</a:t>
            </a:r>
            <a:r>
              <a:rPr lang="en-US" altLang="zh-CN" sz="2400" dirty="0" err="1">
                <a:solidFill>
                  <a:srgbClr val="0000FF"/>
                </a:solidFill>
              </a:rPr>
              <a:t>i+i</a:t>
            </a:r>
            <a:r>
              <a:rPr lang="en-US" altLang="zh-CN" sz="2400" dirty="0">
                <a:solidFill>
                  <a:srgbClr val="0000FF"/>
                </a:solidFill>
              </a:rPr>
              <a:t>*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的规范归约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0" indent="0" algn="l" eaLnBrk="1" hangingPunct="1">
              <a:buNone/>
            </a:pP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3B994C-9F5D-4178-A554-0E5BBCC2C268}"/>
              </a:ext>
            </a:extLst>
          </p:cNvPr>
          <p:cNvSpPr txBox="1"/>
          <p:nvPr/>
        </p:nvSpPr>
        <p:spPr>
          <a:xfrm>
            <a:off x="10174612" y="396421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98AA77-9B1C-47EE-BCA6-4FCB4E812540}"/>
              </a:ext>
            </a:extLst>
          </p:cNvPr>
          <p:cNvSpPr txBox="1"/>
          <p:nvPr/>
        </p:nvSpPr>
        <p:spPr>
          <a:xfrm>
            <a:off x="9371901" y="306686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F0308F-D032-4431-BB5C-F35AD56EB6D8}"/>
              </a:ext>
            </a:extLst>
          </p:cNvPr>
          <p:cNvSpPr txBox="1"/>
          <p:nvPr/>
        </p:nvSpPr>
        <p:spPr>
          <a:xfrm>
            <a:off x="9378313" y="3916705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10EF1D-AF80-4024-85FA-C21B511C3470}"/>
              </a:ext>
            </a:extLst>
          </p:cNvPr>
          <p:cNvSpPr txBox="1"/>
          <p:nvPr/>
        </p:nvSpPr>
        <p:spPr>
          <a:xfrm>
            <a:off x="9371901" y="496857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F4F3B6-DDE3-4307-B967-F6B16C04570E}"/>
              </a:ext>
            </a:extLst>
          </p:cNvPr>
          <p:cNvSpPr txBox="1"/>
          <p:nvPr/>
        </p:nvSpPr>
        <p:spPr>
          <a:xfrm>
            <a:off x="10168200" y="4955301"/>
            <a:ext cx="356188" cy="400110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E9D8BC-D1C1-4123-96D0-E5D478D731DE}"/>
              </a:ext>
            </a:extLst>
          </p:cNvPr>
          <p:cNvSpPr txBox="1"/>
          <p:nvPr/>
        </p:nvSpPr>
        <p:spPr>
          <a:xfrm>
            <a:off x="9208808" y="5715181"/>
            <a:ext cx="699488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2E5D001-21DF-4E44-8BE5-3F680794810A}"/>
              </a:ext>
            </a:extLst>
          </p:cNvPr>
          <p:cNvSpPr txBox="1"/>
          <p:nvPr/>
        </p:nvSpPr>
        <p:spPr>
          <a:xfrm>
            <a:off x="10082657" y="5715181"/>
            <a:ext cx="520187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37B1850-11AC-4AC2-9A48-BD6A0624F091}"/>
              </a:ext>
            </a:extLst>
          </p:cNvPr>
          <p:cNvCxnSpPr>
            <a:cxnSpLocks/>
          </p:cNvCxnSpPr>
          <p:nvPr/>
        </p:nvCxnSpPr>
        <p:spPr>
          <a:xfrm>
            <a:off x="9530416" y="3436195"/>
            <a:ext cx="0" cy="4805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DE3D70D-6D77-4D4A-8554-FFE85F8C9BE4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10345492" y="3466973"/>
            <a:ext cx="463128" cy="49724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98EBB27-DFDF-4667-AB69-FF4B1C8C1D7E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10808620" y="3466973"/>
            <a:ext cx="885" cy="23047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88216E8-243E-4C31-A133-1BEC9DBFD08A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10808620" y="3466973"/>
            <a:ext cx="493975" cy="149362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AA821DD-F9D9-4CF2-BE92-1FA96E45FA5A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9549193" y="4316815"/>
            <a:ext cx="802" cy="65175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200AC02-FE58-4381-BD56-4ADAF7C376D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339445" y="4364327"/>
            <a:ext cx="6047" cy="60636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9A01465-5162-4362-8B34-88406CDB957D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10342751" y="5355411"/>
            <a:ext cx="3543" cy="35977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BB8305F-EDEB-4255-9514-CDC30D18E3A6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9549995" y="5368680"/>
            <a:ext cx="8557" cy="3465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6E4A17E-E6F4-4EF3-2CF5-9149656C8321}"/>
              </a:ext>
            </a:extLst>
          </p:cNvPr>
          <p:cNvGraphicFramePr>
            <a:graphicFrameLocks noGrp="1"/>
          </p:cNvGraphicFramePr>
          <p:nvPr/>
        </p:nvGraphicFramePr>
        <p:xfrm>
          <a:off x="1747165" y="2937501"/>
          <a:ext cx="39678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306">
                  <a:extLst>
                    <a:ext uri="{9D8B030D-6E8A-4147-A177-3AD203B41FA5}">
                      <a16:colId xmlns:a16="http://schemas.microsoft.com/office/drawing/2014/main" val="3452743419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144622649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2174714331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2849880187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845267778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1207860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511930"/>
                  </a:ext>
                </a:extLst>
              </a:tr>
            </a:tbl>
          </a:graphicData>
        </a:graphic>
      </p:graphicFrame>
      <p:sp>
        <p:nvSpPr>
          <p:cNvPr id="41" name="文本框 40">
            <a:extLst>
              <a:ext uri="{FF2B5EF4-FFF2-40B4-BE49-F238E27FC236}">
                <a16:creationId xmlns:a16="http://schemas.microsoft.com/office/drawing/2014/main" id="{9B1C1D44-F9AE-88C9-DE13-A04F0572C8DF}"/>
              </a:ext>
            </a:extLst>
          </p:cNvPr>
          <p:cNvSpPr txBox="1"/>
          <p:nvPr/>
        </p:nvSpPr>
        <p:spPr>
          <a:xfrm>
            <a:off x="487822" y="4067977"/>
            <a:ext cx="49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分</a:t>
            </a:r>
            <a:endParaRPr lang="en-US" altLang="zh-CN" sz="2400" dirty="0"/>
          </a:p>
          <a:p>
            <a:r>
              <a:rPr lang="zh-CN" altLang="en-US" sz="2400" dirty="0"/>
              <a:t>析</a:t>
            </a:r>
            <a:endParaRPr lang="en-US" altLang="zh-CN" sz="2400" dirty="0"/>
          </a:p>
          <a:p>
            <a:r>
              <a:rPr lang="zh-CN" altLang="en-US" sz="2400" dirty="0"/>
              <a:t>栈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E5B1B57-1232-07C8-1DC0-A9D794982FF4}"/>
              </a:ext>
            </a:extLst>
          </p:cNvPr>
          <p:cNvSpPr txBox="1"/>
          <p:nvPr/>
        </p:nvSpPr>
        <p:spPr>
          <a:xfrm>
            <a:off x="6051544" y="3614632"/>
            <a:ext cx="15824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E→E+T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E→ T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T→T*F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T→ F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F→(E)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F→ i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260AA0-68F7-338D-EFE7-304DCF140EEF}"/>
              </a:ext>
            </a:extLst>
          </p:cNvPr>
          <p:cNvSpPr txBox="1"/>
          <p:nvPr/>
        </p:nvSpPr>
        <p:spPr>
          <a:xfrm>
            <a:off x="9784244" y="5722901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E9799C9-CE60-9138-37C7-79A4C8CB4447}"/>
              </a:ext>
            </a:extLst>
          </p:cNvPr>
          <p:cNvSpPr txBox="1"/>
          <p:nvPr/>
        </p:nvSpPr>
        <p:spPr>
          <a:xfrm>
            <a:off x="10653052" y="577175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*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3955F15-DADC-19C7-946A-41E422306976}"/>
              </a:ext>
            </a:extLst>
          </p:cNvPr>
          <p:cNvSpPr txBox="1"/>
          <p:nvPr/>
        </p:nvSpPr>
        <p:spPr>
          <a:xfrm>
            <a:off x="11124501" y="4960600"/>
            <a:ext cx="356188" cy="363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03E2BBF-7A06-7AD2-D962-B28984337DA1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1298889" y="5324336"/>
            <a:ext cx="3706" cy="40095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844F0A8-A79A-E2F5-E9A6-E0DC2781218C}"/>
              </a:ext>
            </a:extLst>
          </p:cNvPr>
          <p:cNvSpPr txBox="1"/>
          <p:nvPr/>
        </p:nvSpPr>
        <p:spPr>
          <a:xfrm>
            <a:off x="11120795" y="5725294"/>
            <a:ext cx="356188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1913549-71F0-C418-2F6B-53BDC079C865}"/>
              </a:ext>
            </a:extLst>
          </p:cNvPr>
          <p:cNvSpPr txBox="1"/>
          <p:nvPr/>
        </p:nvSpPr>
        <p:spPr>
          <a:xfrm>
            <a:off x="10637740" y="3066863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5DB380-194E-F644-E272-62A980CC77F8}"/>
              </a:ext>
            </a:extLst>
          </p:cNvPr>
          <p:cNvSpPr txBox="1"/>
          <p:nvPr/>
        </p:nvSpPr>
        <p:spPr>
          <a:xfrm>
            <a:off x="388963" y="284196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输入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DDB207B-8531-C875-5116-9AF9730D8BAB}"/>
              </a:ext>
            </a:extLst>
          </p:cNvPr>
          <p:cNvGrpSpPr/>
          <p:nvPr/>
        </p:nvGrpSpPr>
        <p:grpSpPr>
          <a:xfrm>
            <a:off x="1191326" y="3593304"/>
            <a:ext cx="445780" cy="1115102"/>
            <a:chOff x="1977827" y="3600527"/>
            <a:chExt cx="438422" cy="111510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43C5437-2524-049D-E2F6-D7AAD9523C29}"/>
                </a:ext>
              </a:extLst>
            </p:cNvPr>
            <p:cNvSpPr txBox="1"/>
            <p:nvPr/>
          </p:nvSpPr>
          <p:spPr>
            <a:xfrm>
              <a:off x="2049417" y="3600527"/>
              <a:ext cx="356188" cy="3708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F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5A8CAEA-6512-D8A1-6AF0-6D291EC2C8FC}"/>
                </a:ext>
              </a:extLst>
            </p:cNvPr>
            <p:cNvSpPr txBox="1"/>
            <p:nvPr/>
          </p:nvSpPr>
          <p:spPr>
            <a:xfrm>
              <a:off x="1977827" y="3972628"/>
              <a:ext cx="438422" cy="3708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*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EF356D1-2D90-3F63-87DD-043C2D5DDC21}"/>
                </a:ext>
              </a:extLst>
            </p:cNvPr>
            <p:cNvSpPr txBox="1"/>
            <p:nvPr/>
          </p:nvSpPr>
          <p:spPr>
            <a:xfrm>
              <a:off x="2042352" y="4344789"/>
              <a:ext cx="280560" cy="3708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T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811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A27CB6D0-B411-C94D-BA3C-1CEE9DD52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431808"/>
              </p:ext>
            </p:extLst>
          </p:nvPr>
        </p:nvGraphicFramePr>
        <p:xfrm>
          <a:off x="1180694" y="3595822"/>
          <a:ext cx="45346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463">
                  <a:extLst>
                    <a:ext uri="{9D8B030D-6E8A-4147-A177-3AD203B41FA5}">
                      <a16:colId xmlns:a16="http://schemas.microsoft.com/office/drawing/2014/main" val="1947356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42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935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41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063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E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34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209687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4E7CCA96-1D54-4578-AC3C-AAD9EEAF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</a:t>
            </a:r>
            <a:r>
              <a:rPr lang="zh-CN" altLang="en-US" dirty="0"/>
              <a:t>　</a:t>
            </a:r>
            <a:r>
              <a:rPr lang="en-US" altLang="zh-CN" dirty="0"/>
              <a:t>LR</a:t>
            </a:r>
            <a:r>
              <a:rPr lang="zh-CN" altLang="en-US" dirty="0"/>
              <a:t>分析概述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34786E-A4BF-4332-BCEA-21FF7A568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77393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3200" dirty="0">
                <a:latin typeface="+mn-ea"/>
              </a:rPr>
              <a:t>移进</a:t>
            </a:r>
            <a:r>
              <a:rPr lang="en-US" altLang="zh-CN" sz="3200" dirty="0">
                <a:latin typeface="+mn-ea"/>
              </a:rPr>
              <a:t>-(</a:t>
            </a:r>
            <a:r>
              <a:rPr lang="zh-CN" altLang="en-US" sz="3200" dirty="0">
                <a:latin typeface="+mn-ea"/>
              </a:rPr>
              <a:t>句柄</a:t>
            </a:r>
            <a:r>
              <a:rPr lang="en-US" altLang="zh-CN" sz="3200" dirty="0">
                <a:latin typeface="+mn-ea"/>
              </a:rPr>
              <a:t>)</a:t>
            </a:r>
            <a:r>
              <a:rPr lang="zh-CN" altLang="en-US" sz="3200" dirty="0">
                <a:latin typeface="+mn-ea"/>
              </a:rPr>
              <a:t>归约法</a:t>
            </a:r>
            <a:endParaRPr lang="en-US" altLang="zh-CN" sz="3200" dirty="0"/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G[E]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</a:rPr>
              <a:t>E→E+T︱T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T→T*F︱F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F→(E)︱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串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400" dirty="0">
                <a:solidFill>
                  <a:schemeClr val="tx1"/>
                </a:solidFill>
              </a:rPr>
              <a:t>=</a:t>
            </a:r>
            <a:r>
              <a:rPr lang="en-US" altLang="zh-CN" sz="2400" dirty="0" err="1">
                <a:solidFill>
                  <a:srgbClr val="0000FF"/>
                </a:solidFill>
              </a:rPr>
              <a:t>i+i</a:t>
            </a:r>
            <a:r>
              <a:rPr lang="en-US" altLang="zh-CN" sz="2400" dirty="0">
                <a:solidFill>
                  <a:srgbClr val="0000FF"/>
                </a:solidFill>
              </a:rPr>
              <a:t>*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的规范归约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0" indent="0" algn="l" eaLnBrk="1" hangingPunct="1">
              <a:buNone/>
            </a:pP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3B994C-9F5D-4178-A554-0E5BBCC2C268}"/>
              </a:ext>
            </a:extLst>
          </p:cNvPr>
          <p:cNvSpPr txBox="1"/>
          <p:nvPr/>
        </p:nvSpPr>
        <p:spPr>
          <a:xfrm>
            <a:off x="10174612" y="396421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98AA77-9B1C-47EE-BCA6-4FCB4E812540}"/>
              </a:ext>
            </a:extLst>
          </p:cNvPr>
          <p:cNvSpPr txBox="1"/>
          <p:nvPr/>
        </p:nvSpPr>
        <p:spPr>
          <a:xfrm>
            <a:off x="9371901" y="306686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F0308F-D032-4431-BB5C-F35AD56EB6D8}"/>
              </a:ext>
            </a:extLst>
          </p:cNvPr>
          <p:cNvSpPr txBox="1"/>
          <p:nvPr/>
        </p:nvSpPr>
        <p:spPr>
          <a:xfrm>
            <a:off x="9378313" y="3916705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10EF1D-AF80-4024-85FA-C21B511C3470}"/>
              </a:ext>
            </a:extLst>
          </p:cNvPr>
          <p:cNvSpPr txBox="1"/>
          <p:nvPr/>
        </p:nvSpPr>
        <p:spPr>
          <a:xfrm>
            <a:off x="9371901" y="496857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F4F3B6-DDE3-4307-B967-F6B16C04570E}"/>
              </a:ext>
            </a:extLst>
          </p:cNvPr>
          <p:cNvSpPr txBox="1"/>
          <p:nvPr/>
        </p:nvSpPr>
        <p:spPr>
          <a:xfrm>
            <a:off x="10168200" y="4955301"/>
            <a:ext cx="356188" cy="400110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E9D8BC-D1C1-4123-96D0-E5D478D731DE}"/>
              </a:ext>
            </a:extLst>
          </p:cNvPr>
          <p:cNvSpPr txBox="1"/>
          <p:nvPr/>
        </p:nvSpPr>
        <p:spPr>
          <a:xfrm>
            <a:off x="9208808" y="5715181"/>
            <a:ext cx="699488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2E5D001-21DF-4E44-8BE5-3F680794810A}"/>
              </a:ext>
            </a:extLst>
          </p:cNvPr>
          <p:cNvSpPr txBox="1"/>
          <p:nvPr/>
        </p:nvSpPr>
        <p:spPr>
          <a:xfrm>
            <a:off x="10082657" y="5715181"/>
            <a:ext cx="520187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37B1850-11AC-4AC2-9A48-BD6A0624F091}"/>
              </a:ext>
            </a:extLst>
          </p:cNvPr>
          <p:cNvCxnSpPr>
            <a:cxnSpLocks/>
          </p:cNvCxnSpPr>
          <p:nvPr/>
        </p:nvCxnSpPr>
        <p:spPr>
          <a:xfrm>
            <a:off x="9530416" y="3436195"/>
            <a:ext cx="0" cy="4805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DE3D70D-6D77-4D4A-8554-FFE85F8C9BE4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10345492" y="3466973"/>
            <a:ext cx="463128" cy="49724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98EBB27-DFDF-4667-AB69-FF4B1C8C1D7E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10808620" y="3466973"/>
            <a:ext cx="885" cy="23047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88216E8-243E-4C31-A133-1BEC9DBFD08A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10808620" y="3466973"/>
            <a:ext cx="493975" cy="149362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AA821DD-F9D9-4CF2-BE92-1FA96E45FA5A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9549193" y="4316815"/>
            <a:ext cx="802" cy="65175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200AC02-FE58-4381-BD56-4ADAF7C376D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339445" y="4364327"/>
            <a:ext cx="6047" cy="60636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9A01465-5162-4362-8B34-88406CDB957D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10342751" y="5355411"/>
            <a:ext cx="3543" cy="35977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BB8305F-EDEB-4255-9514-CDC30D18E3A6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9549995" y="5368680"/>
            <a:ext cx="8557" cy="3465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6E4A17E-E6F4-4EF3-2CF5-9149656C8321}"/>
              </a:ext>
            </a:extLst>
          </p:cNvPr>
          <p:cNvGraphicFramePr>
            <a:graphicFrameLocks noGrp="1"/>
          </p:cNvGraphicFramePr>
          <p:nvPr/>
        </p:nvGraphicFramePr>
        <p:xfrm>
          <a:off x="1747165" y="2937501"/>
          <a:ext cx="39678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306">
                  <a:extLst>
                    <a:ext uri="{9D8B030D-6E8A-4147-A177-3AD203B41FA5}">
                      <a16:colId xmlns:a16="http://schemas.microsoft.com/office/drawing/2014/main" val="3452743419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144622649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2174714331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2849880187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845267778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1207860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511930"/>
                  </a:ext>
                </a:extLst>
              </a:tr>
            </a:tbl>
          </a:graphicData>
        </a:graphic>
      </p:graphicFrame>
      <p:sp>
        <p:nvSpPr>
          <p:cNvPr id="41" name="文本框 40">
            <a:extLst>
              <a:ext uri="{FF2B5EF4-FFF2-40B4-BE49-F238E27FC236}">
                <a16:creationId xmlns:a16="http://schemas.microsoft.com/office/drawing/2014/main" id="{9B1C1D44-F9AE-88C9-DE13-A04F0572C8DF}"/>
              </a:ext>
            </a:extLst>
          </p:cNvPr>
          <p:cNvSpPr txBox="1"/>
          <p:nvPr/>
        </p:nvSpPr>
        <p:spPr>
          <a:xfrm>
            <a:off x="487822" y="4067977"/>
            <a:ext cx="49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分</a:t>
            </a:r>
            <a:endParaRPr lang="en-US" altLang="zh-CN" sz="2400" dirty="0"/>
          </a:p>
          <a:p>
            <a:r>
              <a:rPr lang="zh-CN" altLang="en-US" sz="2400" dirty="0"/>
              <a:t>析</a:t>
            </a:r>
            <a:endParaRPr lang="en-US" altLang="zh-CN" sz="2400" dirty="0"/>
          </a:p>
          <a:p>
            <a:r>
              <a:rPr lang="zh-CN" altLang="en-US" sz="2400" dirty="0"/>
              <a:t>栈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E5B1B57-1232-07C8-1DC0-A9D794982FF4}"/>
              </a:ext>
            </a:extLst>
          </p:cNvPr>
          <p:cNvSpPr txBox="1"/>
          <p:nvPr/>
        </p:nvSpPr>
        <p:spPr>
          <a:xfrm>
            <a:off x="6051544" y="3614632"/>
            <a:ext cx="15824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E→E+T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E→ T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T→T*F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T→ F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F→(E)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F→ i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260AA0-68F7-338D-EFE7-304DCF140EEF}"/>
              </a:ext>
            </a:extLst>
          </p:cNvPr>
          <p:cNvSpPr txBox="1"/>
          <p:nvPr/>
        </p:nvSpPr>
        <p:spPr>
          <a:xfrm>
            <a:off x="9784244" y="5722901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E9799C9-CE60-9138-37C7-79A4C8CB4447}"/>
              </a:ext>
            </a:extLst>
          </p:cNvPr>
          <p:cNvSpPr txBox="1"/>
          <p:nvPr/>
        </p:nvSpPr>
        <p:spPr>
          <a:xfrm>
            <a:off x="10653052" y="577175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*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3955F15-DADC-19C7-946A-41E422306976}"/>
              </a:ext>
            </a:extLst>
          </p:cNvPr>
          <p:cNvSpPr txBox="1"/>
          <p:nvPr/>
        </p:nvSpPr>
        <p:spPr>
          <a:xfrm>
            <a:off x="11124501" y="4960600"/>
            <a:ext cx="356188" cy="363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03E2BBF-7A06-7AD2-D962-B28984337DA1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1298889" y="5324336"/>
            <a:ext cx="3706" cy="40095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844F0A8-A79A-E2F5-E9A6-E0DC2781218C}"/>
              </a:ext>
            </a:extLst>
          </p:cNvPr>
          <p:cNvSpPr txBox="1"/>
          <p:nvPr/>
        </p:nvSpPr>
        <p:spPr>
          <a:xfrm>
            <a:off x="11120795" y="5725294"/>
            <a:ext cx="356188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1913549-71F0-C418-2F6B-53BDC079C865}"/>
              </a:ext>
            </a:extLst>
          </p:cNvPr>
          <p:cNvSpPr txBox="1"/>
          <p:nvPr/>
        </p:nvSpPr>
        <p:spPr>
          <a:xfrm>
            <a:off x="10637740" y="3066863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0E6D42-8626-1CDC-9B6F-4B11C4A5956E}"/>
              </a:ext>
            </a:extLst>
          </p:cNvPr>
          <p:cNvSpPr txBox="1"/>
          <p:nvPr/>
        </p:nvSpPr>
        <p:spPr>
          <a:xfrm>
            <a:off x="9918990" y="2331284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A36CA0D-E0A3-7953-48B7-E13A5CA07B46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9549995" y="2731394"/>
            <a:ext cx="547089" cy="3354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C9C2258-B359-78ED-CE32-EDD5802D6357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flipH="1">
            <a:off x="9949514" y="2731394"/>
            <a:ext cx="147570" cy="299150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61436F5-A9EB-BD8A-CA81-336429B7BB52}"/>
              </a:ext>
            </a:extLst>
          </p:cNvPr>
          <p:cNvCxnSpPr>
            <a:cxnSpLocks/>
            <a:stCxn id="6" idx="2"/>
            <a:endCxn id="35" idx="0"/>
          </p:cNvCxnSpPr>
          <p:nvPr/>
        </p:nvCxnSpPr>
        <p:spPr>
          <a:xfrm>
            <a:off x="10097084" y="2731394"/>
            <a:ext cx="711536" cy="3354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AA17FB4-F6E5-CAB8-5548-1A2F7DFA94B4}"/>
              </a:ext>
            </a:extLst>
          </p:cNvPr>
          <p:cNvSpPr txBox="1"/>
          <p:nvPr/>
        </p:nvSpPr>
        <p:spPr>
          <a:xfrm>
            <a:off x="388963" y="284196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输入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21F96BF-C886-2BA6-AA72-314F9EF15D74}"/>
              </a:ext>
            </a:extLst>
          </p:cNvPr>
          <p:cNvGrpSpPr/>
          <p:nvPr/>
        </p:nvGrpSpPr>
        <p:grpSpPr>
          <a:xfrm>
            <a:off x="1191326" y="4337591"/>
            <a:ext cx="445780" cy="1113594"/>
            <a:chOff x="1977827" y="3600527"/>
            <a:chExt cx="438422" cy="1113594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0DBCF26-1B67-D970-848D-5DD16C10FD1F}"/>
                </a:ext>
              </a:extLst>
            </p:cNvPr>
            <p:cNvSpPr txBox="1"/>
            <p:nvPr/>
          </p:nvSpPr>
          <p:spPr>
            <a:xfrm>
              <a:off x="2049417" y="3600527"/>
              <a:ext cx="3561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T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FC49E9C-1E0F-FBB2-FA7B-9A08CBAF7DAD}"/>
                </a:ext>
              </a:extLst>
            </p:cNvPr>
            <p:cNvSpPr txBox="1"/>
            <p:nvPr/>
          </p:nvSpPr>
          <p:spPr>
            <a:xfrm>
              <a:off x="1977827" y="3972628"/>
              <a:ext cx="4384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+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F822C61-EE91-3406-1619-F0523EA22D5E}"/>
                </a:ext>
              </a:extLst>
            </p:cNvPr>
            <p:cNvSpPr txBox="1"/>
            <p:nvPr/>
          </p:nvSpPr>
          <p:spPr>
            <a:xfrm>
              <a:off x="2042352" y="4344789"/>
              <a:ext cx="2805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E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96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A27CB6D0-B411-C94D-BA3C-1CEE9DD5247D}"/>
              </a:ext>
            </a:extLst>
          </p:cNvPr>
          <p:cNvGraphicFramePr>
            <a:graphicFrameLocks noGrp="1"/>
          </p:cNvGraphicFramePr>
          <p:nvPr/>
        </p:nvGraphicFramePr>
        <p:xfrm>
          <a:off x="1180694" y="3595822"/>
          <a:ext cx="45346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463">
                  <a:extLst>
                    <a:ext uri="{9D8B030D-6E8A-4147-A177-3AD203B41FA5}">
                      <a16:colId xmlns:a16="http://schemas.microsoft.com/office/drawing/2014/main" val="1947356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42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935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41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063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E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34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209687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4E7CCA96-1D54-4578-AC3C-AAD9EEAF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</a:t>
            </a:r>
            <a:r>
              <a:rPr lang="zh-CN" altLang="en-US" dirty="0"/>
              <a:t>　</a:t>
            </a:r>
            <a:r>
              <a:rPr lang="en-US" altLang="zh-CN" dirty="0"/>
              <a:t>LR</a:t>
            </a:r>
            <a:r>
              <a:rPr lang="zh-CN" altLang="en-US" dirty="0"/>
              <a:t>分析概述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34786E-A4BF-4332-BCEA-21FF7A568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77393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3200" dirty="0">
                <a:latin typeface="+mn-ea"/>
              </a:rPr>
              <a:t>移进</a:t>
            </a:r>
            <a:r>
              <a:rPr lang="en-US" altLang="zh-CN" sz="3200" dirty="0">
                <a:latin typeface="+mn-ea"/>
              </a:rPr>
              <a:t>-(</a:t>
            </a:r>
            <a:r>
              <a:rPr lang="zh-CN" altLang="en-US" sz="3200" dirty="0">
                <a:latin typeface="+mn-ea"/>
              </a:rPr>
              <a:t>句柄</a:t>
            </a:r>
            <a:r>
              <a:rPr lang="en-US" altLang="zh-CN" sz="3200" dirty="0">
                <a:latin typeface="+mn-ea"/>
              </a:rPr>
              <a:t>)</a:t>
            </a:r>
            <a:r>
              <a:rPr lang="zh-CN" altLang="en-US" sz="3200" dirty="0">
                <a:latin typeface="+mn-ea"/>
              </a:rPr>
              <a:t>归约法</a:t>
            </a:r>
            <a:endParaRPr lang="en-US" altLang="zh-CN" sz="3200" dirty="0"/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G[E]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</a:rPr>
              <a:t>E→E+T︱T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T→T*F︱F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F→(E)︱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串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400" dirty="0">
                <a:solidFill>
                  <a:schemeClr val="tx1"/>
                </a:solidFill>
              </a:rPr>
              <a:t>=</a:t>
            </a:r>
            <a:r>
              <a:rPr lang="en-US" altLang="zh-CN" sz="2400" dirty="0" err="1">
                <a:solidFill>
                  <a:srgbClr val="0000FF"/>
                </a:solidFill>
              </a:rPr>
              <a:t>i+i</a:t>
            </a:r>
            <a:r>
              <a:rPr lang="en-US" altLang="zh-CN" sz="2400" dirty="0">
                <a:solidFill>
                  <a:srgbClr val="0000FF"/>
                </a:solidFill>
              </a:rPr>
              <a:t>*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的规范归约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0" indent="0" algn="l" eaLnBrk="1" hangingPunct="1">
              <a:buNone/>
            </a:pP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5E8B52-647D-4975-B2A6-1A531D3577F2}"/>
              </a:ext>
            </a:extLst>
          </p:cNvPr>
          <p:cNvSpPr txBox="1"/>
          <p:nvPr/>
        </p:nvSpPr>
        <p:spPr>
          <a:xfrm>
            <a:off x="9918990" y="2331284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3B994C-9F5D-4178-A554-0E5BBCC2C268}"/>
              </a:ext>
            </a:extLst>
          </p:cNvPr>
          <p:cNvSpPr txBox="1"/>
          <p:nvPr/>
        </p:nvSpPr>
        <p:spPr>
          <a:xfrm>
            <a:off x="10174612" y="396421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8BB94C-AC49-4AA9-BB6F-A9D2BC7E2DB0}"/>
              </a:ext>
            </a:extLst>
          </p:cNvPr>
          <p:cNvSpPr txBox="1"/>
          <p:nvPr/>
        </p:nvSpPr>
        <p:spPr>
          <a:xfrm>
            <a:off x="10637740" y="3066863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98AA77-9B1C-47EE-BCA6-4FCB4E812540}"/>
              </a:ext>
            </a:extLst>
          </p:cNvPr>
          <p:cNvSpPr txBox="1"/>
          <p:nvPr/>
        </p:nvSpPr>
        <p:spPr>
          <a:xfrm>
            <a:off x="9371901" y="306686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8BD8A1-7657-4C56-B429-217290EA7B61}"/>
              </a:ext>
            </a:extLst>
          </p:cNvPr>
          <p:cNvSpPr txBox="1"/>
          <p:nvPr/>
        </p:nvSpPr>
        <p:spPr>
          <a:xfrm>
            <a:off x="9918990" y="3066863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F0308F-D032-4431-BB5C-F35AD56EB6D8}"/>
              </a:ext>
            </a:extLst>
          </p:cNvPr>
          <p:cNvSpPr txBox="1"/>
          <p:nvPr/>
        </p:nvSpPr>
        <p:spPr>
          <a:xfrm>
            <a:off x="9378313" y="3916705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4AEF7B-C03D-4078-81D5-7671B4A76754}"/>
              </a:ext>
            </a:extLst>
          </p:cNvPr>
          <p:cNvSpPr txBox="1"/>
          <p:nvPr/>
        </p:nvSpPr>
        <p:spPr>
          <a:xfrm>
            <a:off x="10653052" y="3964217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*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5641159-377C-4A6C-817F-5BDA6B4EE8CC}"/>
              </a:ext>
            </a:extLst>
          </p:cNvPr>
          <p:cNvSpPr txBox="1"/>
          <p:nvPr/>
        </p:nvSpPr>
        <p:spPr>
          <a:xfrm>
            <a:off x="11124501" y="3964217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10EF1D-AF80-4024-85FA-C21B511C3470}"/>
              </a:ext>
            </a:extLst>
          </p:cNvPr>
          <p:cNvSpPr txBox="1"/>
          <p:nvPr/>
        </p:nvSpPr>
        <p:spPr>
          <a:xfrm>
            <a:off x="9371901" y="496857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F4F3B6-DDE3-4307-B967-F6B16C04570E}"/>
              </a:ext>
            </a:extLst>
          </p:cNvPr>
          <p:cNvSpPr txBox="1"/>
          <p:nvPr/>
        </p:nvSpPr>
        <p:spPr>
          <a:xfrm>
            <a:off x="10168200" y="4955301"/>
            <a:ext cx="356188" cy="400110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E9D8BC-D1C1-4123-96D0-E5D478D731DE}"/>
              </a:ext>
            </a:extLst>
          </p:cNvPr>
          <p:cNvSpPr txBox="1"/>
          <p:nvPr/>
        </p:nvSpPr>
        <p:spPr>
          <a:xfrm>
            <a:off x="9208808" y="5715181"/>
            <a:ext cx="699488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741E32-3AF0-4B85-B78B-BB6843F25861}"/>
              </a:ext>
            </a:extLst>
          </p:cNvPr>
          <p:cNvSpPr txBox="1"/>
          <p:nvPr/>
        </p:nvSpPr>
        <p:spPr>
          <a:xfrm>
            <a:off x="11120795" y="4630135"/>
            <a:ext cx="356188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2E5D001-21DF-4E44-8BE5-3F680794810A}"/>
              </a:ext>
            </a:extLst>
          </p:cNvPr>
          <p:cNvSpPr txBox="1"/>
          <p:nvPr/>
        </p:nvSpPr>
        <p:spPr>
          <a:xfrm>
            <a:off x="10082657" y="5715181"/>
            <a:ext cx="520187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F458F27-B0BA-44B0-AFC6-850483F670E0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9549995" y="2731394"/>
            <a:ext cx="547089" cy="3354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A7FA45E-D260-4565-9559-6F2AA17416FA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flipH="1">
            <a:off x="10084260" y="2731394"/>
            <a:ext cx="12824" cy="3354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49359EE-16B3-4A7A-9667-F99180EFBAF8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10097084" y="2731394"/>
            <a:ext cx="711536" cy="3354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37B1850-11AC-4AC2-9A48-BD6A0624F091}"/>
              </a:ext>
            </a:extLst>
          </p:cNvPr>
          <p:cNvCxnSpPr>
            <a:cxnSpLocks/>
          </p:cNvCxnSpPr>
          <p:nvPr/>
        </p:nvCxnSpPr>
        <p:spPr>
          <a:xfrm>
            <a:off x="9530416" y="3436195"/>
            <a:ext cx="0" cy="4805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DE3D70D-6D77-4D4A-8554-FFE85F8C9BE4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10345492" y="3466973"/>
            <a:ext cx="463128" cy="49724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98EBB27-DFDF-4667-AB69-FF4B1C8C1D7E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10808620" y="3466973"/>
            <a:ext cx="885" cy="49724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88216E8-243E-4C31-A133-1BEC9DBFD08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10808620" y="3466973"/>
            <a:ext cx="493975" cy="49724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AA821DD-F9D9-4CF2-BE92-1FA96E45FA5A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9549193" y="4316815"/>
            <a:ext cx="802" cy="65175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200AC02-FE58-4381-BD56-4ADAF7C376D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0339445" y="4364327"/>
            <a:ext cx="6047" cy="60636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9A01465-5162-4362-8B34-88406CDB957D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10342751" y="5355411"/>
            <a:ext cx="3543" cy="35977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5587B91-A115-45C2-9C4B-05FA09B68FC3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11298889" y="4364327"/>
            <a:ext cx="3706" cy="26580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BB8305F-EDEB-4255-9514-CDC30D18E3A6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9549995" y="5368680"/>
            <a:ext cx="8557" cy="3465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6E4A17E-E6F4-4EF3-2CF5-9149656C8321}"/>
              </a:ext>
            </a:extLst>
          </p:cNvPr>
          <p:cNvGraphicFramePr>
            <a:graphicFrameLocks noGrp="1"/>
          </p:cNvGraphicFramePr>
          <p:nvPr/>
        </p:nvGraphicFramePr>
        <p:xfrm>
          <a:off x="1747165" y="2937501"/>
          <a:ext cx="39678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306">
                  <a:extLst>
                    <a:ext uri="{9D8B030D-6E8A-4147-A177-3AD203B41FA5}">
                      <a16:colId xmlns:a16="http://schemas.microsoft.com/office/drawing/2014/main" val="3452743419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144622649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2174714331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2849880187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845267778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1207860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511930"/>
                  </a:ext>
                </a:extLst>
              </a:tr>
            </a:tbl>
          </a:graphicData>
        </a:graphic>
      </p:graphicFrame>
      <p:sp>
        <p:nvSpPr>
          <p:cNvPr id="41" name="文本框 40">
            <a:extLst>
              <a:ext uri="{FF2B5EF4-FFF2-40B4-BE49-F238E27FC236}">
                <a16:creationId xmlns:a16="http://schemas.microsoft.com/office/drawing/2014/main" id="{9B1C1D44-F9AE-88C9-DE13-A04F0572C8DF}"/>
              </a:ext>
            </a:extLst>
          </p:cNvPr>
          <p:cNvSpPr txBox="1"/>
          <p:nvPr/>
        </p:nvSpPr>
        <p:spPr>
          <a:xfrm>
            <a:off x="487822" y="4067977"/>
            <a:ext cx="49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分</a:t>
            </a:r>
            <a:endParaRPr lang="en-US" altLang="zh-CN" sz="2400" dirty="0"/>
          </a:p>
          <a:p>
            <a:r>
              <a:rPr lang="zh-CN" altLang="en-US" sz="2400" dirty="0"/>
              <a:t>析</a:t>
            </a:r>
            <a:endParaRPr lang="en-US" altLang="zh-CN" sz="2400" dirty="0"/>
          </a:p>
          <a:p>
            <a:r>
              <a:rPr lang="zh-CN" altLang="en-US" sz="2400" dirty="0"/>
              <a:t>栈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E5B1B57-1232-07C8-1DC0-A9D794982FF4}"/>
              </a:ext>
            </a:extLst>
          </p:cNvPr>
          <p:cNvSpPr txBox="1"/>
          <p:nvPr/>
        </p:nvSpPr>
        <p:spPr>
          <a:xfrm>
            <a:off x="6051544" y="3614632"/>
            <a:ext cx="15824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E→E+T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E→ T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T→T*F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T→ F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F→(E)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F→ i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1E43A9-457F-8949-AE0E-B928B1EDBC48}"/>
              </a:ext>
            </a:extLst>
          </p:cNvPr>
          <p:cNvSpPr txBox="1"/>
          <p:nvPr/>
        </p:nvSpPr>
        <p:spPr>
          <a:xfrm>
            <a:off x="388963" y="284196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输入</a:t>
            </a:r>
          </a:p>
        </p:txBody>
      </p:sp>
    </p:spTree>
    <p:extLst>
      <p:ext uri="{BB962C8B-B14F-4D97-AF65-F5344CB8AC3E}">
        <p14:creationId xmlns:p14="http://schemas.microsoft.com/office/powerpoint/2010/main" val="200931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E2699-DEA4-4F5A-A7E8-2A89E60B6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</a:t>
            </a:r>
            <a:r>
              <a:rPr lang="zh-CN" altLang="en-US" dirty="0"/>
              <a:t>　</a:t>
            </a:r>
            <a:r>
              <a:rPr lang="en-US" altLang="zh-CN" dirty="0"/>
              <a:t>LR</a:t>
            </a:r>
            <a:r>
              <a:rPr lang="zh-CN" altLang="en-US" dirty="0"/>
              <a:t>分析概述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FF57D-3E2D-474E-B7CB-297A8D39A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5"/>
            <a:ext cx="11149995" cy="1676366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LR(k)</a:t>
            </a:r>
            <a:r>
              <a:rPr lang="zh-CN" altLang="en-US" dirty="0"/>
              <a:t>：</a:t>
            </a:r>
            <a:r>
              <a:rPr lang="en-US" altLang="zh-CN" sz="1800" dirty="0"/>
              <a:t>L(Left to right parsing), R(right-most derivation in reverse), K(look ahead k token(s))</a:t>
            </a:r>
            <a:endParaRPr lang="en-US" altLang="zh-CN" sz="1800" dirty="0">
              <a:solidFill>
                <a:srgbClr val="C00000"/>
              </a:solidFill>
            </a:endParaRPr>
          </a:p>
          <a:p>
            <a:r>
              <a:rPr lang="zh-CN" altLang="en-US" dirty="0"/>
              <a:t>移进</a:t>
            </a:r>
            <a:r>
              <a:rPr lang="en-US" altLang="zh-CN" dirty="0"/>
              <a:t>-</a:t>
            </a:r>
            <a:r>
              <a:rPr lang="zh-CN" altLang="en-US" dirty="0"/>
              <a:t>归约法</a:t>
            </a:r>
            <a:r>
              <a:rPr lang="en-US" altLang="zh-CN" dirty="0"/>
              <a:t>(shift-reduce);</a:t>
            </a:r>
          </a:p>
          <a:p>
            <a:r>
              <a:rPr lang="zh-CN" altLang="en-US" dirty="0"/>
              <a:t>框架</a:t>
            </a:r>
            <a:r>
              <a:rPr lang="en-US" altLang="zh-CN" dirty="0"/>
              <a:t>: </a:t>
            </a:r>
            <a:r>
              <a:rPr lang="zh-CN" altLang="en-US" dirty="0">
                <a:solidFill>
                  <a:srgbClr val="C00000"/>
                </a:solidFill>
              </a:rPr>
              <a:t>总控程序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分析栈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C00000"/>
                </a:solidFill>
              </a:rPr>
              <a:t>分析表</a:t>
            </a:r>
            <a:r>
              <a:rPr lang="zh-CN" altLang="en-US" dirty="0"/>
              <a:t>三个组成部分 </a:t>
            </a:r>
            <a:endParaRPr lang="en-US" altLang="zh-CN" dirty="0"/>
          </a:p>
          <a:p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None/>
              <a:tabLst/>
              <a:defRPr/>
            </a:pPr>
            <a:endParaRPr lang="zh-CN" altLang="en-US" dirty="0"/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B3F5E03D-3293-4787-8470-F91F88A52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898" y="4711804"/>
            <a:ext cx="609315" cy="1471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kumimoji="0" lang="zh-CN" altLang="en-US" sz="2400" dirty="0">
                <a:latin typeface="+mn-ea"/>
                <a:ea typeface="+mn-ea"/>
              </a:rPr>
              <a:t>分</a:t>
            </a:r>
            <a:endParaRPr kumimoji="0" lang="en-US" altLang="zh-CN" sz="2400" dirty="0">
              <a:latin typeface="+mn-ea"/>
              <a:ea typeface="+mn-ea"/>
            </a:endParaRPr>
          </a:p>
          <a:p>
            <a:pPr algn="ctr" eaLnBrk="0" hangingPunct="0"/>
            <a:r>
              <a:rPr kumimoji="0" lang="zh-CN" altLang="en-US" sz="2400" dirty="0">
                <a:latin typeface="+mn-ea"/>
                <a:ea typeface="+mn-ea"/>
              </a:rPr>
              <a:t>析</a:t>
            </a:r>
            <a:endParaRPr kumimoji="0" lang="en-US" altLang="zh-CN" sz="2400" dirty="0">
              <a:latin typeface="+mn-ea"/>
              <a:ea typeface="+mn-ea"/>
            </a:endParaRPr>
          </a:p>
          <a:p>
            <a:pPr algn="ctr" eaLnBrk="0" hangingPunct="0"/>
            <a:r>
              <a:rPr kumimoji="0" lang="zh-CN" altLang="en-US" sz="2400" dirty="0">
                <a:latin typeface="+mn-ea"/>
                <a:ea typeface="+mn-ea"/>
              </a:rPr>
              <a:t>栈</a:t>
            </a:r>
            <a:endParaRPr kumimoji="0" lang="en-US" altLang="zh-CN" sz="2400" dirty="0">
              <a:latin typeface="+mn-ea"/>
              <a:ea typeface="+mn-ea"/>
            </a:endParaRPr>
          </a:p>
          <a:p>
            <a:pPr algn="ctr" eaLnBrk="0" hangingPunct="0"/>
            <a:r>
              <a:rPr kumimoji="0" lang="en-US" altLang="zh-CN" sz="2400" dirty="0">
                <a:latin typeface="+mn-ea"/>
                <a:ea typeface="+mn-ea"/>
              </a:rPr>
              <a:t>S</a:t>
            </a:r>
          </a:p>
        </p:txBody>
      </p:sp>
      <p:sp>
        <p:nvSpPr>
          <p:cNvPr id="7" name="Text Box 15">
            <a:extLst>
              <a:ext uri="{FF2B5EF4-FFF2-40B4-BE49-F238E27FC236}">
                <a16:creationId xmlns:a16="http://schemas.microsoft.com/office/drawing/2014/main" id="{E89D65E8-DC98-4B82-82C4-663C8F246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3715" y="2686471"/>
            <a:ext cx="2110378" cy="529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96000"/>
              </a:lnSpc>
            </a:pPr>
            <a:r>
              <a:rPr kumimoji="0" lang="zh-CN" altLang="en-US" sz="2400" dirty="0">
                <a:latin typeface="+mn-ea"/>
                <a:ea typeface="+mn-ea"/>
              </a:rPr>
              <a:t>输入串</a:t>
            </a:r>
            <a:r>
              <a:rPr kumimoji="0" lang="en-US" altLang="zh-CN" sz="2400" dirty="0">
                <a:latin typeface="+mn-ea"/>
                <a:ea typeface="+mn-ea"/>
              </a:rPr>
              <a:t>Input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68C3F4B-CD43-414E-BAEC-0D98EAF94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650298"/>
              </p:ext>
            </p:extLst>
          </p:nvPr>
        </p:nvGraphicFramePr>
        <p:xfrm>
          <a:off x="3047618" y="4259957"/>
          <a:ext cx="5630641" cy="236303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034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5861">
                  <a:extLst>
                    <a:ext uri="{9D8B030D-6E8A-4147-A177-3AD203B41FA5}">
                      <a16:colId xmlns:a16="http://schemas.microsoft.com/office/drawing/2014/main" val="528200688"/>
                    </a:ext>
                  </a:extLst>
                </a:gridCol>
                <a:gridCol w="861391">
                  <a:extLst>
                    <a:ext uri="{9D8B030D-6E8A-4147-A177-3AD203B41FA5}">
                      <a16:colId xmlns:a16="http://schemas.microsoft.com/office/drawing/2014/main" val="2230027590"/>
                    </a:ext>
                  </a:extLst>
                </a:gridCol>
                <a:gridCol w="702365">
                  <a:extLst>
                    <a:ext uri="{9D8B030D-6E8A-4147-A177-3AD203B41FA5}">
                      <a16:colId xmlns:a16="http://schemas.microsoft.com/office/drawing/2014/main" val="3153926500"/>
                    </a:ext>
                  </a:extLst>
                </a:gridCol>
                <a:gridCol w="647442">
                  <a:extLst>
                    <a:ext uri="{9D8B030D-6E8A-4147-A177-3AD203B41FA5}">
                      <a16:colId xmlns:a16="http://schemas.microsoft.com/office/drawing/2014/main" val="1377943987"/>
                    </a:ext>
                  </a:extLst>
                </a:gridCol>
              </a:tblGrid>
              <a:tr h="432638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CN" sz="2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LR</a:t>
                      </a:r>
                      <a:r>
                        <a:rPr lang="zh-CN" altLang="en-US" sz="2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分析表</a:t>
                      </a:r>
                      <a:endParaRPr lang="zh-CN" altLang="en-US" sz="20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4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4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4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4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11206"/>
                  </a:ext>
                </a:extLst>
              </a:tr>
              <a:tr h="361787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     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符号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zh-CN" altLang="en-US" sz="16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状态</a:t>
                      </a:r>
                      <a:endParaRPr lang="en-US" altLang="zh-CN" sz="1600" b="1" baseline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endParaRPr lang="zh-CN" altLang="en-US" sz="1600" b="1" baseline="-25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ACTION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GOTO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151399"/>
                  </a:ext>
                </a:extLst>
              </a:tr>
              <a:tr h="185096"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</a:t>
                      </a:r>
                      <a:endParaRPr lang="en-US" altLang="zh-CN" sz="16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endParaRPr lang="zh-CN" altLang="en-US" sz="16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 </a:t>
                      </a:r>
                      <a:endParaRPr lang="zh-CN" altLang="en-US" sz="1600" b="1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</a:t>
                      </a:r>
                      <a:r>
                        <a:rPr lang="en-US" altLang="zh-CN" sz="2000" b="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sz="2000" b="0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b="1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acc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zh-CN" altLang="en-US" sz="1600" b="1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2000" b="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2000" b="0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444695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50BB2D38-8FCA-4465-A30C-6D48C7FAF317}"/>
              </a:ext>
            </a:extLst>
          </p:cNvPr>
          <p:cNvSpPr txBox="1"/>
          <p:nvPr/>
        </p:nvSpPr>
        <p:spPr>
          <a:xfrm>
            <a:off x="3063116" y="3508984"/>
            <a:ext cx="5615143" cy="46166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总控程序</a:t>
            </a:r>
          </a:p>
        </p:txBody>
      </p:sp>
      <p:graphicFrame>
        <p:nvGraphicFramePr>
          <p:cNvPr id="10" name="表格 23">
            <a:extLst>
              <a:ext uri="{FF2B5EF4-FFF2-40B4-BE49-F238E27FC236}">
                <a16:creationId xmlns:a16="http://schemas.microsoft.com/office/drawing/2014/main" id="{9593D71E-6A4C-4D71-BA5F-7A631A9B9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197565"/>
              </p:ext>
            </p:extLst>
          </p:nvPr>
        </p:nvGraphicFramePr>
        <p:xfrm>
          <a:off x="3063116" y="2654440"/>
          <a:ext cx="5615143" cy="52970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5615143">
                  <a:extLst>
                    <a:ext uri="{9D8B030D-6E8A-4147-A177-3AD203B41FA5}">
                      <a16:colId xmlns:a16="http://schemas.microsoft.com/office/drawing/2014/main" val="1786228169"/>
                    </a:ext>
                  </a:extLst>
                </a:gridCol>
              </a:tblGrid>
              <a:tr h="529701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 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···a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i</a:t>
                      </a:r>
                      <a:r>
                        <a:rPr kumimoji="0" lang="zh-CN" altLang="en-US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－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i 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i+1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···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zh-CN" altLang="en-US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－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n 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#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800907"/>
                  </a:ext>
                </a:extLst>
              </a:tr>
            </a:tbl>
          </a:graphicData>
        </a:graphic>
      </p:graphicFrame>
      <p:graphicFrame>
        <p:nvGraphicFramePr>
          <p:cNvPr id="11" name="表格 24">
            <a:extLst>
              <a:ext uri="{FF2B5EF4-FFF2-40B4-BE49-F238E27FC236}">
                <a16:creationId xmlns:a16="http://schemas.microsoft.com/office/drawing/2014/main" id="{582F091A-24E9-413F-9E2C-5ABFABF37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323513"/>
              </p:ext>
            </p:extLst>
          </p:nvPr>
        </p:nvGraphicFramePr>
        <p:xfrm>
          <a:off x="1462273" y="3534275"/>
          <a:ext cx="865468" cy="306509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32734">
                  <a:extLst>
                    <a:ext uri="{9D8B030D-6E8A-4147-A177-3AD203B41FA5}">
                      <a16:colId xmlns:a16="http://schemas.microsoft.com/office/drawing/2014/main" val="4102837029"/>
                    </a:ext>
                  </a:extLst>
                </a:gridCol>
                <a:gridCol w="432734">
                  <a:extLst>
                    <a:ext uri="{9D8B030D-6E8A-4147-A177-3AD203B41FA5}">
                      <a16:colId xmlns:a16="http://schemas.microsoft.com/office/drawing/2014/main" val="4290920966"/>
                    </a:ext>
                  </a:extLst>
                </a:gridCol>
              </a:tblGrid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dirty="0">
                          <a:solidFill>
                            <a:srgbClr val="FF00FF"/>
                          </a:solidFill>
                          <a:latin typeface="+mn-ea"/>
                          <a:ea typeface="+mn-ea"/>
                        </a:rPr>
                        <a:t>q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dirty="0">
                          <a:solidFill>
                            <a:srgbClr val="FF00FF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47178"/>
                  </a:ext>
                </a:extLst>
              </a:tr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4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1" dirty="0">
                          <a:latin typeface="+mn-ea"/>
                          <a:ea typeface="+mn-ea"/>
                        </a:rPr>
                        <a:t>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512903"/>
                  </a:ext>
                </a:extLst>
              </a:tr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状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符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393820"/>
                  </a:ext>
                </a:extLst>
              </a:tr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态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号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83004"/>
                  </a:ext>
                </a:extLst>
              </a:tr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栈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栈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169952"/>
                  </a:ext>
                </a:extLst>
              </a:tr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24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sz="24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950190"/>
                  </a:ext>
                </a:extLst>
              </a:tr>
            </a:tbl>
          </a:graphicData>
        </a:graphic>
      </p:graphicFrame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51D58D0-F801-4C56-B45B-9D8C40D72AC1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5870687" y="3184141"/>
            <a:ext cx="1" cy="3248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83E4B61-13D9-419F-A6AF-65C30C0C5051}"/>
              </a:ext>
            </a:extLst>
          </p:cNvPr>
          <p:cNvCxnSpPr>
            <a:cxnSpLocks/>
          </p:cNvCxnSpPr>
          <p:nvPr/>
        </p:nvCxnSpPr>
        <p:spPr>
          <a:xfrm>
            <a:off x="5858679" y="3964355"/>
            <a:ext cx="0" cy="326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15878B3-A7A3-43D7-BF61-C311313E359A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327741" y="3739816"/>
            <a:ext cx="73537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F73849D-520C-496E-AB74-E0389BF02F8A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8678259" y="3739817"/>
            <a:ext cx="5122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D3B923D-4773-46F8-9A35-70311886CADF}"/>
              </a:ext>
            </a:extLst>
          </p:cNvPr>
          <p:cNvSpPr txBox="1"/>
          <p:nvPr/>
        </p:nvSpPr>
        <p:spPr>
          <a:xfrm>
            <a:off x="9190539" y="3508984"/>
            <a:ext cx="1853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输出</a:t>
            </a:r>
            <a:r>
              <a:rPr lang="en-US" altLang="zh-CN" sz="2400" dirty="0">
                <a:solidFill>
                  <a:prstClr val="black"/>
                </a:solidFill>
                <a:latin typeface="微软雅黑"/>
                <a:ea typeface="微软雅黑"/>
              </a:rPr>
              <a:t>Output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D8B8A00-AA3A-4ABE-AAF1-01B632B24029}"/>
              </a:ext>
            </a:extLst>
          </p:cNvPr>
          <p:cNvSpPr txBox="1"/>
          <p:nvPr/>
        </p:nvSpPr>
        <p:spPr>
          <a:xfrm>
            <a:off x="10510979" y="4271532"/>
            <a:ext cx="492443" cy="2308324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endParaRPr lang="en-US" altLang="zh-CN" sz="2400" dirty="0"/>
          </a:p>
          <a:p>
            <a:r>
              <a:rPr lang="zh-CN" altLang="en-US" sz="2400" dirty="0"/>
              <a:t>文</a:t>
            </a:r>
            <a:endParaRPr lang="en-US" altLang="zh-CN" sz="2400" dirty="0"/>
          </a:p>
          <a:p>
            <a:r>
              <a:rPr lang="zh-CN" altLang="en-US" sz="2400" dirty="0"/>
              <a:t>法</a:t>
            </a:r>
            <a:endParaRPr lang="en-US" altLang="zh-CN" sz="2400" dirty="0"/>
          </a:p>
          <a:p>
            <a:r>
              <a:rPr lang="zh-CN" altLang="en-US" sz="2400" dirty="0"/>
              <a:t>规</a:t>
            </a:r>
            <a:endParaRPr lang="en-US" altLang="zh-CN" sz="2400" dirty="0"/>
          </a:p>
          <a:p>
            <a:r>
              <a:rPr lang="zh-CN" altLang="en-US" sz="2400" dirty="0"/>
              <a:t>则</a:t>
            </a:r>
            <a:endParaRPr lang="en-US" altLang="zh-CN" sz="2400" dirty="0"/>
          </a:p>
          <a:p>
            <a:endParaRPr lang="zh-CN" altLang="en-US" sz="24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5392905-5E5D-4E06-9AAD-933A233A0E12}"/>
              </a:ext>
            </a:extLst>
          </p:cNvPr>
          <p:cNvCxnSpPr>
            <a:cxnSpLocks/>
            <a:stCxn id="18" idx="1"/>
            <a:endCxn id="26" idx="3"/>
          </p:cNvCxnSpPr>
          <p:nvPr/>
        </p:nvCxnSpPr>
        <p:spPr>
          <a:xfrm flipH="1">
            <a:off x="9830560" y="5435450"/>
            <a:ext cx="680419" cy="10437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E0AAB2C-AF77-4166-BF64-F99917D29C42}"/>
              </a:ext>
            </a:extLst>
          </p:cNvPr>
          <p:cNvSpPr txBox="1"/>
          <p:nvPr/>
        </p:nvSpPr>
        <p:spPr>
          <a:xfrm>
            <a:off x="712153" y="3592890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SP</a:t>
            </a:r>
            <a:endParaRPr lang="zh-CN" altLang="en-US" sz="2000" dirty="0">
              <a:latin typeface="+mn-ea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48AAC7C-AD2A-4CEA-9EBC-F9E2B86CF374}"/>
              </a:ext>
            </a:extLst>
          </p:cNvPr>
          <p:cNvCxnSpPr/>
          <p:nvPr/>
        </p:nvCxnSpPr>
        <p:spPr bwMode="auto">
          <a:xfrm>
            <a:off x="1148325" y="3791624"/>
            <a:ext cx="235455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6B38020A-FB4B-42D1-B0AC-4F6E7CB2D118}"/>
              </a:ext>
            </a:extLst>
          </p:cNvPr>
          <p:cNvSpPr txBox="1"/>
          <p:nvPr/>
        </p:nvSpPr>
        <p:spPr>
          <a:xfrm>
            <a:off x="9338117" y="4291725"/>
            <a:ext cx="492443" cy="2308324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分析表产生器 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E450280-7A01-45C9-9F65-7D8DA3276DD3}"/>
              </a:ext>
            </a:extLst>
          </p:cNvPr>
          <p:cNvCxnSpPr>
            <a:cxnSpLocks/>
            <a:stCxn id="26" idx="1"/>
            <a:endCxn id="8" idx="3"/>
          </p:cNvCxnSpPr>
          <p:nvPr/>
        </p:nvCxnSpPr>
        <p:spPr>
          <a:xfrm flipH="1" flipV="1">
            <a:off x="8678259" y="5441476"/>
            <a:ext cx="659858" cy="4411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608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C7A22-53E0-4FCC-95DB-2A54D7A3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</a:t>
            </a:r>
            <a:r>
              <a:rPr lang="zh-CN" altLang="en-US" dirty="0"/>
              <a:t>　</a:t>
            </a:r>
            <a:r>
              <a:rPr lang="en-US" altLang="zh-CN" dirty="0"/>
              <a:t>LR</a:t>
            </a:r>
            <a:r>
              <a:rPr lang="zh-CN" altLang="en-US" dirty="0"/>
              <a:t>分析概述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54A2BF-B39C-4250-8981-A3C8AB1F7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表</a:t>
            </a:r>
            <a:r>
              <a:rPr lang="en-US" altLang="zh-CN" sz="2400" dirty="0"/>
              <a:t>6.1 </a:t>
            </a:r>
            <a:r>
              <a:rPr lang="zh-CN" altLang="en-US" sz="2400" dirty="0"/>
              <a:t>文法</a:t>
            </a:r>
            <a:r>
              <a:rPr lang="en-US" altLang="zh-CN" sz="2400" dirty="0"/>
              <a:t>G[S]</a:t>
            </a:r>
            <a:r>
              <a:rPr lang="zh-CN" altLang="en-US" sz="2400" dirty="0"/>
              <a:t>的</a:t>
            </a:r>
            <a:r>
              <a:rPr lang="en-US" altLang="zh-CN" sz="2400" dirty="0"/>
              <a:t>LR(0)</a:t>
            </a:r>
            <a:r>
              <a:rPr lang="zh-CN" altLang="en-US" sz="2400" dirty="0"/>
              <a:t>分析表，分析串：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abbcde</a:t>
            </a:r>
            <a:r>
              <a:rPr lang="en-US" altLang="zh-CN" sz="2400" baseline="-25000" dirty="0"/>
              <a:t> </a:t>
            </a:r>
            <a:r>
              <a:rPr lang="en-US" altLang="zh-CN" sz="2400" dirty="0"/>
              <a:t>#</a:t>
            </a:r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graphicFrame>
        <p:nvGraphicFramePr>
          <p:cNvPr id="6" name="表格 2">
            <a:extLst>
              <a:ext uri="{FF2B5EF4-FFF2-40B4-BE49-F238E27FC236}">
                <a16:creationId xmlns:a16="http://schemas.microsoft.com/office/drawing/2014/main" id="{65466A42-AE19-4350-A199-C9A3C2E2B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532418"/>
              </p:ext>
            </p:extLst>
          </p:nvPr>
        </p:nvGraphicFramePr>
        <p:xfrm>
          <a:off x="2951877" y="1685418"/>
          <a:ext cx="5386211" cy="4389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44401">
                  <a:extLst>
                    <a:ext uri="{9D8B030D-6E8A-4147-A177-3AD203B41FA5}">
                      <a16:colId xmlns:a16="http://schemas.microsoft.com/office/drawing/2014/main" val="1833902255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181574168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45417072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32080056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24168920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430992909"/>
                    </a:ext>
                  </a:extLst>
                </a:gridCol>
                <a:gridCol w="653966">
                  <a:extLst>
                    <a:ext uri="{9D8B030D-6E8A-4147-A177-3AD203B41FA5}">
                      <a16:colId xmlns:a16="http://schemas.microsoft.com/office/drawing/2014/main" val="1888280247"/>
                    </a:ext>
                  </a:extLst>
                </a:gridCol>
                <a:gridCol w="526943">
                  <a:extLst>
                    <a:ext uri="{9D8B030D-6E8A-4147-A177-3AD203B41FA5}">
                      <a16:colId xmlns:a16="http://schemas.microsoft.com/office/drawing/2014/main" val="4158758621"/>
                    </a:ext>
                  </a:extLst>
                </a:gridCol>
                <a:gridCol w="526942">
                  <a:extLst>
                    <a:ext uri="{9D8B030D-6E8A-4147-A177-3AD203B41FA5}">
                      <a16:colId xmlns:a16="http://schemas.microsoft.com/office/drawing/2014/main" val="4022670473"/>
                    </a:ext>
                  </a:extLst>
                </a:gridCol>
                <a:gridCol w="557939">
                  <a:extLst>
                    <a:ext uri="{9D8B030D-6E8A-4147-A177-3AD203B41FA5}">
                      <a16:colId xmlns:a16="http://schemas.microsoft.com/office/drawing/2014/main" val="793873681"/>
                    </a:ext>
                  </a:extLst>
                </a:gridCol>
              </a:tblGrid>
              <a:tr h="322992">
                <a:tc rowSpan="2">
                  <a:txBody>
                    <a:bodyPr/>
                    <a:lstStyle/>
                    <a:p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20151"/>
                  </a:ext>
                </a:extLst>
              </a:tr>
              <a:tr h="3229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6394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72770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acc</a:t>
                      </a:r>
                      <a:endParaRPr lang="zh-CN" altLang="en-US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078"/>
                  </a:ext>
                </a:extLst>
              </a:tr>
              <a:tr h="338796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619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S6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4873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r2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009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S8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5783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17318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S9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67575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62837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143522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8588748F-1C93-43E8-AD09-5C5D62047622}"/>
              </a:ext>
            </a:extLst>
          </p:cNvPr>
          <p:cNvSpPr txBox="1"/>
          <p:nvPr/>
        </p:nvSpPr>
        <p:spPr>
          <a:xfrm>
            <a:off x="8970612" y="4439237"/>
            <a:ext cx="29006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/>
              <a:t>S  - Shift</a:t>
            </a:r>
            <a:r>
              <a:rPr lang="zh-CN" altLang="en-US" sz="2000" dirty="0"/>
              <a:t>移进</a:t>
            </a:r>
            <a:endParaRPr lang="en-US" altLang="zh-CN" sz="2000" dirty="0"/>
          </a:p>
          <a:p>
            <a:pPr algn="l"/>
            <a:r>
              <a:rPr lang="en-US" altLang="zh-CN" sz="2000" dirty="0"/>
              <a:t>r  - Reduce</a:t>
            </a:r>
            <a:r>
              <a:rPr lang="zh-CN" altLang="en-US" sz="2000" dirty="0"/>
              <a:t>归约</a:t>
            </a:r>
            <a:endParaRPr lang="en-US" altLang="zh-CN" sz="2000" dirty="0"/>
          </a:p>
          <a:p>
            <a:pPr algn="l"/>
            <a:r>
              <a:rPr lang="en-US" altLang="zh-CN" sz="2000" dirty="0"/>
              <a:t>acc - </a:t>
            </a:r>
            <a:r>
              <a:rPr lang="zh-CN" altLang="en-US" sz="2000" dirty="0"/>
              <a:t>接受</a:t>
            </a:r>
            <a:endParaRPr lang="en-US" altLang="zh-CN" sz="2000" dirty="0"/>
          </a:p>
          <a:p>
            <a:pPr algn="l"/>
            <a:r>
              <a:rPr lang="en-US" altLang="zh-CN" sz="2000" dirty="0"/>
              <a:t>null - </a:t>
            </a:r>
            <a:r>
              <a:rPr lang="zh-CN" altLang="en-US" sz="2000" dirty="0"/>
              <a:t>出错 </a:t>
            </a:r>
            <a:endParaRPr lang="en-US" altLang="zh-CN" sz="2000" dirty="0"/>
          </a:p>
          <a:p>
            <a:pPr algn="l"/>
            <a:r>
              <a:rPr lang="en-US" altLang="zh-CN" sz="2000" dirty="0"/>
              <a:t>GOTO – </a:t>
            </a:r>
            <a:r>
              <a:rPr lang="zh-CN" altLang="en-US" sz="2000" dirty="0"/>
              <a:t>归约后的状态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012920B-CD1E-42E2-A073-D0CAC27CA3F6}"/>
                  </a:ext>
                </a:extLst>
              </p:cNvPr>
              <p:cNvSpPr txBox="1"/>
              <p:nvPr/>
            </p:nvSpPr>
            <p:spPr>
              <a:xfrm>
                <a:off x="8521242" y="2768988"/>
                <a:ext cx="5357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⇐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012920B-CD1E-42E2-A073-D0CAC27CA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242" y="2768988"/>
                <a:ext cx="53572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7CECB9C2-1DEE-4A06-813B-056C1C7BC509}"/>
              </a:ext>
            </a:extLst>
          </p:cNvPr>
          <p:cNvSpPr txBox="1"/>
          <p:nvPr/>
        </p:nvSpPr>
        <p:spPr>
          <a:xfrm>
            <a:off x="4984387" y="6156194"/>
            <a:ext cx="1789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LR(0)</a:t>
            </a:r>
            <a:r>
              <a:rPr lang="zh-CN" altLang="en-US" sz="2400" dirty="0"/>
              <a:t>分析表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19C837-667C-4902-B741-565A5B6A0825}"/>
              </a:ext>
            </a:extLst>
          </p:cNvPr>
          <p:cNvSpPr txBox="1"/>
          <p:nvPr/>
        </p:nvSpPr>
        <p:spPr>
          <a:xfrm>
            <a:off x="170482" y="1727596"/>
            <a:ext cx="27339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+mn-ea"/>
              </a:rPr>
              <a:t>查表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action[q, t]:</a:t>
            </a:r>
          </a:p>
          <a:p>
            <a:pPr algn="l"/>
            <a:r>
              <a:rPr lang="en-US" altLang="zh-CN" sz="2000" dirty="0" err="1">
                <a:latin typeface="+mn-ea"/>
              </a:rPr>
              <a:t>Sj</a:t>
            </a:r>
            <a:r>
              <a:rPr lang="en-US" altLang="zh-CN" sz="2000" dirty="0">
                <a:latin typeface="+mn-ea"/>
              </a:rPr>
              <a:t>: (</a:t>
            </a:r>
            <a:r>
              <a:rPr lang="en-US" altLang="zh-CN" sz="2000" dirty="0" err="1">
                <a:latin typeface="+mn-ea"/>
              </a:rPr>
              <a:t>j,t</a:t>
            </a:r>
            <a:r>
              <a:rPr lang="en-US" altLang="zh-CN" sz="2000" dirty="0">
                <a:latin typeface="+mn-ea"/>
              </a:rPr>
              <a:t>)</a:t>
            </a:r>
            <a:r>
              <a:rPr lang="zh-CN" altLang="en-US" sz="2000" dirty="0">
                <a:latin typeface="+mn-ea"/>
              </a:rPr>
              <a:t>入栈</a:t>
            </a:r>
            <a:endParaRPr lang="en-US" altLang="zh-CN" sz="2000" dirty="0">
              <a:latin typeface="+mn-ea"/>
            </a:endParaRPr>
          </a:p>
          <a:p>
            <a:pPr algn="l"/>
            <a:r>
              <a:rPr lang="en-US" altLang="zh-CN" sz="2000" i="1" dirty="0" err="1">
                <a:solidFill>
                  <a:srgbClr val="000000"/>
                </a:solidFill>
                <a:latin typeface="+mn-ea"/>
              </a:rPr>
              <a:t>rj</a:t>
            </a:r>
            <a:r>
              <a:rPr lang="en-US" altLang="zh-CN" sz="2000" i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: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用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r2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归约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:A→</a:t>
            </a:r>
            <a:r>
              <a:rPr lang="el-GR" altLang="zh-CN" sz="2000" dirty="0">
                <a:solidFill>
                  <a:srgbClr val="000000"/>
                </a:solidFill>
                <a:latin typeface="+mn-ea"/>
              </a:rPr>
              <a:t>α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pPr algn="l"/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归约后查表：</a:t>
            </a:r>
            <a:endParaRPr lang="en-US" altLang="zh-CN" sz="2000" dirty="0">
              <a:solidFill>
                <a:srgbClr val="000000"/>
              </a:solidFill>
              <a:latin typeface="+mn-ea"/>
            </a:endParaRPr>
          </a:p>
          <a:p>
            <a:pPr algn="l"/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(GOTO(</a:t>
            </a:r>
            <a:r>
              <a:rPr lang="en-US" altLang="zh-CN" sz="2000" dirty="0" err="1">
                <a:solidFill>
                  <a:srgbClr val="000000"/>
                </a:solidFill>
                <a:latin typeface="+mn-ea"/>
              </a:rPr>
              <a:t>q,A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),A)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入栈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DC8A9F7D-10E2-4769-9A5B-3FBA5ADEC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898" y="4803244"/>
            <a:ext cx="609315" cy="1471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kumimoji="0" lang="zh-CN" altLang="en-US" sz="2400" dirty="0">
                <a:latin typeface="+mn-ea"/>
                <a:ea typeface="+mn-ea"/>
              </a:rPr>
              <a:t>分</a:t>
            </a:r>
            <a:endParaRPr kumimoji="0" lang="en-US" altLang="zh-CN" sz="2400" dirty="0">
              <a:latin typeface="+mn-ea"/>
              <a:ea typeface="+mn-ea"/>
            </a:endParaRPr>
          </a:p>
          <a:p>
            <a:pPr algn="ctr" eaLnBrk="0" hangingPunct="0"/>
            <a:r>
              <a:rPr kumimoji="0" lang="zh-CN" altLang="en-US" sz="2400" dirty="0">
                <a:latin typeface="+mn-ea"/>
                <a:ea typeface="+mn-ea"/>
              </a:rPr>
              <a:t>析</a:t>
            </a:r>
            <a:endParaRPr kumimoji="0" lang="en-US" altLang="zh-CN" sz="2400" dirty="0">
              <a:latin typeface="+mn-ea"/>
              <a:ea typeface="+mn-ea"/>
            </a:endParaRPr>
          </a:p>
          <a:p>
            <a:pPr algn="ctr" eaLnBrk="0" hangingPunct="0"/>
            <a:r>
              <a:rPr kumimoji="0" lang="zh-CN" altLang="en-US" sz="2400" dirty="0">
                <a:latin typeface="+mn-ea"/>
                <a:ea typeface="+mn-ea"/>
              </a:rPr>
              <a:t>栈</a:t>
            </a:r>
            <a:endParaRPr kumimoji="0" lang="en-US" altLang="zh-CN" sz="2400" dirty="0">
              <a:latin typeface="+mn-ea"/>
              <a:ea typeface="+mn-ea"/>
            </a:endParaRPr>
          </a:p>
          <a:p>
            <a:pPr algn="ctr" eaLnBrk="0" hangingPunct="0"/>
            <a:r>
              <a:rPr kumimoji="0" lang="en-US" altLang="zh-CN" sz="2400" dirty="0">
                <a:latin typeface="+mn-ea"/>
                <a:ea typeface="+mn-ea"/>
              </a:rPr>
              <a:t>S</a:t>
            </a:r>
          </a:p>
        </p:txBody>
      </p:sp>
      <p:graphicFrame>
        <p:nvGraphicFramePr>
          <p:cNvPr id="14" name="表格 24">
            <a:extLst>
              <a:ext uri="{FF2B5EF4-FFF2-40B4-BE49-F238E27FC236}">
                <a16:creationId xmlns:a16="http://schemas.microsoft.com/office/drawing/2014/main" id="{CA889D77-82DB-4287-9D01-E783E4AD0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425465"/>
              </p:ext>
            </p:extLst>
          </p:nvPr>
        </p:nvGraphicFramePr>
        <p:xfrm>
          <a:off x="1462273" y="3613683"/>
          <a:ext cx="865468" cy="3065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734">
                  <a:extLst>
                    <a:ext uri="{9D8B030D-6E8A-4147-A177-3AD203B41FA5}">
                      <a16:colId xmlns:a16="http://schemas.microsoft.com/office/drawing/2014/main" val="4102837029"/>
                    </a:ext>
                  </a:extLst>
                </a:gridCol>
                <a:gridCol w="432734">
                  <a:extLst>
                    <a:ext uri="{9D8B030D-6E8A-4147-A177-3AD203B41FA5}">
                      <a16:colId xmlns:a16="http://schemas.microsoft.com/office/drawing/2014/main" val="4290920966"/>
                    </a:ext>
                  </a:extLst>
                </a:gridCol>
              </a:tblGrid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dirty="0">
                          <a:solidFill>
                            <a:srgbClr val="FF00FF"/>
                          </a:solidFill>
                          <a:latin typeface="+mn-ea"/>
                          <a:ea typeface="+mn-ea"/>
                        </a:rPr>
                        <a:t>q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dirty="0">
                          <a:solidFill>
                            <a:srgbClr val="FF00FF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47178"/>
                  </a:ext>
                </a:extLst>
              </a:tr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4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1" dirty="0">
                          <a:latin typeface="+mn-ea"/>
                          <a:ea typeface="+mn-ea"/>
                        </a:rPr>
                        <a:t>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512903"/>
                  </a:ext>
                </a:extLst>
              </a:tr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状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符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393820"/>
                  </a:ext>
                </a:extLst>
              </a:tr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态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号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83004"/>
                  </a:ext>
                </a:extLst>
              </a:tr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栈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栈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169952"/>
                  </a:ext>
                </a:extLst>
              </a:tr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24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sz="24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950190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6F7049B0-E201-4B36-9A80-6EF25A1CFF6A}"/>
              </a:ext>
            </a:extLst>
          </p:cNvPr>
          <p:cNvSpPr txBox="1"/>
          <p:nvPr/>
        </p:nvSpPr>
        <p:spPr>
          <a:xfrm>
            <a:off x="712153" y="3684330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SP→</a:t>
            </a:r>
            <a:endParaRPr lang="zh-CN" altLang="en-US" sz="2000" dirty="0">
              <a:latin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1A3D95A-E227-CF48-34DF-9B06D56C5A41}"/>
              </a:ext>
            </a:extLst>
          </p:cNvPr>
          <p:cNvGrpSpPr/>
          <p:nvPr/>
        </p:nvGrpSpPr>
        <p:grpSpPr>
          <a:xfrm>
            <a:off x="9233372" y="2122658"/>
            <a:ext cx="2376000" cy="2018931"/>
            <a:chOff x="9233372" y="2122658"/>
            <a:chExt cx="2376000" cy="2018931"/>
          </a:xfrm>
        </p:grpSpPr>
        <p:sp>
          <p:nvSpPr>
            <p:cNvPr id="5" name="Text Box 1387">
              <a:extLst>
                <a:ext uri="{FF2B5EF4-FFF2-40B4-BE49-F238E27FC236}">
                  <a16:creationId xmlns:a16="http://schemas.microsoft.com/office/drawing/2014/main" id="{18E93E2F-1A75-4C7F-8BD4-0E21DCEF03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40121" y="2122658"/>
              <a:ext cx="2361665" cy="1963579"/>
            </a:xfrm>
            <a:prstGeom prst="roundRect">
              <a:avLst>
                <a:gd name="adj" fmla="val 5751"/>
              </a:avLst>
            </a:prstGeom>
            <a:solidFill>
              <a:schemeClr val="bg1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altLang="zh-CN" sz="2400" dirty="0"/>
                <a:t>G[S]</a:t>
              </a:r>
              <a:r>
                <a:rPr lang="zh-CN" altLang="en-US" sz="2400" dirty="0"/>
                <a:t>： </a:t>
              </a:r>
              <a:endParaRPr lang="en-US" altLang="zh-CN" sz="2400" dirty="0"/>
            </a:p>
            <a:p>
              <a:pPr algn="l">
                <a:lnSpc>
                  <a:spcPct val="90000"/>
                </a:lnSpc>
              </a:pPr>
              <a:r>
                <a:rPr lang="zh-CN" altLang="en-US" sz="2400" dirty="0"/>
                <a:t>⑴ </a:t>
              </a:r>
              <a:r>
                <a:rPr lang="en-US" altLang="zh-CN" sz="2400" dirty="0" err="1"/>
                <a:t>S→aAcBe</a:t>
              </a:r>
              <a:endParaRPr lang="en-US" altLang="zh-CN" sz="2400" dirty="0"/>
            </a:p>
            <a:p>
              <a:pPr algn="l" eaLnBrk="0" hangingPunct="0">
                <a:lnSpc>
                  <a:spcPct val="90000"/>
                </a:lnSpc>
              </a:pPr>
              <a:r>
                <a:rPr lang="en-US" altLang="zh-CN" sz="2400" dirty="0"/>
                <a:t>⑵ </a:t>
              </a:r>
              <a:r>
                <a:rPr lang="en-US" altLang="zh-CN" sz="2400" dirty="0" err="1"/>
                <a:t>A→b</a:t>
              </a:r>
              <a:endParaRPr lang="en-US" altLang="zh-CN" sz="2400" dirty="0"/>
            </a:p>
            <a:p>
              <a:pPr algn="l" eaLnBrk="0" hangingPunct="0">
                <a:lnSpc>
                  <a:spcPct val="90000"/>
                </a:lnSpc>
              </a:pPr>
              <a:r>
                <a:rPr lang="en-US" altLang="zh-CN" sz="2400" dirty="0"/>
                <a:t>⑶ </a:t>
              </a:r>
              <a:r>
                <a:rPr lang="en-US" altLang="zh-CN" sz="2400" dirty="0" err="1"/>
                <a:t>A→Ab</a:t>
              </a:r>
              <a:endParaRPr lang="en-US" altLang="zh-CN" sz="2400" dirty="0"/>
            </a:p>
            <a:p>
              <a:pPr algn="l" eaLnBrk="0" hangingPunct="0">
                <a:lnSpc>
                  <a:spcPct val="90000"/>
                </a:lnSpc>
              </a:pPr>
              <a:r>
                <a:rPr lang="en-US" altLang="zh-CN" sz="2400" dirty="0"/>
                <a:t>⑷ </a:t>
              </a:r>
              <a:r>
                <a:rPr lang="en-US" altLang="zh-CN" sz="2400" dirty="0" err="1"/>
                <a:t>B→d</a:t>
              </a:r>
              <a:endParaRPr lang="en-US" altLang="zh-CN" sz="2400" dirty="0"/>
            </a:p>
            <a:p>
              <a:pPr algn="l" eaLnBrk="0" hangingPunct="0">
                <a:lnSpc>
                  <a:spcPts val="1200"/>
                </a:lnSpc>
              </a:pPr>
              <a:endParaRPr lang="en-US" altLang="zh-CN" sz="1000" dirty="0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C3E695A5-3294-24B0-D375-B8FADAB7EE3B}"/>
                </a:ext>
              </a:extLst>
            </p:cNvPr>
            <p:cNvSpPr/>
            <p:nvPr/>
          </p:nvSpPr>
          <p:spPr>
            <a:xfrm>
              <a:off x="9233372" y="3811236"/>
              <a:ext cx="2376000" cy="330353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292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A997A2-A9D4-4C55-AC2C-4D11E1B5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</a:t>
            </a:r>
            <a:r>
              <a:rPr lang="zh-CN" altLang="en-US" dirty="0"/>
              <a:t>　</a:t>
            </a:r>
            <a:r>
              <a:rPr lang="en-US" altLang="zh-CN" dirty="0"/>
              <a:t>LR</a:t>
            </a:r>
            <a:r>
              <a:rPr lang="zh-CN" altLang="en-US" dirty="0"/>
              <a:t>分析概述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374461-2AAC-4A32-B788-B9AF0E3E4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793902"/>
            <a:ext cx="10515599" cy="1215372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LR</a:t>
            </a:r>
            <a:r>
              <a:rPr lang="zh-CN" altLang="en-US" dirty="0"/>
              <a:t>分析算法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输入</a:t>
            </a:r>
            <a:r>
              <a:rPr lang="en-US" altLang="zh-CN" dirty="0"/>
              <a:t>: </a:t>
            </a:r>
            <a:r>
              <a:rPr lang="zh-CN" altLang="en-US" dirty="0"/>
              <a:t>文法</a:t>
            </a:r>
            <a:r>
              <a:rPr lang="en-US" altLang="zh-CN" dirty="0"/>
              <a:t>G[S]</a:t>
            </a:r>
            <a:r>
              <a:rPr lang="zh-CN" altLang="en-US" dirty="0"/>
              <a:t>的</a:t>
            </a:r>
            <a:r>
              <a:rPr lang="en-US" altLang="zh-CN" dirty="0"/>
              <a:t>LR</a:t>
            </a:r>
            <a:r>
              <a:rPr lang="zh-CN" altLang="en-US" dirty="0"/>
              <a:t>分析表</a:t>
            </a:r>
            <a:r>
              <a:rPr lang="en-US" altLang="zh-CN" dirty="0"/>
              <a:t>M, </a:t>
            </a:r>
            <a:r>
              <a:rPr lang="zh-CN" altLang="en-US" dirty="0"/>
              <a:t>串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zh-CN" altLang="en-US" dirty="0"/>
              <a:t>输出</a:t>
            </a:r>
            <a:r>
              <a:rPr lang="en-US" altLang="zh-CN" dirty="0"/>
              <a:t> if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i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∈L</a:t>
            </a:r>
            <a:r>
              <a:rPr lang="en-US" altLang="zh-CN" i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(G)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输出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的自底向上分析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; else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报告错误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;</a:t>
            </a:r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E45E7C-D296-6694-70FF-9FD23C371AC0}"/>
              </a:ext>
            </a:extLst>
          </p:cNvPr>
          <p:cNvSpPr txBox="1"/>
          <p:nvPr/>
        </p:nvSpPr>
        <p:spPr>
          <a:xfrm>
            <a:off x="1041274" y="2088365"/>
            <a:ext cx="9209629" cy="4524315"/>
          </a:xfrm>
          <a:prstGeom prst="rect">
            <a:avLst/>
          </a:prstGeom>
          <a:solidFill>
            <a:schemeClr val="bg1"/>
          </a:solidFill>
          <a:ln>
            <a:solidFill>
              <a:srgbClr val="0E7C7E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US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pair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char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&gt;&gt;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aStack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fr-FR" altLang="zh-CN" dirty="0">
                <a:solidFill>
                  <a:srgbClr val="3B3B3B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aStack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make_pair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’#'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));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char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getToken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fr-FR" altLang="zh-CN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aStack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fr-FR" altLang="zh-CN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==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Si) {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aStack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make_pair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(i,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));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getToken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       } </a:t>
            </a:r>
            <a:r>
              <a:rPr lang="fr-FR" altLang="zh-CN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zh-CN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==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r</a:t>
            </a:r>
            <a:r>
              <a:rPr lang="fr-FR" altLang="zh-CN" b="0" baseline="-2500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→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rhs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fr-FR" altLang="zh-CN" dirty="0">
                <a:solidFill>
                  <a:srgbClr val="3B3B3B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output(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→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rhs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fr-FR" altLang="zh-CN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(rhs);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++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fr-F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aStack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pop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state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zh-CN" dirty="0">
                <a:solidFill>
                  <a:srgbClr val="795E2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goto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aStack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first, A]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    </a:t>
            </a:r>
            <a:r>
              <a:rPr lang="fr-FR" altLang="zh-CN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!=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NULL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)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aStack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make_pair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'A'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)); </a:t>
            </a:r>
            <a:r>
              <a:rPr lang="fr-FR" altLang="zh-CN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errHandler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       } </a:t>
            </a:r>
            <a:r>
              <a:rPr lang="fr-FR" altLang="zh-CN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zh-CN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==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ACC) </a:t>
            </a:r>
            <a:r>
              <a:rPr lang="fr-FR" altLang="zh-CN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fr-FR" altLang="zh-CN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errHandle</a:t>
            </a:r>
            <a:r>
              <a:rPr lang="en-US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   }</a:t>
            </a:r>
            <a:endParaRPr lang="en-US" altLang="zh-CN" b="0" dirty="0">
              <a:solidFill>
                <a:srgbClr val="3B3B3B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625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F51C60B-83B9-903D-3DC0-EA04A37A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</a:t>
            </a:r>
            <a:r>
              <a:rPr lang="zh-CN" altLang="en-US" dirty="0"/>
              <a:t>　</a:t>
            </a:r>
            <a:r>
              <a:rPr lang="en-US" altLang="zh-CN" dirty="0"/>
              <a:t>LR</a:t>
            </a:r>
            <a:r>
              <a:rPr lang="zh-CN" altLang="en-US" dirty="0"/>
              <a:t>分析概述 </a:t>
            </a:r>
          </a:p>
        </p:txBody>
      </p:sp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7A9A6B4F-F1F2-EFDE-5D7C-F8DFC85AF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170802"/>
              </p:ext>
            </p:extLst>
          </p:nvPr>
        </p:nvGraphicFramePr>
        <p:xfrm>
          <a:off x="428570" y="1768111"/>
          <a:ext cx="5386211" cy="4389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44401">
                  <a:extLst>
                    <a:ext uri="{9D8B030D-6E8A-4147-A177-3AD203B41FA5}">
                      <a16:colId xmlns:a16="http://schemas.microsoft.com/office/drawing/2014/main" val="1833902255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181574168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45417072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32080056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24168920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430992909"/>
                    </a:ext>
                  </a:extLst>
                </a:gridCol>
                <a:gridCol w="653966">
                  <a:extLst>
                    <a:ext uri="{9D8B030D-6E8A-4147-A177-3AD203B41FA5}">
                      <a16:colId xmlns:a16="http://schemas.microsoft.com/office/drawing/2014/main" val="1888280247"/>
                    </a:ext>
                  </a:extLst>
                </a:gridCol>
                <a:gridCol w="526943">
                  <a:extLst>
                    <a:ext uri="{9D8B030D-6E8A-4147-A177-3AD203B41FA5}">
                      <a16:colId xmlns:a16="http://schemas.microsoft.com/office/drawing/2014/main" val="4158758621"/>
                    </a:ext>
                  </a:extLst>
                </a:gridCol>
                <a:gridCol w="526942">
                  <a:extLst>
                    <a:ext uri="{9D8B030D-6E8A-4147-A177-3AD203B41FA5}">
                      <a16:colId xmlns:a16="http://schemas.microsoft.com/office/drawing/2014/main" val="4022670473"/>
                    </a:ext>
                  </a:extLst>
                </a:gridCol>
                <a:gridCol w="557939">
                  <a:extLst>
                    <a:ext uri="{9D8B030D-6E8A-4147-A177-3AD203B41FA5}">
                      <a16:colId xmlns:a16="http://schemas.microsoft.com/office/drawing/2014/main" val="793873681"/>
                    </a:ext>
                  </a:extLst>
                </a:gridCol>
              </a:tblGrid>
              <a:tr h="322992">
                <a:tc rowSpan="2">
                  <a:txBody>
                    <a:bodyPr/>
                    <a:lstStyle/>
                    <a:p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20151"/>
                  </a:ext>
                </a:extLst>
              </a:tr>
              <a:tr h="3229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6394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S2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72770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acc</a:t>
                      </a:r>
                      <a:endParaRPr lang="zh-CN" altLang="en-US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078"/>
                  </a:ext>
                </a:extLst>
              </a:tr>
              <a:tr h="33879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619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S6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4873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r2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009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S8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5783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17318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S9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67575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62837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143522"/>
                  </a:ext>
                </a:extLst>
              </a:tr>
            </a:tbl>
          </a:graphicData>
        </a:graphic>
      </p:graphicFrame>
      <p:graphicFrame>
        <p:nvGraphicFramePr>
          <p:cNvPr id="5" name="表格 3">
            <a:extLst>
              <a:ext uri="{FF2B5EF4-FFF2-40B4-BE49-F238E27FC236}">
                <a16:creationId xmlns:a16="http://schemas.microsoft.com/office/drawing/2014/main" id="{115371A1-2126-AE32-DC82-DEBF15E60885}"/>
              </a:ext>
            </a:extLst>
          </p:cNvPr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35935744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122573667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855759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3214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00977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081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37807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74593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794116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CFDF136-AE2E-B179-F02A-99F86929B8EB}"/>
              </a:ext>
            </a:extLst>
          </p:cNvPr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a</a:t>
            </a:r>
            <a:r>
              <a:rPr lang="en-US" altLang="zh-CN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bbcde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#</a:t>
            </a:r>
            <a:endParaRPr lang="zh-CN" altLang="en-US" sz="2400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F993276-8CAF-C118-8E40-2FDCE68FDA00}"/>
              </a:ext>
            </a:extLst>
          </p:cNvPr>
          <p:cNvGrpSpPr/>
          <p:nvPr/>
        </p:nvGrpSpPr>
        <p:grpSpPr>
          <a:xfrm>
            <a:off x="8456208" y="3264747"/>
            <a:ext cx="1864203" cy="2546828"/>
            <a:chOff x="7031486" y="3456886"/>
            <a:chExt cx="1864203" cy="2546828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416C171-F19F-C745-BE54-C3B4B3527A2A}"/>
                </a:ext>
              </a:extLst>
            </p:cNvPr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EE8C985-AF1E-D240-AE26-2391F7B7BC35}"/>
                </a:ext>
              </a:extLst>
            </p:cNvPr>
            <p:cNvGrpSpPr/>
            <p:nvPr/>
          </p:nvGrpSpPr>
          <p:grpSpPr>
            <a:xfrm>
              <a:off x="7031486" y="3826218"/>
              <a:ext cx="1864203" cy="2177496"/>
              <a:chOff x="7031486" y="3826218"/>
              <a:chExt cx="1864203" cy="2177496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AFB6C135-2E2E-6D08-12D5-A28197C8E634}"/>
                  </a:ext>
                </a:extLst>
              </p:cNvPr>
              <p:cNvCxnSpPr>
                <a:stCxn id="8" idx="2"/>
                <a:endCxn id="16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A929A51D-E6A1-A256-5C54-F51FEE86FCBD}"/>
                  </a:ext>
                </a:extLst>
              </p:cNvPr>
              <p:cNvCxnSpPr>
                <a:stCxn id="8" idx="2"/>
                <a:endCxn id="15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A2580A62-4C9D-EBB2-B303-A4BF3F222DF0}"/>
                  </a:ext>
                </a:extLst>
              </p:cNvPr>
              <p:cNvCxnSpPr>
                <a:stCxn id="8" idx="2"/>
                <a:endCxn id="17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B12B7855-82DA-8479-BAB9-FA4AE1992AFF}"/>
                  </a:ext>
                </a:extLst>
              </p:cNvPr>
              <p:cNvCxnSpPr>
                <a:stCxn id="8" idx="2"/>
                <a:endCxn id="19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7C0DB708-F388-4325-72B5-620D4301D453}"/>
                  </a:ext>
                </a:extLst>
              </p:cNvPr>
              <p:cNvCxnSpPr>
                <a:stCxn id="8" idx="2"/>
                <a:endCxn id="18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3E8D60D-1472-C438-7732-B31CB39B7DF1}"/>
                  </a:ext>
                </a:extLst>
              </p:cNvPr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76628EF-BFC1-B793-90F7-D8E232B4BC4B}"/>
                  </a:ext>
                </a:extLst>
              </p:cNvPr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2AB0747-D933-6956-C3AD-5DCDBEF0AD53}"/>
                  </a:ext>
                </a:extLst>
              </p:cNvPr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c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B227F38-50EB-5B23-E2C1-2F97EA8AF96A}"/>
                  </a:ext>
                </a:extLst>
              </p:cNvPr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A907A90-ACBA-01DD-D8D8-33FC7829D590}"/>
                  </a:ext>
                </a:extLst>
              </p:cNvPr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D49A2C6-1106-5757-86F6-E0EC2EFD6883}"/>
                  </a:ext>
                </a:extLst>
              </p:cNvPr>
              <p:cNvSpPr txBox="1"/>
              <p:nvPr/>
            </p:nvSpPr>
            <p:spPr>
              <a:xfrm>
                <a:off x="7181904" y="4932626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853725F-0CD5-2FA5-1FC6-1F5867462B94}"/>
                  </a:ext>
                </a:extLst>
              </p:cNvPr>
              <p:cNvSpPr txBox="1"/>
              <p:nvPr/>
            </p:nvSpPr>
            <p:spPr>
              <a:xfrm>
                <a:off x="7546592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309CF920-0529-3915-C2C9-6F1925E2BF9C}"/>
                  </a:ext>
                </a:extLst>
              </p:cNvPr>
              <p:cNvCxnSpPr>
                <a:stCxn id="15" idx="2"/>
                <a:endCxn id="20" idx="0"/>
              </p:cNvCxnSpPr>
              <p:nvPr/>
            </p:nvCxnSpPr>
            <p:spPr bwMode="auto">
              <a:xfrm flipH="1">
                <a:off x="7391454" y="4548676"/>
                <a:ext cx="206398" cy="383950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E204970A-0C5B-2604-2A06-3A4CDF71EF25}"/>
                  </a:ext>
                </a:extLst>
              </p:cNvPr>
              <p:cNvCxnSpPr>
                <a:stCxn id="15" idx="2"/>
                <a:endCxn id="21" idx="0"/>
              </p:cNvCxnSpPr>
              <p:nvPr/>
            </p:nvCxnSpPr>
            <p:spPr bwMode="auto">
              <a:xfrm>
                <a:off x="7597852" y="4548676"/>
                <a:ext cx="158290" cy="392668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E64136F-45C7-6ADB-034F-5CA690E7830A}"/>
                  </a:ext>
                </a:extLst>
              </p:cNvPr>
              <p:cNvSpPr txBox="1"/>
              <p:nvPr/>
            </p:nvSpPr>
            <p:spPr>
              <a:xfrm>
                <a:off x="7178753" y="5634382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95BE5E8-6B8F-C733-CEAE-0D8CAB5AAF78}"/>
                  </a:ext>
                </a:extLst>
              </p:cNvPr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d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42F31831-C673-6804-DD65-437F0CC5FDE6}"/>
                  </a:ext>
                </a:extLst>
              </p:cNvPr>
              <p:cNvCxnSpPr>
                <a:stCxn id="20" idx="2"/>
                <a:endCxn id="24" idx="0"/>
              </p:cNvCxnSpPr>
              <p:nvPr/>
            </p:nvCxnSpPr>
            <p:spPr bwMode="auto">
              <a:xfrm flipH="1">
                <a:off x="7388303" y="5301958"/>
                <a:ext cx="3151" cy="332424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6F96AB0E-623A-7F56-128A-903642F662BD}"/>
                  </a:ext>
                </a:extLst>
              </p:cNvPr>
              <p:cNvCxnSpPr>
                <a:stCxn id="19" idx="2"/>
                <a:endCxn id="25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91AFF9A-E5E0-05D2-3128-1E6E27474C9A}"/>
              </a:ext>
            </a:extLst>
          </p:cNvPr>
          <p:cNvGrpSpPr/>
          <p:nvPr/>
        </p:nvGrpSpPr>
        <p:grpSpPr>
          <a:xfrm>
            <a:off x="7886699" y="913694"/>
            <a:ext cx="2020323" cy="1676013"/>
            <a:chOff x="7886699" y="913694"/>
            <a:chExt cx="2020323" cy="1676013"/>
          </a:xfrm>
        </p:grpSpPr>
        <p:sp>
          <p:nvSpPr>
            <p:cNvPr id="29" name="Text Box 1387">
              <a:extLst>
                <a:ext uri="{FF2B5EF4-FFF2-40B4-BE49-F238E27FC236}">
                  <a16:creationId xmlns:a16="http://schemas.microsoft.com/office/drawing/2014/main" id="{588CF250-646F-5F81-1B90-C8616664DE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6699" y="1067209"/>
              <a:ext cx="2020323" cy="1520190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Arial"/>
                  <a:ea typeface="宋体"/>
                </a:rPr>
                <a:t>⑴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S→aAcBe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⑵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⑶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A→Ab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⑷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B→d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F77FBE4D-74F1-C498-DF3E-769F5EB97F7D}"/>
                </a:ext>
              </a:extLst>
            </p:cNvPr>
            <p:cNvSpPr/>
            <p:nvPr/>
          </p:nvSpPr>
          <p:spPr>
            <a:xfrm>
              <a:off x="8541643" y="913694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G[S]</a:t>
              </a:r>
              <a:r>
                <a:rPr lang="zh-CN" altLang="en-US" sz="1800" dirty="0">
                  <a:solidFill>
                    <a:schemeClr val="bg1"/>
                  </a:solidFill>
                  <a:latin typeface="Arial"/>
                  <a:ea typeface="宋体"/>
                </a:rPr>
                <a:t>：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75248F80-46B6-0655-B4DB-46B4223F78B4}"/>
                </a:ext>
              </a:extLst>
            </p:cNvPr>
            <p:cNvSpPr/>
            <p:nvPr/>
          </p:nvSpPr>
          <p:spPr>
            <a:xfrm>
              <a:off x="7892718" y="2313203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内容占位符 3">
            <a:extLst>
              <a:ext uri="{FF2B5EF4-FFF2-40B4-BE49-F238E27FC236}">
                <a16:creationId xmlns:a16="http://schemas.microsoft.com/office/drawing/2014/main" id="{7B32F381-676D-FE77-2EDC-799EACE52D3E}"/>
              </a:ext>
            </a:extLst>
          </p:cNvPr>
          <p:cNvSpPr txBox="1">
            <a:spLocks/>
          </p:cNvSpPr>
          <p:nvPr/>
        </p:nvSpPr>
        <p:spPr>
          <a:xfrm>
            <a:off x="261939" y="963362"/>
            <a:ext cx="7624762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2"/>
              </a:rPr>
              <a:t>LR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2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76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35">
            <a:extLst>
              <a:ext uri="{FF2B5EF4-FFF2-40B4-BE49-F238E27FC236}">
                <a16:creationId xmlns:a16="http://schemas.microsoft.com/office/drawing/2014/main" id="{C75D14DF-DE44-4153-A1F1-D5460DAA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编译程序的结构 </a:t>
            </a:r>
          </a:p>
        </p:txBody>
      </p:sp>
      <p:sp>
        <p:nvSpPr>
          <p:cNvPr id="37" name="内容占位符 36">
            <a:extLst>
              <a:ext uri="{FF2B5EF4-FFF2-40B4-BE49-F238E27FC236}">
                <a16:creationId xmlns:a16="http://schemas.microsoft.com/office/drawing/2014/main" id="{5F2AF05D-E821-4FE2-80D4-16F6FF978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44305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语法分析在整个编译过程中所处的位置</a:t>
            </a:r>
          </a:p>
        </p:txBody>
      </p:sp>
      <p:sp>
        <p:nvSpPr>
          <p:cNvPr id="5" name="圆角矩形 33">
            <a:extLst>
              <a:ext uri="{FF2B5EF4-FFF2-40B4-BE49-F238E27FC236}">
                <a16:creationId xmlns:a16="http://schemas.microsoft.com/office/drawing/2014/main" id="{113674D7-1B3E-4461-97BC-77E5DF15AB19}"/>
              </a:ext>
            </a:extLst>
          </p:cNvPr>
          <p:cNvSpPr/>
          <p:nvPr/>
        </p:nvSpPr>
        <p:spPr bwMode="auto">
          <a:xfrm>
            <a:off x="3844965" y="2052563"/>
            <a:ext cx="3653859" cy="456979"/>
          </a:xfrm>
          <a:prstGeom prst="roundRect">
            <a:avLst/>
          </a:prstGeom>
          <a:noFill/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词法分析器</a:t>
            </a:r>
          </a:p>
        </p:txBody>
      </p:sp>
      <p:sp>
        <p:nvSpPr>
          <p:cNvPr id="6" name="圆角矩形 34">
            <a:extLst>
              <a:ext uri="{FF2B5EF4-FFF2-40B4-BE49-F238E27FC236}">
                <a16:creationId xmlns:a16="http://schemas.microsoft.com/office/drawing/2014/main" id="{503E8128-8581-4F82-B4B6-C1180D64C3E8}"/>
              </a:ext>
            </a:extLst>
          </p:cNvPr>
          <p:cNvSpPr/>
          <p:nvPr/>
        </p:nvSpPr>
        <p:spPr bwMode="auto">
          <a:xfrm>
            <a:off x="3865879" y="2972637"/>
            <a:ext cx="3653859" cy="456979"/>
          </a:xfrm>
          <a:prstGeom prst="roundRect">
            <a:avLst/>
          </a:prstGeom>
          <a:solidFill>
            <a:srgbClr val="FFFFFF"/>
          </a:solidFill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语法分析器</a:t>
            </a:r>
          </a:p>
        </p:txBody>
      </p:sp>
      <p:sp>
        <p:nvSpPr>
          <p:cNvPr id="7" name="圆角矩形 35">
            <a:extLst>
              <a:ext uri="{FF2B5EF4-FFF2-40B4-BE49-F238E27FC236}">
                <a16:creationId xmlns:a16="http://schemas.microsoft.com/office/drawing/2014/main" id="{C16D7E3F-5EA1-461D-95C9-82C799F5EC80}"/>
              </a:ext>
            </a:extLst>
          </p:cNvPr>
          <p:cNvSpPr/>
          <p:nvPr/>
        </p:nvSpPr>
        <p:spPr bwMode="auto">
          <a:xfrm>
            <a:off x="3865878" y="3891799"/>
            <a:ext cx="3653859" cy="456979"/>
          </a:xfrm>
          <a:prstGeom prst="roundRect">
            <a:avLst/>
          </a:prstGeom>
          <a:solidFill>
            <a:srgbClr val="FFFFFF"/>
          </a:solidFill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语义分析与中间代码生成器</a:t>
            </a:r>
          </a:p>
        </p:txBody>
      </p:sp>
      <p:sp>
        <p:nvSpPr>
          <p:cNvPr id="8" name="圆角矩形 36">
            <a:extLst>
              <a:ext uri="{FF2B5EF4-FFF2-40B4-BE49-F238E27FC236}">
                <a16:creationId xmlns:a16="http://schemas.microsoft.com/office/drawing/2014/main" id="{5FCB16D9-C135-46C7-978E-29B77FA6CC21}"/>
              </a:ext>
            </a:extLst>
          </p:cNvPr>
          <p:cNvSpPr/>
          <p:nvPr/>
        </p:nvSpPr>
        <p:spPr bwMode="auto">
          <a:xfrm>
            <a:off x="3865878" y="4806345"/>
            <a:ext cx="3653859" cy="456979"/>
          </a:xfrm>
          <a:prstGeom prst="roundRect">
            <a:avLst/>
          </a:prstGeom>
          <a:solidFill>
            <a:srgbClr val="FFFFFF"/>
          </a:solidFill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代码优化</a:t>
            </a:r>
          </a:p>
        </p:txBody>
      </p:sp>
      <p:sp>
        <p:nvSpPr>
          <p:cNvPr id="9" name="圆角矩形 37">
            <a:extLst>
              <a:ext uri="{FF2B5EF4-FFF2-40B4-BE49-F238E27FC236}">
                <a16:creationId xmlns:a16="http://schemas.microsoft.com/office/drawing/2014/main" id="{879E6155-5119-4C0E-A237-5B4B40E1A321}"/>
              </a:ext>
            </a:extLst>
          </p:cNvPr>
          <p:cNvSpPr/>
          <p:nvPr/>
        </p:nvSpPr>
        <p:spPr bwMode="auto">
          <a:xfrm>
            <a:off x="3865878" y="5722260"/>
            <a:ext cx="3653859" cy="456979"/>
          </a:xfrm>
          <a:prstGeom prst="roundRect">
            <a:avLst/>
          </a:prstGeom>
          <a:solidFill>
            <a:srgbClr val="FFFFFF"/>
          </a:solidFill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目标代码生成器</a:t>
            </a:r>
          </a:p>
        </p:txBody>
      </p:sp>
      <p:sp>
        <p:nvSpPr>
          <p:cNvPr id="10" name="下箭头 38">
            <a:extLst>
              <a:ext uri="{FF2B5EF4-FFF2-40B4-BE49-F238E27FC236}">
                <a16:creationId xmlns:a16="http://schemas.microsoft.com/office/drawing/2014/main" id="{B767ED85-7C80-413D-94FA-44725E4E89B8}"/>
              </a:ext>
            </a:extLst>
          </p:cNvPr>
          <p:cNvSpPr/>
          <p:nvPr/>
        </p:nvSpPr>
        <p:spPr>
          <a:xfrm>
            <a:off x="5590262" y="2543802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/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11" name="下箭头 39">
            <a:extLst>
              <a:ext uri="{FF2B5EF4-FFF2-40B4-BE49-F238E27FC236}">
                <a16:creationId xmlns:a16="http://schemas.microsoft.com/office/drawing/2014/main" id="{F4E4A356-BB5D-4F43-B70D-BA99F9FFE1B3}"/>
              </a:ext>
            </a:extLst>
          </p:cNvPr>
          <p:cNvSpPr/>
          <p:nvPr/>
        </p:nvSpPr>
        <p:spPr>
          <a:xfrm>
            <a:off x="5590262" y="3457822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/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12" name="下箭头 40">
            <a:extLst>
              <a:ext uri="{FF2B5EF4-FFF2-40B4-BE49-F238E27FC236}">
                <a16:creationId xmlns:a16="http://schemas.microsoft.com/office/drawing/2014/main" id="{347DC156-AECF-419C-8D7F-C83260E6A43E}"/>
              </a:ext>
            </a:extLst>
          </p:cNvPr>
          <p:cNvSpPr/>
          <p:nvPr/>
        </p:nvSpPr>
        <p:spPr>
          <a:xfrm>
            <a:off x="5590262" y="4384032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下箭头 41">
            <a:extLst>
              <a:ext uri="{FF2B5EF4-FFF2-40B4-BE49-F238E27FC236}">
                <a16:creationId xmlns:a16="http://schemas.microsoft.com/office/drawing/2014/main" id="{D799BD44-AB8D-42D2-BC85-DACDA8022782}"/>
              </a:ext>
            </a:extLst>
          </p:cNvPr>
          <p:cNvSpPr/>
          <p:nvPr/>
        </p:nvSpPr>
        <p:spPr>
          <a:xfrm>
            <a:off x="5590262" y="5294876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下箭头 47">
            <a:extLst>
              <a:ext uri="{FF2B5EF4-FFF2-40B4-BE49-F238E27FC236}">
                <a16:creationId xmlns:a16="http://schemas.microsoft.com/office/drawing/2014/main" id="{52F738F8-C035-4561-87B5-ABEFB4D4864A}"/>
              </a:ext>
            </a:extLst>
          </p:cNvPr>
          <p:cNvSpPr/>
          <p:nvPr/>
        </p:nvSpPr>
        <p:spPr>
          <a:xfrm>
            <a:off x="5590262" y="6219436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" name="下箭头 53">
            <a:extLst>
              <a:ext uri="{FF2B5EF4-FFF2-40B4-BE49-F238E27FC236}">
                <a16:creationId xmlns:a16="http://schemas.microsoft.com/office/drawing/2014/main" id="{7EABE98B-F739-43A3-A776-69F62D338019}"/>
              </a:ext>
            </a:extLst>
          </p:cNvPr>
          <p:cNvSpPr/>
          <p:nvPr/>
        </p:nvSpPr>
        <p:spPr>
          <a:xfrm>
            <a:off x="5584145" y="1572718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/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7E78A3B-82A6-4C87-B34A-DF33FB8AC1D5}"/>
              </a:ext>
            </a:extLst>
          </p:cNvPr>
          <p:cNvSpPr txBox="1"/>
          <p:nvPr/>
        </p:nvSpPr>
        <p:spPr>
          <a:xfrm>
            <a:off x="6046044" y="254555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单词符号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DDADF52-33AC-4B32-9A56-D598772342B5}"/>
              </a:ext>
            </a:extLst>
          </p:cNvPr>
          <p:cNvSpPr txBox="1"/>
          <p:nvPr/>
        </p:nvSpPr>
        <p:spPr>
          <a:xfrm>
            <a:off x="6046044" y="156534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源程序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B49F37-E31F-4AD1-A6D4-FDC8B07FA795}"/>
              </a:ext>
            </a:extLst>
          </p:cNvPr>
          <p:cNvSpPr txBox="1"/>
          <p:nvPr/>
        </p:nvSpPr>
        <p:spPr>
          <a:xfrm>
            <a:off x="6046044" y="4403082"/>
            <a:ext cx="1856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中间代码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(TAC)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EAE9D44-EADC-4656-ABDD-C6980D7C8D6A}"/>
              </a:ext>
            </a:extLst>
          </p:cNvPr>
          <p:cNvSpPr txBox="1"/>
          <p:nvPr/>
        </p:nvSpPr>
        <p:spPr>
          <a:xfrm>
            <a:off x="6053293" y="3506007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语法树</a:t>
            </a:r>
          </a:p>
          <a:p>
            <a:pPr defTabSz="457200"/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8807A03-0A76-43C3-9809-E7455CBECE66}"/>
              </a:ext>
            </a:extLst>
          </p:cNvPr>
          <p:cNvSpPr txBox="1"/>
          <p:nvPr/>
        </p:nvSpPr>
        <p:spPr>
          <a:xfrm>
            <a:off x="6046044" y="62668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目标代码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CB3EE69-392C-43E1-8757-021563D97FA5}"/>
              </a:ext>
            </a:extLst>
          </p:cNvPr>
          <p:cNvSpPr txBox="1"/>
          <p:nvPr/>
        </p:nvSpPr>
        <p:spPr>
          <a:xfrm>
            <a:off x="6053293" y="5300091"/>
            <a:ext cx="1856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中间代码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(TAC)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22" name="圆角矩形 76">
            <a:extLst>
              <a:ext uri="{FF2B5EF4-FFF2-40B4-BE49-F238E27FC236}">
                <a16:creationId xmlns:a16="http://schemas.microsoft.com/office/drawing/2014/main" id="{CAE23DEF-FC06-4E94-A193-269AA9C03108}"/>
              </a:ext>
            </a:extLst>
          </p:cNvPr>
          <p:cNvSpPr/>
          <p:nvPr/>
        </p:nvSpPr>
        <p:spPr bwMode="auto">
          <a:xfrm>
            <a:off x="2500220" y="2039119"/>
            <a:ext cx="506000" cy="4140120"/>
          </a:xfrm>
          <a:prstGeom prst="roundRect">
            <a:avLst/>
          </a:prstGeom>
          <a:solidFill>
            <a:schemeClr val="bg1"/>
          </a:solidFill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eaVert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符号表管理</a:t>
            </a:r>
          </a:p>
        </p:txBody>
      </p:sp>
      <p:sp>
        <p:nvSpPr>
          <p:cNvPr id="23" name="圆角矩形 77">
            <a:extLst>
              <a:ext uri="{FF2B5EF4-FFF2-40B4-BE49-F238E27FC236}">
                <a16:creationId xmlns:a16="http://schemas.microsoft.com/office/drawing/2014/main" id="{ED0BC446-3579-4D0F-9BF0-72F25C223186}"/>
              </a:ext>
            </a:extLst>
          </p:cNvPr>
          <p:cNvSpPr/>
          <p:nvPr/>
        </p:nvSpPr>
        <p:spPr bwMode="auto">
          <a:xfrm>
            <a:off x="8370667" y="2022820"/>
            <a:ext cx="506000" cy="4140120"/>
          </a:xfrm>
          <a:prstGeom prst="roundRect">
            <a:avLst/>
          </a:prstGeom>
          <a:solidFill>
            <a:srgbClr val="FFFFFF"/>
          </a:solidFill>
          <a:ln w="28575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eaVert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出错处理</a:t>
            </a:r>
          </a:p>
        </p:txBody>
      </p:sp>
      <p:sp>
        <p:nvSpPr>
          <p:cNvPr id="24" name="左右箭头 78">
            <a:extLst>
              <a:ext uri="{FF2B5EF4-FFF2-40B4-BE49-F238E27FC236}">
                <a16:creationId xmlns:a16="http://schemas.microsoft.com/office/drawing/2014/main" id="{9EC2F560-EE24-4D0A-81A1-82613907C504}"/>
              </a:ext>
            </a:extLst>
          </p:cNvPr>
          <p:cNvSpPr/>
          <p:nvPr/>
        </p:nvSpPr>
        <p:spPr>
          <a:xfrm>
            <a:off x="3079860" y="2166807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5" name="左右箭头 79">
            <a:extLst>
              <a:ext uri="{FF2B5EF4-FFF2-40B4-BE49-F238E27FC236}">
                <a16:creationId xmlns:a16="http://schemas.microsoft.com/office/drawing/2014/main" id="{51F94104-BF23-4146-AC62-9B428593EB7F}"/>
              </a:ext>
            </a:extLst>
          </p:cNvPr>
          <p:cNvSpPr/>
          <p:nvPr/>
        </p:nvSpPr>
        <p:spPr>
          <a:xfrm>
            <a:off x="3085347" y="3086881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6" name="左右箭头 80">
            <a:extLst>
              <a:ext uri="{FF2B5EF4-FFF2-40B4-BE49-F238E27FC236}">
                <a16:creationId xmlns:a16="http://schemas.microsoft.com/office/drawing/2014/main" id="{062E5F7B-D625-4269-917B-29B24A87F21A}"/>
              </a:ext>
            </a:extLst>
          </p:cNvPr>
          <p:cNvSpPr/>
          <p:nvPr/>
        </p:nvSpPr>
        <p:spPr>
          <a:xfrm>
            <a:off x="3079860" y="4000515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" name="左右箭头 81">
            <a:extLst>
              <a:ext uri="{FF2B5EF4-FFF2-40B4-BE49-F238E27FC236}">
                <a16:creationId xmlns:a16="http://schemas.microsoft.com/office/drawing/2014/main" id="{20C2652B-4B2E-4D74-A34E-42B102D05C70}"/>
              </a:ext>
            </a:extLst>
          </p:cNvPr>
          <p:cNvSpPr/>
          <p:nvPr/>
        </p:nvSpPr>
        <p:spPr>
          <a:xfrm>
            <a:off x="3107973" y="4920589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8" name="左右箭头 82">
            <a:extLst>
              <a:ext uri="{FF2B5EF4-FFF2-40B4-BE49-F238E27FC236}">
                <a16:creationId xmlns:a16="http://schemas.microsoft.com/office/drawing/2014/main" id="{BBE4F1AC-94BC-459E-A8E5-98D24545EB40}"/>
              </a:ext>
            </a:extLst>
          </p:cNvPr>
          <p:cNvSpPr/>
          <p:nvPr/>
        </p:nvSpPr>
        <p:spPr>
          <a:xfrm>
            <a:off x="3079860" y="5836504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" name="左右箭头 83">
            <a:extLst>
              <a:ext uri="{FF2B5EF4-FFF2-40B4-BE49-F238E27FC236}">
                <a16:creationId xmlns:a16="http://schemas.microsoft.com/office/drawing/2014/main" id="{C537F332-80E3-4B80-B3C9-3FA18FC744C6}"/>
              </a:ext>
            </a:extLst>
          </p:cNvPr>
          <p:cNvSpPr/>
          <p:nvPr/>
        </p:nvSpPr>
        <p:spPr>
          <a:xfrm>
            <a:off x="7584804" y="2172903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0" name="左右箭头 84">
            <a:extLst>
              <a:ext uri="{FF2B5EF4-FFF2-40B4-BE49-F238E27FC236}">
                <a16:creationId xmlns:a16="http://schemas.microsoft.com/office/drawing/2014/main" id="{DC3E943C-930F-49A3-BCC0-CFB30D7DBDF5}"/>
              </a:ext>
            </a:extLst>
          </p:cNvPr>
          <p:cNvSpPr/>
          <p:nvPr/>
        </p:nvSpPr>
        <p:spPr>
          <a:xfrm>
            <a:off x="7590291" y="3092977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1" name="左右箭头 85">
            <a:extLst>
              <a:ext uri="{FF2B5EF4-FFF2-40B4-BE49-F238E27FC236}">
                <a16:creationId xmlns:a16="http://schemas.microsoft.com/office/drawing/2014/main" id="{792729B4-C901-4A7F-B108-E8ABF74E98C9}"/>
              </a:ext>
            </a:extLst>
          </p:cNvPr>
          <p:cNvSpPr/>
          <p:nvPr/>
        </p:nvSpPr>
        <p:spPr>
          <a:xfrm>
            <a:off x="7584804" y="4006611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2" name="左右箭头 86">
            <a:extLst>
              <a:ext uri="{FF2B5EF4-FFF2-40B4-BE49-F238E27FC236}">
                <a16:creationId xmlns:a16="http://schemas.microsoft.com/office/drawing/2014/main" id="{7D731F0C-FC35-4F9C-B773-CF5717CE1263}"/>
              </a:ext>
            </a:extLst>
          </p:cNvPr>
          <p:cNvSpPr/>
          <p:nvPr/>
        </p:nvSpPr>
        <p:spPr>
          <a:xfrm>
            <a:off x="7612917" y="4926685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3" name="左右箭头 87">
            <a:extLst>
              <a:ext uri="{FF2B5EF4-FFF2-40B4-BE49-F238E27FC236}">
                <a16:creationId xmlns:a16="http://schemas.microsoft.com/office/drawing/2014/main" id="{6870BFA4-F0A3-4F5C-B5D6-2FE3B14731F8}"/>
              </a:ext>
            </a:extLst>
          </p:cNvPr>
          <p:cNvSpPr/>
          <p:nvPr/>
        </p:nvSpPr>
        <p:spPr>
          <a:xfrm>
            <a:off x="7584804" y="5842600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4" name="圆角矩形 88">
            <a:extLst>
              <a:ext uri="{FF2B5EF4-FFF2-40B4-BE49-F238E27FC236}">
                <a16:creationId xmlns:a16="http://schemas.microsoft.com/office/drawing/2014/main" id="{74FDA4C2-67F1-4C71-BAD0-50C9DA233EE0}"/>
              </a:ext>
            </a:extLst>
          </p:cNvPr>
          <p:cNvSpPr/>
          <p:nvPr/>
        </p:nvSpPr>
        <p:spPr bwMode="auto">
          <a:xfrm>
            <a:off x="3844965" y="2982859"/>
            <a:ext cx="3653859" cy="457200"/>
          </a:xfrm>
          <a:prstGeom prst="roundRect">
            <a:avLst/>
          </a:prstGeom>
          <a:noFill/>
          <a:ln w="63500" cap="rnd" cmpd="sng" algn="ctr">
            <a:solidFill>
              <a:srgbClr val="FF0000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85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AB170F84-67F4-4DB1-9C85-296C6B7A1BA0}"/>
              </a:ext>
            </a:extLst>
          </p:cNvPr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35935744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122573667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855759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3214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00977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081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37807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a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74593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0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794116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1E4585E9-8523-4326-BE60-E0C15DBF8513}"/>
              </a:ext>
            </a:extLst>
          </p:cNvPr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b</a:t>
            </a:r>
            <a:r>
              <a:rPr lang="en-US" altLang="zh-CN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bcde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#</a:t>
            </a:r>
            <a:endParaRPr lang="zh-CN" altLang="en-US" sz="2400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2AF3AAB-D5DC-400B-BB67-7A0AF12D2581}"/>
              </a:ext>
            </a:extLst>
          </p:cNvPr>
          <p:cNvGrpSpPr/>
          <p:nvPr/>
        </p:nvGrpSpPr>
        <p:grpSpPr>
          <a:xfrm>
            <a:off x="8456208" y="3264747"/>
            <a:ext cx="1864203" cy="2546828"/>
            <a:chOff x="7031486" y="3456886"/>
            <a:chExt cx="1864203" cy="2546828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C4BB989-3946-4AD6-A8C1-9E59119AF517}"/>
                </a:ext>
              </a:extLst>
            </p:cNvPr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BE992222-CDB9-436F-8D96-3CD48EE06A00}"/>
                </a:ext>
              </a:extLst>
            </p:cNvPr>
            <p:cNvGrpSpPr/>
            <p:nvPr/>
          </p:nvGrpSpPr>
          <p:grpSpPr>
            <a:xfrm>
              <a:off x="7031486" y="3826218"/>
              <a:ext cx="1864203" cy="2177496"/>
              <a:chOff x="7031486" y="3826218"/>
              <a:chExt cx="1864203" cy="2177496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CB64C775-09DF-4FA0-8BA5-D84258BEECD2}"/>
                  </a:ext>
                </a:extLst>
              </p:cNvPr>
              <p:cNvCxnSpPr>
                <a:stCxn id="12" idx="2"/>
                <a:endCxn id="21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6CCC3A00-9DB2-498D-9C2F-1C0BAFB7CD21}"/>
                  </a:ext>
                </a:extLst>
              </p:cNvPr>
              <p:cNvCxnSpPr>
                <a:stCxn id="12" idx="2"/>
                <a:endCxn id="20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D6FF6071-75E0-430A-9EE8-2F6D1C2478F1}"/>
                  </a:ext>
                </a:extLst>
              </p:cNvPr>
              <p:cNvCxnSpPr>
                <a:stCxn id="12" idx="2"/>
                <a:endCxn id="22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2A84867A-7668-4ADC-8A58-56B7A698C4AB}"/>
                  </a:ext>
                </a:extLst>
              </p:cNvPr>
              <p:cNvCxnSpPr>
                <a:stCxn id="12" idx="2"/>
                <a:endCxn id="24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3556C448-DAAF-4878-8960-59683774F923}"/>
                  </a:ext>
                </a:extLst>
              </p:cNvPr>
              <p:cNvCxnSpPr>
                <a:stCxn id="12" idx="2"/>
                <a:endCxn id="23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299C3C4-39F4-4986-8863-E526E74004C1}"/>
                  </a:ext>
                </a:extLst>
              </p:cNvPr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9207DC6-18EB-4412-88C4-1CC7AE4EBFF5}"/>
                  </a:ext>
                </a:extLst>
              </p:cNvPr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02DF124-21B3-4CB6-BA07-3D88847BA007}"/>
                  </a:ext>
                </a:extLst>
              </p:cNvPr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c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6CA33E3-6105-44DE-91EF-D628FD826E4D}"/>
                  </a:ext>
                </a:extLst>
              </p:cNvPr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EED8A6C-1561-4A48-8257-90C853D2E8E0}"/>
                  </a:ext>
                </a:extLst>
              </p:cNvPr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CB273B4-EE64-4DC8-A2F8-F75AACBAEA01}"/>
                  </a:ext>
                </a:extLst>
              </p:cNvPr>
              <p:cNvSpPr txBox="1"/>
              <p:nvPr/>
            </p:nvSpPr>
            <p:spPr>
              <a:xfrm>
                <a:off x="7181904" y="4932626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322A8DB-861D-4779-ADB5-75BC2757748C}"/>
                  </a:ext>
                </a:extLst>
              </p:cNvPr>
              <p:cNvSpPr txBox="1"/>
              <p:nvPr/>
            </p:nvSpPr>
            <p:spPr>
              <a:xfrm>
                <a:off x="7546592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01B5D616-1D91-4A65-B4EB-2BB5BF7F16D5}"/>
                  </a:ext>
                </a:extLst>
              </p:cNvPr>
              <p:cNvCxnSpPr>
                <a:stCxn id="20" idx="2"/>
                <a:endCxn id="25" idx="0"/>
              </p:cNvCxnSpPr>
              <p:nvPr/>
            </p:nvCxnSpPr>
            <p:spPr bwMode="auto">
              <a:xfrm flipH="1">
                <a:off x="7391454" y="4548676"/>
                <a:ext cx="206398" cy="383950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830BC1A4-531E-411A-AF00-EC3B9A610A94}"/>
                  </a:ext>
                </a:extLst>
              </p:cNvPr>
              <p:cNvCxnSpPr>
                <a:stCxn id="20" idx="2"/>
                <a:endCxn id="26" idx="0"/>
              </p:cNvCxnSpPr>
              <p:nvPr/>
            </p:nvCxnSpPr>
            <p:spPr bwMode="auto">
              <a:xfrm>
                <a:off x="7597852" y="4548676"/>
                <a:ext cx="158290" cy="392668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D974252-2F03-4709-B5B7-EA0D70B0D1EE}"/>
                  </a:ext>
                </a:extLst>
              </p:cNvPr>
              <p:cNvSpPr txBox="1"/>
              <p:nvPr/>
            </p:nvSpPr>
            <p:spPr>
              <a:xfrm>
                <a:off x="7178753" y="5634382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7AA7765-2338-4A9A-B041-05F725AFB4C2}"/>
                  </a:ext>
                </a:extLst>
              </p:cNvPr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d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C52308A8-C977-4F32-A768-58DB6DC0379B}"/>
                  </a:ext>
                </a:extLst>
              </p:cNvPr>
              <p:cNvCxnSpPr>
                <a:stCxn id="25" idx="2"/>
                <a:endCxn id="29" idx="0"/>
              </p:cNvCxnSpPr>
              <p:nvPr/>
            </p:nvCxnSpPr>
            <p:spPr bwMode="auto">
              <a:xfrm flipH="1">
                <a:off x="7388303" y="5301958"/>
                <a:ext cx="3151" cy="332424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785522C5-BD18-444C-B6F8-A04D66EEEFA0}"/>
                  </a:ext>
                </a:extLst>
              </p:cNvPr>
              <p:cNvCxnSpPr>
                <a:stCxn id="24" idx="2"/>
                <a:endCxn id="30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BBAF468-9D12-A930-6CF5-D3000F231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79861"/>
              </p:ext>
            </p:extLst>
          </p:nvPr>
        </p:nvGraphicFramePr>
        <p:xfrm>
          <a:off x="428570" y="1768111"/>
          <a:ext cx="5386211" cy="4389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44401">
                  <a:extLst>
                    <a:ext uri="{9D8B030D-6E8A-4147-A177-3AD203B41FA5}">
                      <a16:colId xmlns:a16="http://schemas.microsoft.com/office/drawing/2014/main" val="1833902255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181574168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45417072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32080056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24168920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430992909"/>
                    </a:ext>
                  </a:extLst>
                </a:gridCol>
                <a:gridCol w="653966">
                  <a:extLst>
                    <a:ext uri="{9D8B030D-6E8A-4147-A177-3AD203B41FA5}">
                      <a16:colId xmlns:a16="http://schemas.microsoft.com/office/drawing/2014/main" val="1888280247"/>
                    </a:ext>
                  </a:extLst>
                </a:gridCol>
                <a:gridCol w="526943">
                  <a:extLst>
                    <a:ext uri="{9D8B030D-6E8A-4147-A177-3AD203B41FA5}">
                      <a16:colId xmlns:a16="http://schemas.microsoft.com/office/drawing/2014/main" val="4158758621"/>
                    </a:ext>
                  </a:extLst>
                </a:gridCol>
                <a:gridCol w="526942">
                  <a:extLst>
                    <a:ext uri="{9D8B030D-6E8A-4147-A177-3AD203B41FA5}">
                      <a16:colId xmlns:a16="http://schemas.microsoft.com/office/drawing/2014/main" val="4022670473"/>
                    </a:ext>
                  </a:extLst>
                </a:gridCol>
                <a:gridCol w="557939">
                  <a:extLst>
                    <a:ext uri="{9D8B030D-6E8A-4147-A177-3AD203B41FA5}">
                      <a16:colId xmlns:a16="http://schemas.microsoft.com/office/drawing/2014/main" val="793873681"/>
                    </a:ext>
                  </a:extLst>
                </a:gridCol>
              </a:tblGrid>
              <a:tr h="322992">
                <a:tc rowSpan="2">
                  <a:txBody>
                    <a:bodyPr/>
                    <a:lstStyle/>
                    <a:p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20151"/>
                  </a:ext>
                </a:extLst>
              </a:tr>
              <a:tr h="3229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6394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72770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acc</a:t>
                      </a:r>
                      <a:endParaRPr lang="zh-CN" altLang="en-US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078"/>
                  </a:ext>
                </a:extLst>
              </a:tr>
              <a:tr h="33879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S4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619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S6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4873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r2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009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S8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5783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17318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S9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67575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62837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143522"/>
                  </a:ext>
                </a:extLst>
              </a:tr>
            </a:tbl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66C6C85C-6EB2-58FF-F3FE-614D072CB636}"/>
              </a:ext>
            </a:extLst>
          </p:cNvPr>
          <p:cNvGrpSpPr/>
          <p:nvPr/>
        </p:nvGrpSpPr>
        <p:grpSpPr>
          <a:xfrm>
            <a:off x="7886699" y="913694"/>
            <a:ext cx="2020323" cy="1676013"/>
            <a:chOff x="7886699" y="913694"/>
            <a:chExt cx="2020323" cy="1676013"/>
          </a:xfrm>
        </p:grpSpPr>
        <p:sp>
          <p:nvSpPr>
            <p:cNvPr id="5" name="Text Box 1387">
              <a:extLst>
                <a:ext uri="{FF2B5EF4-FFF2-40B4-BE49-F238E27FC236}">
                  <a16:creationId xmlns:a16="http://schemas.microsoft.com/office/drawing/2014/main" id="{F9AF96D4-3412-0E6A-FAE1-3D6DBE0224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6699" y="1067209"/>
              <a:ext cx="2020323" cy="1520190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Arial"/>
                  <a:ea typeface="宋体"/>
                </a:rPr>
                <a:t>⑴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S→aAcBe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⑵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⑶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A→Ab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⑷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B→d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A8FF9531-E278-EA5B-99FD-62A539607F8C}"/>
                </a:ext>
              </a:extLst>
            </p:cNvPr>
            <p:cNvSpPr/>
            <p:nvPr/>
          </p:nvSpPr>
          <p:spPr>
            <a:xfrm>
              <a:off x="8541643" y="913694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G[S]</a:t>
              </a:r>
              <a:r>
                <a:rPr lang="zh-CN" altLang="en-US" sz="1800" dirty="0">
                  <a:solidFill>
                    <a:schemeClr val="bg1"/>
                  </a:solidFill>
                  <a:latin typeface="Arial"/>
                  <a:ea typeface="宋体"/>
                </a:rPr>
                <a:t>：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7DE758D1-DE3B-9716-CD43-73CCC829736A}"/>
                </a:ext>
              </a:extLst>
            </p:cNvPr>
            <p:cNvSpPr/>
            <p:nvPr/>
          </p:nvSpPr>
          <p:spPr>
            <a:xfrm>
              <a:off x="7892718" y="2313203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" name="标题 9">
            <a:extLst>
              <a:ext uri="{FF2B5EF4-FFF2-40B4-BE49-F238E27FC236}">
                <a16:creationId xmlns:a16="http://schemas.microsoft.com/office/drawing/2014/main" id="{6E077FEB-DFD6-485D-04F2-5A4C28D41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/>
          <a:lstStyle/>
          <a:p>
            <a:r>
              <a:rPr lang="en-US" altLang="zh-CN" dirty="0"/>
              <a:t>6.1</a:t>
            </a:r>
            <a:r>
              <a:rPr lang="zh-CN" altLang="en-US" dirty="0"/>
              <a:t>　</a:t>
            </a:r>
            <a:r>
              <a:rPr lang="en-US" altLang="zh-CN" dirty="0"/>
              <a:t>LR</a:t>
            </a:r>
            <a:r>
              <a:rPr lang="zh-CN" altLang="en-US" dirty="0"/>
              <a:t>分析概述 </a:t>
            </a:r>
          </a:p>
        </p:txBody>
      </p:sp>
      <p:sp>
        <p:nvSpPr>
          <p:cNvPr id="36" name="内容占位符 3">
            <a:extLst>
              <a:ext uri="{FF2B5EF4-FFF2-40B4-BE49-F238E27FC236}">
                <a16:creationId xmlns:a16="http://schemas.microsoft.com/office/drawing/2014/main" id="{05807F24-AF24-698A-74D7-FC3A76AB06E7}"/>
              </a:ext>
            </a:extLst>
          </p:cNvPr>
          <p:cNvSpPr txBox="1">
            <a:spLocks/>
          </p:cNvSpPr>
          <p:nvPr/>
        </p:nvSpPr>
        <p:spPr>
          <a:xfrm>
            <a:off x="261939" y="963362"/>
            <a:ext cx="7624762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LR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90623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AB170F84-67F4-4DB1-9C85-296C6B7A1BA0}"/>
              </a:ext>
            </a:extLst>
          </p:cNvPr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35935744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122573667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855759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3214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00977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081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4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b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37807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2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a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74593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0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794116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1E4585E9-8523-4326-BE60-E0C15DBF8513}"/>
              </a:ext>
            </a:extLst>
          </p:cNvPr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b</a:t>
            </a:r>
            <a:r>
              <a:rPr lang="en-US" altLang="zh-CN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cde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#</a:t>
            </a:r>
            <a:endParaRPr lang="zh-CN" altLang="en-US" sz="2400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FBC19C9-0805-4D49-9AD1-1E063D92A708}"/>
              </a:ext>
            </a:extLst>
          </p:cNvPr>
          <p:cNvGrpSpPr/>
          <p:nvPr/>
        </p:nvGrpSpPr>
        <p:grpSpPr>
          <a:xfrm>
            <a:off x="8456208" y="3264747"/>
            <a:ext cx="1864203" cy="2546828"/>
            <a:chOff x="7031486" y="3456886"/>
            <a:chExt cx="1864203" cy="2546828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204AFD7-D11F-457D-B9C8-489AA08274B5}"/>
                </a:ext>
              </a:extLst>
            </p:cNvPr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5C4C04C-6F29-4AC5-AE31-3C940FE5431C}"/>
                </a:ext>
              </a:extLst>
            </p:cNvPr>
            <p:cNvGrpSpPr/>
            <p:nvPr/>
          </p:nvGrpSpPr>
          <p:grpSpPr>
            <a:xfrm>
              <a:off x="7031486" y="3826218"/>
              <a:ext cx="1864203" cy="2177496"/>
              <a:chOff x="7031486" y="3826218"/>
              <a:chExt cx="1864203" cy="2177496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9DFA6CB6-050F-40E3-809F-F3DE6FF5E001}"/>
                  </a:ext>
                </a:extLst>
              </p:cNvPr>
              <p:cNvCxnSpPr>
                <a:stCxn id="12" idx="2"/>
                <a:endCxn id="21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A1B7FEA5-B90B-49DB-941B-A396F8343EB2}"/>
                  </a:ext>
                </a:extLst>
              </p:cNvPr>
              <p:cNvCxnSpPr>
                <a:stCxn id="12" idx="2"/>
                <a:endCxn id="20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BCC597DC-D633-4A41-9131-0B24E5C6AC13}"/>
                  </a:ext>
                </a:extLst>
              </p:cNvPr>
              <p:cNvCxnSpPr>
                <a:stCxn id="12" idx="2"/>
                <a:endCxn id="22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30C2BA8E-B502-43B9-8367-71011F13B2DD}"/>
                  </a:ext>
                </a:extLst>
              </p:cNvPr>
              <p:cNvCxnSpPr>
                <a:stCxn id="12" idx="2"/>
                <a:endCxn id="24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2D2BC413-6607-46FA-A3E7-2FC7FA180956}"/>
                  </a:ext>
                </a:extLst>
              </p:cNvPr>
              <p:cNvCxnSpPr>
                <a:stCxn id="12" idx="2"/>
                <a:endCxn id="23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1DDB81F-9B6D-4F6C-B52C-70A5744118E0}"/>
                  </a:ext>
                </a:extLst>
              </p:cNvPr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1E94B39-085F-419E-A12D-5EC88FF710D1}"/>
                  </a:ext>
                </a:extLst>
              </p:cNvPr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6C57BAB-F5E1-4016-8FE4-9C40290A4CDC}"/>
                  </a:ext>
                </a:extLst>
              </p:cNvPr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c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BCB3A17-4463-4EE4-83B1-D9D2691D647A}"/>
                  </a:ext>
                </a:extLst>
              </p:cNvPr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2CA0261-FBA0-4D59-9509-BB454FBD159C}"/>
                  </a:ext>
                </a:extLst>
              </p:cNvPr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A7600E2-CBD5-493D-80D8-16E4DE5C192A}"/>
                  </a:ext>
                </a:extLst>
              </p:cNvPr>
              <p:cNvSpPr txBox="1"/>
              <p:nvPr/>
            </p:nvSpPr>
            <p:spPr>
              <a:xfrm>
                <a:off x="7181904" y="4932626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B6C94F4-DFA0-4887-BFAF-7457B65602F8}"/>
                  </a:ext>
                </a:extLst>
              </p:cNvPr>
              <p:cNvSpPr txBox="1"/>
              <p:nvPr/>
            </p:nvSpPr>
            <p:spPr>
              <a:xfrm>
                <a:off x="7546592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B4F428CC-D589-4892-B77C-3EB147792144}"/>
                  </a:ext>
                </a:extLst>
              </p:cNvPr>
              <p:cNvCxnSpPr>
                <a:stCxn id="20" idx="2"/>
                <a:endCxn id="25" idx="0"/>
              </p:cNvCxnSpPr>
              <p:nvPr/>
            </p:nvCxnSpPr>
            <p:spPr bwMode="auto">
              <a:xfrm flipH="1">
                <a:off x="7391454" y="4548676"/>
                <a:ext cx="206398" cy="383950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18CD6C23-EB60-45D5-B254-D3915766BDF1}"/>
                  </a:ext>
                </a:extLst>
              </p:cNvPr>
              <p:cNvCxnSpPr>
                <a:stCxn id="20" idx="2"/>
                <a:endCxn id="26" idx="0"/>
              </p:cNvCxnSpPr>
              <p:nvPr/>
            </p:nvCxnSpPr>
            <p:spPr bwMode="auto">
              <a:xfrm>
                <a:off x="7597852" y="4548676"/>
                <a:ext cx="158290" cy="392668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65A20A2-4FCA-4174-A78D-00F7B2368D32}"/>
                  </a:ext>
                </a:extLst>
              </p:cNvPr>
              <p:cNvSpPr txBox="1"/>
              <p:nvPr/>
            </p:nvSpPr>
            <p:spPr>
              <a:xfrm>
                <a:off x="7178753" y="5634382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/>
                    <a:ea typeface="宋体"/>
                  </a:rPr>
                  <a:t>b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36A824F-6737-4776-9E00-2593828EC5DD}"/>
                  </a:ext>
                </a:extLst>
              </p:cNvPr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d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3D2EA418-B9F5-4DD5-B881-76F341FF84CE}"/>
                  </a:ext>
                </a:extLst>
              </p:cNvPr>
              <p:cNvCxnSpPr>
                <a:stCxn id="25" idx="2"/>
                <a:endCxn id="29" idx="0"/>
              </p:cNvCxnSpPr>
              <p:nvPr/>
            </p:nvCxnSpPr>
            <p:spPr bwMode="auto">
              <a:xfrm flipH="1">
                <a:off x="7388303" y="5301958"/>
                <a:ext cx="3151" cy="332424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3D07B92B-2880-4157-B51F-EB80CB818F04}"/>
                  </a:ext>
                </a:extLst>
              </p:cNvPr>
              <p:cNvCxnSpPr>
                <a:stCxn id="24" idx="2"/>
                <a:endCxn id="30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34" name="标题 1">
            <a:extLst>
              <a:ext uri="{FF2B5EF4-FFF2-40B4-BE49-F238E27FC236}">
                <a16:creationId xmlns:a16="http://schemas.microsoft.com/office/drawing/2014/main" id="{4284C1F9-F440-4D9B-B102-0E72430FD365}"/>
              </a:ext>
            </a:extLst>
          </p:cNvPr>
          <p:cNvSpPr txBox="1">
            <a:spLocks/>
          </p:cNvSpPr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5" name="内容占位符 3">
            <a:extLst>
              <a:ext uri="{FF2B5EF4-FFF2-40B4-BE49-F238E27FC236}">
                <a16:creationId xmlns:a16="http://schemas.microsoft.com/office/drawing/2014/main" id="{F9B66C47-E222-43E6-92D3-1C33B565741C}"/>
              </a:ext>
            </a:extLst>
          </p:cNvPr>
          <p:cNvSpPr txBox="1">
            <a:spLocks/>
          </p:cNvSpPr>
          <p:nvPr/>
        </p:nvSpPr>
        <p:spPr>
          <a:xfrm>
            <a:off x="261939" y="963362"/>
            <a:ext cx="7624762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LR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11672538-3140-2E53-8753-00042B190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947184"/>
              </p:ext>
            </p:extLst>
          </p:nvPr>
        </p:nvGraphicFramePr>
        <p:xfrm>
          <a:off x="428570" y="1768111"/>
          <a:ext cx="5386211" cy="4389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44401">
                  <a:extLst>
                    <a:ext uri="{9D8B030D-6E8A-4147-A177-3AD203B41FA5}">
                      <a16:colId xmlns:a16="http://schemas.microsoft.com/office/drawing/2014/main" val="1833902255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181574168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45417072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32080056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24168920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430992909"/>
                    </a:ext>
                  </a:extLst>
                </a:gridCol>
                <a:gridCol w="653966">
                  <a:extLst>
                    <a:ext uri="{9D8B030D-6E8A-4147-A177-3AD203B41FA5}">
                      <a16:colId xmlns:a16="http://schemas.microsoft.com/office/drawing/2014/main" val="1888280247"/>
                    </a:ext>
                  </a:extLst>
                </a:gridCol>
                <a:gridCol w="526943">
                  <a:extLst>
                    <a:ext uri="{9D8B030D-6E8A-4147-A177-3AD203B41FA5}">
                      <a16:colId xmlns:a16="http://schemas.microsoft.com/office/drawing/2014/main" val="4158758621"/>
                    </a:ext>
                  </a:extLst>
                </a:gridCol>
                <a:gridCol w="526942">
                  <a:extLst>
                    <a:ext uri="{9D8B030D-6E8A-4147-A177-3AD203B41FA5}">
                      <a16:colId xmlns:a16="http://schemas.microsoft.com/office/drawing/2014/main" val="4022670473"/>
                    </a:ext>
                  </a:extLst>
                </a:gridCol>
                <a:gridCol w="557939">
                  <a:extLst>
                    <a:ext uri="{9D8B030D-6E8A-4147-A177-3AD203B41FA5}">
                      <a16:colId xmlns:a16="http://schemas.microsoft.com/office/drawing/2014/main" val="793873681"/>
                    </a:ext>
                  </a:extLst>
                </a:gridCol>
              </a:tblGrid>
              <a:tr h="322992">
                <a:tc rowSpan="2">
                  <a:txBody>
                    <a:bodyPr/>
                    <a:lstStyle/>
                    <a:p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20151"/>
                  </a:ext>
                </a:extLst>
              </a:tr>
              <a:tr h="3229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6394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72770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acc</a:t>
                      </a:r>
                      <a:endParaRPr lang="zh-CN" altLang="en-US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078"/>
                  </a:ext>
                </a:extLst>
              </a:tr>
              <a:tr h="33879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619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S6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4873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r2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009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S8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5783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17318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S9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67575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62837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143522"/>
                  </a:ext>
                </a:extLst>
              </a:tr>
            </a:tbl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B26DEEA9-3EC6-2D1F-0369-F0AD907E3799}"/>
              </a:ext>
            </a:extLst>
          </p:cNvPr>
          <p:cNvGrpSpPr/>
          <p:nvPr/>
        </p:nvGrpSpPr>
        <p:grpSpPr>
          <a:xfrm>
            <a:off x="7886699" y="913694"/>
            <a:ext cx="2020323" cy="1676013"/>
            <a:chOff x="7886699" y="913694"/>
            <a:chExt cx="2020323" cy="1676013"/>
          </a:xfrm>
        </p:grpSpPr>
        <p:sp>
          <p:nvSpPr>
            <p:cNvPr id="5" name="Text Box 1387">
              <a:extLst>
                <a:ext uri="{FF2B5EF4-FFF2-40B4-BE49-F238E27FC236}">
                  <a16:creationId xmlns:a16="http://schemas.microsoft.com/office/drawing/2014/main" id="{D1A88652-6B91-16D9-6A2D-826CD87AEA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6699" y="1067209"/>
              <a:ext cx="2020323" cy="1520190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Arial"/>
                  <a:ea typeface="宋体"/>
                </a:rPr>
                <a:t>⑴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S→aAcBe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FF0000"/>
                  </a:solidFill>
                  <a:latin typeface="Arial"/>
                  <a:ea typeface="宋体"/>
                </a:rPr>
                <a:t>⑵ </a:t>
              </a:r>
              <a:r>
                <a:rPr lang="en-US" altLang="zh-CN" sz="2000" dirty="0" err="1">
                  <a:solidFill>
                    <a:srgbClr val="FF0000"/>
                  </a:solidFill>
                  <a:latin typeface="Arial"/>
                  <a:ea typeface="宋体"/>
                </a:rPr>
                <a:t>A→b</a:t>
              </a:r>
              <a:endParaRPr lang="en-US" altLang="zh-CN" sz="2000" dirty="0">
                <a:solidFill>
                  <a:srgbClr val="FF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⑶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A→Ab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⑷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B→d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EED8E859-40D3-91CD-73D2-CE5E10FE19AB}"/>
                </a:ext>
              </a:extLst>
            </p:cNvPr>
            <p:cNvSpPr/>
            <p:nvPr/>
          </p:nvSpPr>
          <p:spPr>
            <a:xfrm>
              <a:off x="8541643" y="913694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G[S]</a:t>
              </a:r>
              <a:r>
                <a:rPr lang="zh-CN" altLang="en-US" sz="1800" dirty="0">
                  <a:solidFill>
                    <a:schemeClr val="bg1"/>
                  </a:solidFill>
                  <a:latin typeface="Arial"/>
                  <a:ea typeface="宋体"/>
                </a:rPr>
                <a:t>：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9BF56C46-8A00-F758-04D4-7D97A46D30CD}"/>
                </a:ext>
              </a:extLst>
            </p:cNvPr>
            <p:cNvSpPr/>
            <p:nvPr/>
          </p:nvSpPr>
          <p:spPr>
            <a:xfrm>
              <a:off x="7892718" y="2313203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81498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AB170F84-67F4-4DB1-9C85-296C6B7A1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957738"/>
              </p:ext>
            </p:extLst>
          </p:nvPr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35935744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122573667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855759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3214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00977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081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37807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a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74593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0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794116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1E4585E9-8523-4326-BE60-E0C15DBF8513}"/>
              </a:ext>
            </a:extLst>
          </p:cNvPr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b</a:t>
            </a:r>
            <a:r>
              <a:rPr lang="en-US" altLang="zh-CN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cde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#</a:t>
            </a:r>
            <a:endParaRPr lang="zh-CN" altLang="en-US" sz="2400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4AD1E20-9BBC-41D3-8C99-D71F2A2766AC}"/>
              </a:ext>
            </a:extLst>
          </p:cNvPr>
          <p:cNvGrpSpPr/>
          <p:nvPr/>
        </p:nvGrpSpPr>
        <p:grpSpPr>
          <a:xfrm>
            <a:off x="8456208" y="3264747"/>
            <a:ext cx="1864203" cy="1853790"/>
            <a:chOff x="7031486" y="3456886"/>
            <a:chExt cx="1864203" cy="185379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1792BA5-20FA-4C60-89C4-41A7C7D8A5FF}"/>
                </a:ext>
              </a:extLst>
            </p:cNvPr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7677B7D-F2A2-458B-8C3E-BEB2A66C4E6F}"/>
                </a:ext>
              </a:extLst>
            </p:cNvPr>
            <p:cNvGrpSpPr/>
            <p:nvPr/>
          </p:nvGrpSpPr>
          <p:grpSpPr>
            <a:xfrm>
              <a:off x="7031486" y="3826218"/>
              <a:ext cx="1864203" cy="1484458"/>
              <a:chOff x="7031486" y="3826218"/>
              <a:chExt cx="1864203" cy="1484458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1811E861-537B-4CB4-B0D2-814BE44B46F4}"/>
                  </a:ext>
                </a:extLst>
              </p:cNvPr>
              <p:cNvCxnSpPr>
                <a:stCxn id="12" idx="2"/>
                <a:endCxn id="21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E25C3C82-63D7-45D3-8F02-BC2AFC789582}"/>
                  </a:ext>
                </a:extLst>
              </p:cNvPr>
              <p:cNvCxnSpPr>
                <a:stCxn id="12" idx="2"/>
                <a:endCxn id="20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FA144FBA-AFF0-414E-99E1-D202B31FE9A1}"/>
                  </a:ext>
                </a:extLst>
              </p:cNvPr>
              <p:cNvCxnSpPr>
                <a:stCxn id="12" idx="2"/>
                <a:endCxn id="22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C80A76FA-E7FD-4D74-A114-E73D5573459F}"/>
                  </a:ext>
                </a:extLst>
              </p:cNvPr>
              <p:cNvCxnSpPr>
                <a:stCxn id="12" idx="2"/>
                <a:endCxn id="24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E5203CCB-4A84-4FD2-A405-059B29734D7F}"/>
                  </a:ext>
                </a:extLst>
              </p:cNvPr>
              <p:cNvCxnSpPr>
                <a:stCxn id="12" idx="2"/>
                <a:endCxn id="23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FE1E8CF-881E-4604-AE69-8D893A570279}"/>
                  </a:ext>
                </a:extLst>
              </p:cNvPr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298CC43-5FB9-469F-B206-D42E390963D7}"/>
                  </a:ext>
                </a:extLst>
              </p:cNvPr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9D735E9-9BCF-4699-B5E2-A12D09D21339}"/>
                  </a:ext>
                </a:extLst>
              </p:cNvPr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c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648E67C-2014-4FDF-BECD-17C9B9D43ECE}"/>
                  </a:ext>
                </a:extLst>
              </p:cNvPr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04B0987-9A9C-43C8-BBBF-5FDDE578C5F3}"/>
                  </a:ext>
                </a:extLst>
              </p:cNvPr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3A818D7-6815-4A2C-AE87-5275F644FDC0}"/>
                  </a:ext>
                </a:extLst>
              </p:cNvPr>
              <p:cNvSpPr txBox="1"/>
              <p:nvPr/>
            </p:nvSpPr>
            <p:spPr>
              <a:xfrm>
                <a:off x="7181904" y="4932626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/>
                    <a:ea typeface="宋体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ABAF948-967F-4794-A253-0CB2A1EAAFB8}"/>
                  </a:ext>
                </a:extLst>
              </p:cNvPr>
              <p:cNvSpPr txBox="1"/>
              <p:nvPr/>
            </p:nvSpPr>
            <p:spPr>
              <a:xfrm>
                <a:off x="7546592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88ED42FD-B62D-4432-A532-1830BB39CE16}"/>
                  </a:ext>
                </a:extLst>
              </p:cNvPr>
              <p:cNvCxnSpPr>
                <a:stCxn id="20" idx="2"/>
                <a:endCxn id="25" idx="0"/>
              </p:cNvCxnSpPr>
              <p:nvPr/>
            </p:nvCxnSpPr>
            <p:spPr bwMode="auto">
              <a:xfrm flipH="1">
                <a:off x="7391454" y="4548676"/>
                <a:ext cx="206398" cy="383950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84D81130-BBD8-4318-A0D0-B8697A9F1F7F}"/>
                  </a:ext>
                </a:extLst>
              </p:cNvPr>
              <p:cNvCxnSpPr>
                <a:stCxn id="20" idx="2"/>
                <a:endCxn id="26" idx="0"/>
              </p:cNvCxnSpPr>
              <p:nvPr/>
            </p:nvCxnSpPr>
            <p:spPr bwMode="auto">
              <a:xfrm>
                <a:off x="7597852" y="4548676"/>
                <a:ext cx="158290" cy="392668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A45399D-BBB2-44CD-9956-288331CBBFEE}"/>
                  </a:ext>
                </a:extLst>
              </p:cNvPr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d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222421F1-601F-4F2C-AF92-6EBD78CF512A}"/>
                  </a:ext>
                </a:extLst>
              </p:cNvPr>
              <p:cNvCxnSpPr>
                <a:stCxn id="24" idx="2"/>
                <a:endCxn id="30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31" name="标题 1">
            <a:extLst>
              <a:ext uri="{FF2B5EF4-FFF2-40B4-BE49-F238E27FC236}">
                <a16:creationId xmlns:a16="http://schemas.microsoft.com/office/drawing/2014/main" id="{120D397C-379A-4749-98FB-F87A4A0869FB}"/>
              </a:ext>
            </a:extLst>
          </p:cNvPr>
          <p:cNvSpPr txBox="1">
            <a:spLocks/>
          </p:cNvSpPr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3" name="内容占位符 3">
            <a:extLst>
              <a:ext uri="{FF2B5EF4-FFF2-40B4-BE49-F238E27FC236}">
                <a16:creationId xmlns:a16="http://schemas.microsoft.com/office/drawing/2014/main" id="{2A959509-CE99-463F-960C-C2CC960C45E5}"/>
              </a:ext>
            </a:extLst>
          </p:cNvPr>
          <p:cNvSpPr txBox="1">
            <a:spLocks/>
          </p:cNvSpPr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A89D1C18-1B8C-AD50-1539-EFDB35CA6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569781"/>
              </p:ext>
            </p:extLst>
          </p:nvPr>
        </p:nvGraphicFramePr>
        <p:xfrm>
          <a:off x="428570" y="1768111"/>
          <a:ext cx="5386211" cy="4389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44401">
                  <a:extLst>
                    <a:ext uri="{9D8B030D-6E8A-4147-A177-3AD203B41FA5}">
                      <a16:colId xmlns:a16="http://schemas.microsoft.com/office/drawing/2014/main" val="1833902255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181574168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45417072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32080056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24168920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430992909"/>
                    </a:ext>
                  </a:extLst>
                </a:gridCol>
                <a:gridCol w="653966">
                  <a:extLst>
                    <a:ext uri="{9D8B030D-6E8A-4147-A177-3AD203B41FA5}">
                      <a16:colId xmlns:a16="http://schemas.microsoft.com/office/drawing/2014/main" val="1888280247"/>
                    </a:ext>
                  </a:extLst>
                </a:gridCol>
                <a:gridCol w="526943">
                  <a:extLst>
                    <a:ext uri="{9D8B030D-6E8A-4147-A177-3AD203B41FA5}">
                      <a16:colId xmlns:a16="http://schemas.microsoft.com/office/drawing/2014/main" val="4158758621"/>
                    </a:ext>
                  </a:extLst>
                </a:gridCol>
                <a:gridCol w="526942">
                  <a:extLst>
                    <a:ext uri="{9D8B030D-6E8A-4147-A177-3AD203B41FA5}">
                      <a16:colId xmlns:a16="http://schemas.microsoft.com/office/drawing/2014/main" val="4022670473"/>
                    </a:ext>
                  </a:extLst>
                </a:gridCol>
                <a:gridCol w="557939">
                  <a:extLst>
                    <a:ext uri="{9D8B030D-6E8A-4147-A177-3AD203B41FA5}">
                      <a16:colId xmlns:a16="http://schemas.microsoft.com/office/drawing/2014/main" val="793873681"/>
                    </a:ext>
                  </a:extLst>
                </a:gridCol>
              </a:tblGrid>
              <a:tr h="322992">
                <a:tc rowSpan="2">
                  <a:txBody>
                    <a:bodyPr/>
                    <a:lstStyle/>
                    <a:p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20151"/>
                  </a:ext>
                </a:extLst>
              </a:tr>
              <a:tr h="3229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6394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72770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acc</a:t>
                      </a:r>
                      <a:endParaRPr lang="zh-CN" altLang="en-US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078"/>
                  </a:ext>
                </a:extLst>
              </a:tr>
              <a:tr h="33879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619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S6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4873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r2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009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S8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5783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17318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S9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67575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62837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143522"/>
                  </a:ext>
                </a:extLst>
              </a:tr>
            </a:tbl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8D2FF688-B6B0-5549-4F3D-0FE7A3308305}"/>
              </a:ext>
            </a:extLst>
          </p:cNvPr>
          <p:cNvGrpSpPr/>
          <p:nvPr/>
        </p:nvGrpSpPr>
        <p:grpSpPr>
          <a:xfrm>
            <a:off x="7886699" y="913694"/>
            <a:ext cx="2020323" cy="1676013"/>
            <a:chOff x="7886699" y="913694"/>
            <a:chExt cx="2020323" cy="1676013"/>
          </a:xfrm>
        </p:grpSpPr>
        <p:sp>
          <p:nvSpPr>
            <p:cNvPr id="5" name="Text Box 1387">
              <a:extLst>
                <a:ext uri="{FF2B5EF4-FFF2-40B4-BE49-F238E27FC236}">
                  <a16:creationId xmlns:a16="http://schemas.microsoft.com/office/drawing/2014/main" id="{B714EA89-8209-A5D6-75A7-CE18A536B4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6699" y="1067209"/>
              <a:ext cx="2020323" cy="1520190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Arial"/>
                  <a:ea typeface="宋体"/>
                </a:rPr>
                <a:t>⑴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S→aAcBe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FF0000"/>
                  </a:solidFill>
                  <a:latin typeface="Arial"/>
                  <a:ea typeface="宋体"/>
                </a:rPr>
                <a:t>⑵ </a:t>
              </a:r>
              <a:r>
                <a:rPr lang="en-US" altLang="zh-CN" sz="2000" dirty="0" err="1">
                  <a:solidFill>
                    <a:srgbClr val="FF0000"/>
                  </a:solidFill>
                  <a:latin typeface="Arial"/>
                  <a:ea typeface="宋体"/>
                </a:rPr>
                <a:t>A→b</a:t>
              </a:r>
              <a:endParaRPr lang="en-US" altLang="zh-CN" sz="2000" dirty="0">
                <a:solidFill>
                  <a:srgbClr val="FF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⑶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A→Ab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⑷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B→d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0E6DB1D-5B27-BECD-1823-1A08DFABB111}"/>
                </a:ext>
              </a:extLst>
            </p:cNvPr>
            <p:cNvSpPr/>
            <p:nvPr/>
          </p:nvSpPr>
          <p:spPr>
            <a:xfrm>
              <a:off x="8541643" y="913694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G[S]</a:t>
              </a:r>
              <a:r>
                <a:rPr lang="zh-CN" altLang="en-US" sz="1800" dirty="0">
                  <a:solidFill>
                    <a:schemeClr val="bg1"/>
                  </a:solidFill>
                  <a:latin typeface="Arial"/>
                  <a:ea typeface="宋体"/>
                </a:rPr>
                <a:t>：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272C0DE3-D485-C6B1-C6C7-BFF00540DF8C}"/>
                </a:ext>
              </a:extLst>
            </p:cNvPr>
            <p:cNvSpPr/>
            <p:nvPr/>
          </p:nvSpPr>
          <p:spPr>
            <a:xfrm>
              <a:off x="7892718" y="2313203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049556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AB170F84-67F4-4DB1-9C85-296C6B7A1BA0}"/>
              </a:ext>
            </a:extLst>
          </p:cNvPr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35935744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122573667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855759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3214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00977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081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37807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a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74593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0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794116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1E4585E9-8523-4326-BE60-E0C15DBF8513}"/>
              </a:ext>
            </a:extLst>
          </p:cNvPr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b</a:t>
            </a:r>
            <a:r>
              <a:rPr lang="en-US" altLang="zh-CN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cde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#</a:t>
            </a:r>
            <a:endParaRPr lang="zh-CN" altLang="en-US" sz="2400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BA08072-F35F-4CB4-A5F3-16868739912B}"/>
              </a:ext>
            </a:extLst>
          </p:cNvPr>
          <p:cNvGrpSpPr/>
          <p:nvPr/>
        </p:nvGrpSpPr>
        <p:grpSpPr>
          <a:xfrm>
            <a:off x="8456208" y="3264747"/>
            <a:ext cx="1864203" cy="1853790"/>
            <a:chOff x="7031486" y="3456886"/>
            <a:chExt cx="1864203" cy="185379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D13888F-5A65-4B96-B40B-6F6263F4E7B5}"/>
                </a:ext>
              </a:extLst>
            </p:cNvPr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7A6B447-767C-446B-B610-82FA7BF97E23}"/>
                </a:ext>
              </a:extLst>
            </p:cNvPr>
            <p:cNvGrpSpPr/>
            <p:nvPr/>
          </p:nvGrpSpPr>
          <p:grpSpPr>
            <a:xfrm>
              <a:off x="7031486" y="3826218"/>
              <a:ext cx="1864203" cy="1484458"/>
              <a:chOff x="7031486" y="3826218"/>
              <a:chExt cx="1864203" cy="1484458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6B130FAF-BBD9-4101-A5CF-722EEB4F62F3}"/>
                  </a:ext>
                </a:extLst>
              </p:cNvPr>
              <p:cNvCxnSpPr>
                <a:stCxn id="12" idx="2"/>
                <a:endCxn id="21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209070EF-FECA-4A7C-9752-1BDEA4524724}"/>
                  </a:ext>
                </a:extLst>
              </p:cNvPr>
              <p:cNvCxnSpPr>
                <a:stCxn id="12" idx="2"/>
                <a:endCxn id="20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C2D8FFFE-1475-4BA3-BAB6-6FC6334A783A}"/>
                  </a:ext>
                </a:extLst>
              </p:cNvPr>
              <p:cNvCxnSpPr>
                <a:stCxn id="12" idx="2"/>
                <a:endCxn id="22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949443D2-66DD-4A8C-8626-2BC9CA42C471}"/>
                  </a:ext>
                </a:extLst>
              </p:cNvPr>
              <p:cNvCxnSpPr>
                <a:stCxn id="12" idx="2"/>
                <a:endCxn id="24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69ABB8BF-B083-43F1-A042-90CB0B1CA241}"/>
                  </a:ext>
                </a:extLst>
              </p:cNvPr>
              <p:cNvCxnSpPr>
                <a:stCxn id="12" idx="2"/>
                <a:endCxn id="23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86175A5-33C8-4A87-85E8-979F556F0EF8}"/>
                  </a:ext>
                </a:extLst>
              </p:cNvPr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AA149A1-84CD-41DE-9A1F-2B5C3CBFA4CD}"/>
                  </a:ext>
                </a:extLst>
              </p:cNvPr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8275CCC-7540-4F90-B4C3-5055865E175E}"/>
                  </a:ext>
                </a:extLst>
              </p:cNvPr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c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05C23F5-C096-4F55-A39D-F7B90F47D784}"/>
                  </a:ext>
                </a:extLst>
              </p:cNvPr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976C99B-E833-4A00-859F-D46DA2493D51}"/>
                  </a:ext>
                </a:extLst>
              </p:cNvPr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BB17A5E-AB4E-434A-B5A8-0211FBF9AB94}"/>
                  </a:ext>
                </a:extLst>
              </p:cNvPr>
              <p:cNvSpPr txBox="1"/>
              <p:nvPr/>
            </p:nvSpPr>
            <p:spPr>
              <a:xfrm>
                <a:off x="7181904" y="4932626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/>
                    <a:ea typeface="宋体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C29C7217-1531-4795-BD45-B1B63DE9E622}"/>
                  </a:ext>
                </a:extLst>
              </p:cNvPr>
              <p:cNvSpPr txBox="1"/>
              <p:nvPr/>
            </p:nvSpPr>
            <p:spPr>
              <a:xfrm>
                <a:off x="7546592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4C73EFCE-6AF8-4902-BF8A-6B6319870412}"/>
                  </a:ext>
                </a:extLst>
              </p:cNvPr>
              <p:cNvCxnSpPr>
                <a:stCxn id="20" idx="2"/>
                <a:endCxn id="25" idx="0"/>
              </p:cNvCxnSpPr>
              <p:nvPr/>
            </p:nvCxnSpPr>
            <p:spPr bwMode="auto">
              <a:xfrm flipH="1">
                <a:off x="7391454" y="4548676"/>
                <a:ext cx="206398" cy="383950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33A08CD8-B1B1-4A68-B29C-5B7633B42E69}"/>
                  </a:ext>
                </a:extLst>
              </p:cNvPr>
              <p:cNvCxnSpPr>
                <a:stCxn id="20" idx="2"/>
                <a:endCxn id="26" idx="0"/>
              </p:cNvCxnSpPr>
              <p:nvPr/>
            </p:nvCxnSpPr>
            <p:spPr bwMode="auto">
              <a:xfrm>
                <a:off x="7597852" y="4548676"/>
                <a:ext cx="158290" cy="392668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ADEB499-F020-4401-9D2C-1D388644CBEF}"/>
                  </a:ext>
                </a:extLst>
              </p:cNvPr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d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44149AE0-F4C4-451E-B7A2-B281CCA9AD44}"/>
                  </a:ext>
                </a:extLst>
              </p:cNvPr>
              <p:cNvCxnSpPr>
                <a:stCxn id="24" idx="2"/>
                <a:endCxn id="30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31" name="标题 1">
            <a:extLst>
              <a:ext uri="{FF2B5EF4-FFF2-40B4-BE49-F238E27FC236}">
                <a16:creationId xmlns:a16="http://schemas.microsoft.com/office/drawing/2014/main" id="{1A7DCEC1-E569-4B5A-9F17-6BBF49413F42}"/>
              </a:ext>
            </a:extLst>
          </p:cNvPr>
          <p:cNvSpPr txBox="1">
            <a:spLocks/>
          </p:cNvSpPr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3" name="内容占位符 3">
            <a:extLst>
              <a:ext uri="{FF2B5EF4-FFF2-40B4-BE49-F238E27FC236}">
                <a16:creationId xmlns:a16="http://schemas.microsoft.com/office/drawing/2014/main" id="{63BF8110-A1B1-47C4-91B6-16F2A4221698}"/>
              </a:ext>
            </a:extLst>
          </p:cNvPr>
          <p:cNvSpPr txBox="1">
            <a:spLocks/>
          </p:cNvSpPr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LR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FE818B8C-44F9-92C5-0035-1E26FF787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367004"/>
              </p:ext>
            </p:extLst>
          </p:nvPr>
        </p:nvGraphicFramePr>
        <p:xfrm>
          <a:off x="428570" y="1768111"/>
          <a:ext cx="5386211" cy="4389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44401">
                  <a:extLst>
                    <a:ext uri="{9D8B030D-6E8A-4147-A177-3AD203B41FA5}">
                      <a16:colId xmlns:a16="http://schemas.microsoft.com/office/drawing/2014/main" val="1833902255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181574168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45417072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32080056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24168920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430992909"/>
                    </a:ext>
                  </a:extLst>
                </a:gridCol>
                <a:gridCol w="653966">
                  <a:extLst>
                    <a:ext uri="{9D8B030D-6E8A-4147-A177-3AD203B41FA5}">
                      <a16:colId xmlns:a16="http://schemas.microsoft.com/office/drawing/2014/main" val="1888280247"/>
                    </a:ext>
                  </a:extLst>
                </a:gridCol>
                <a:gridCol w="526943">
                  <a:extLst>
                    <a:ext uri="{9D8B030D-6E8A-4147-A177-3AD203B41FA5}">
                      <a16:colId xmlns:a16="http://schemas.microsoft.com/office/drawing/2014/main" val="4158758621"/>
                    </a:ext>
                  </a:extLst>
                </a:gridCol>
                <a:gridCol w="526942">
                  <a:extLst>
                    <a:ext uri="{9D8B030D-6E8A-4147-A177-3AD203B41FA5}">
                      <a16:colId xmlns:a16="http://schemas.microsoft.com/office/drawing/2014/main" val="4022670473"/>
                    </a:ext>
                  </a:extLst>
                </a:gridCol>
                <a:gridCol w="557939">
                  <a:extLst>
                    <a:ext uri="{9D8B030D-6E8A-4147-A177-3AD203B41FA5}">
                      <a16:colId xmlns:a16="http://schemas.microsoft.com/office/drawing/2014/main" val="793873681"/>
                    </a:ext>
                  </a:extLst>
                </a:gridCol>
              </a:tblGrid>
              <a:tr h="322992">
                <a:tc rowSpan="2">
                  <a:txBody>
                    <a:bodyPr/>
                    <a:lstStyle/>
                    <a:p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20151"/>
                  </a:ext>
                </a:extLst>
              </a:tr>
              <a:tr h="3229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6394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72770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acc</a:t>
                      </a:r>
                      <a:endParaRPr lang="zh-CN" altLang="en-US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078"/>
                  </a:ext>
                </a:extLst>
              </a:tr>
              <a:tr h="33879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619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S6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4873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r2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009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S8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5783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17318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S9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67575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62837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143522"/>
                  </a:ext>
                </a:extLst>
              </a:tr>
            </a:tbl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F23F5600-31DE-3CCB-111E-2FF341F7D625}"/>
              </a:ext>
            </a:extLst>
          </p:cNvPr>
          <p:cNvGrpSpPr/>
          <p:nvPr/>
        </p:nvGrpSpPr>
        <p:grpSpPr>
          <a:xfrm>
            <a:off x="7886699" y="913694"/>
            <a:ext cx="2020323" cy="1676013"/>
            <a:chOff x="7886699" y="913694"/>
            <a:chExt cx="2020323" cy="1676013"/>
          </a:xfrm>
        </p:grpSpPr>
        <p:sp>
          <p:nvSpPr>
            <p:cNvPr id="5" name="Text Box 1387">
              <a:extLst>
                <a:ext uri="{FF2B5EF4-FFF2-40B4-BE49-F238E27FC236}">
                  <a16:creationId xmlns:a16="http://schemas.microsoft.com/office/drawing/2014/main" id="{19AAE1C8-157F-5171-9498-420C550D97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6699" y="1067209"/>
              <a:ext cx="2020323" cy="1520190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Arial"/>
                  <a:ea typeface="宋体"/>
                </a:rPr>
                <a:t>⑴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S→aAcBe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⑵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⑶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A→Ab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⑷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B→d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27C87B3B-98BC-E306-5DCF-F7932E15DE16}"/>
                </a:ext>
              </a:extLst>
            </p:cNvPr>
            <p:cNvSpPr/>
            <p:nvPr/>
          </p:nvSpPr>
          <p:spPr>
            <a:xfrm>
              <a:off x="8541643" y="913694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G[S]</a:t>
              </a:r>
              <a:r>
                <a:rPr lang="zh-CN" altLang="en-US" sz="1800" dirty="0">
                  <a:solidFill>
                    <a:schemeClr val="bg1"/>
                  </a:solidFill>
                  <a:latin typeface="Arial"/>
                  <a:ea typeface="宋体"/>
                </a:rPr>
                <a:t>：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73EBEDCC-A0B1-422C-E91D-B87DF9CF2834}"/>
                </a:ext>
              </a:extLst>
            </p:cNvPr>
            <p:cNvSpPr/>
            <p:nvPr/>
          </p:nvSpPr>
          <p:spPr>
            <a:xfrm>
              <a:off x="7892718" y="2313203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96544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AB170F84-67F4-4DB1-9C85-296C6B7A1BA0}"/>
              </a:ext>
            </a:extLst>
          </p:cNvPr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35935744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122573667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855759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3214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00977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6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b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081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37807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a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74593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0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794116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1E4585E9-8523-4326-BE60-E0C15DBF8513}"/>
              </a:ext>
            </a:extLst>
          </p:cNvPr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c</a:t>
            </a:r>
            <a:r>
              <a:rPr lang="en-US" altLang="zh-CN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de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#</a:t>
            </a:r>
            <a:endParaRPr lang="zh-CN" altLang="en-US" sz="2400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32D7726-558C-4553-9DE0-C6244F75BBD6}"/>
              </a:ext>
            </a:extLst>
          </p:cNvPr>
          <p:cNvGrpSpPr/>
          <p:nvPr/>
        </p:nvGrpSpPr>
        <p:grpSpPr>
          <a:xfrm>
            <a:off x="8456208" y="3264747"/>
            <a:ext cx="1864203" cy="1853790"/>
            <a:chOff x="7031486" y="3456886"/>
            <a:chExt cx="1864203" cy="185379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7A9349C-7C26-4D57-B50E-8351AF734CA5}"/>
                </a:ext>
              </a:extLst>
            </p:cNvPr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B81F6A9-120F-4E11-9FFF-D6D100079267}"/>
                </a:ext>
              </a:extLst>
            </p:cNvPr>
            <p:cNvGrpSpPr/>
            <p:nvPr/>
          </p:nvGrpSpPr>
          <p:grpSpPr>
            <a:xfrm>
              <a:off x="7031486" y="3826218"/>
              <a:ext cx="1864203" cy="1484458"/>
              <a:chOff x="7031486" y="3826218"/>
              <a:chExt cx="1864203" cy="1484458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1C986B27-3857-474A-9CCA-1F108D198675}"/>
                  </a:ext>
                </a:extLst>
              </p:cNvPr>
              <p:cNvCxnSpPr>
                <a:cxnSpLocks/>
                <a:stCxn id="12" idx="2"/>
                <a:endCxn id="21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FC4C84D8-37F8-45CB-9B13-2A4E166BAF7B}"/>
                  </a:ext>
                </a:extLst>
              </p:cNvPr>
              <p:cNvCxnSpPr>
                <a:cxnSpLocks/>
                <a:stCxn id="12" idx="2"/>
                <a:endCxn id="20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BAEE8DFB-191B-4AFD-9EBE-4B97FC401B8B}"/>
                  </a:ext>
                </a:extLst>
              </p:cNvPr>
              <p:cNvCxnSpPr>
                <a:cxnSpLocks/>
                <a:stCxn id="12" idx="2"/>
                <a:endCxn id="22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8F63B3F0-07CF-4419-9514-7F829FA818F6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F15D13E9-E4C0-402D-A954-740E6C9051D7}"/>
                  </a:ext>
                </a:extLst>
              </p:cNvPr>
              <p:cNvCxnSpPr>
                <a:cxnSpLocks/>
                <a:stCxn id="12" idx="2"/>
                <a:endCxn id="23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36ACF3E-0CDC-4111-8B87-39FA1E18E239}"/>
                  </a:ext>
                </a:extLst>
              </p:cNvPr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F4A177F-96AC-4525-85D3-DB043ED84F38}"/>
                  </a:ext>
                </a:extLst>
              </p:cNvPr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256F386-6EF9-473D-905C-C53419237368}"/>
                  </a:ext>
                </a:extLst>
              </p:cNvPr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c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9CE85BF-4A88-4ACC-9CB3-09D5276492E8}"/>
                  </a:ext>
                </a:extLst>
              </p:cNvPr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AD134B8-BB9E-4967-A031-B50E65503E30}"/>
                  </a:ext>
                </a:extLst>
              </p:cNvPr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20DEA71-E61A-48D3-ADCF-F07C06781D47}"/>
                  </a:ext>
                </a:extLst>
              </p:cNvPr>
              <p:cNvSpPr txBox="1"/>
              <p:nvPr/>
            </p:nvSpPr>
            <p:spPr>
              <a:xfrm>
                <a:off x="7181904" y="4932626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/>
                    <a:ea typeface="宋体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96C1115-BEDA-4A2F-B81A-E9AAE6144402}"/>
                  </a:ext>
                </a:extLst>
              </p:cNvPr>
              <p:cNvSpPr txBox="1"/>
              <p:nvPr/>
            </p:nvSpPr>
            <p:spPr>
              <a:xfrm>
                <a:off x="7546592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/>
                    <a:ea typeface="宋体"/>
                  </a:rPr>
                  <a:t>b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1B44397F-02E7-4421-A0D6-BC66BBA36D9F}"/>
                  </a:ext>
                </a:extLst>
              </p:cNvPr>
              <p:cNvCxnSpPr>
                <a:cxnSpLocks/>
                <a:stCxn id="20" idx="2"/>
                <a:endCxn id="25" idx="0"/>
              </p:cNvCxnSpPr>
              <p:nvPr/>
            </p:nvCxnSpPr>
            <p:spPr bwMode="auto">
              <a:xfrm flipH="1">
                <a:off x="7391454" y="4548676"/>
                <a:ext cx="206398" cy="383950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62F3DD9A-2C7E-46AE-88D4-0EFD8FB94950}"/>
                  </a:ext>
                </a:extLst>
              </p:cNvPr>
              <p:cNvCxnSpPr>
                <a:cxnSpLocks/>
                <a:stCxn id="20" idx="2"/>
                <a:endCxn id="26" idx="0"/>
              </p:cNvCxnSpPr>
              <p:nvPr/>
            </p:nvCxnSpPr>
            <p:spPr bwMode="auto">
              <a:xfrm>
                <a:off x="7597852" y="4548676"/>
                <a:ext cx="158290" cy="392668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9A612CE4-260A-43E4-A9F7-C54135445C4B}"/>
                  </a:ext>
                </a:extLst>
              </p:cNvPr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d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6352EB7A-6BF4-43C4-B222-E74365EDEDE7}"/>
                  </a:ext>
                </a:extLst>
              </p:cNvPr>
              <p:cNvCxnSpPr>
                <a:cxnSpLocks/>
                <a:stCxn id="24" idx="2"/>
                <a:endCxn id="30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31" name="标题 1">
            <a:extLst>
              <a:ext uri="{FF2B5EF4-FFF2-40B4-BE49-F238E27FC236}">
                <a16:creationId xmlns:a16="http://schemas.microsoft.com/office/drawing/2014/main" id="{4FADC7E5-C51E-43A3-BB13-42CAC5CCB7F4}"/>
              </a:ext>
            </a:extLst>
          </p:cNvPr>
          <p:cNvSpPr txBox="1">
            <a:spLocks/>
          </p:cNvSpPr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3" name="内容占位符 3">
            <a:extLst>
              <a:ext uri="{FF2B5EF4-FFF2-40B4-BE49-F238E27FC236}">
                <a16:creationId xmlns:a16="http://schemas.microsoft.com/office/drawing/2014/main" id="{3414A640-965C-4EB9-B940-99B69E766BE8}"/>
              </a:ext>
            </a:extLst>
          </p:cNvPr>
          <p:cNvSpPr txBox="1">
            <a:spLocks/>
          </p:cNvSpPr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DE6E027D-1A8A-1B68-74C6-FA082AB1F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771151"/>
              </p:ext>
            </p:extLst>
          </p:nvPr>
        </p:nvGraphicFramePr>
        <p:xfrm>
          <a:off x="428570" y="1768111"/>
          <a:ext cx="5386211" cy="4389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44401">
                  <a:extLst>
                    <a:ext uri="{9D8B030D-6E8A-4147-A177-3AD203B41FA5}">
                      <a16:colId xmlns:a16="http://schemas.microsoft.com/office/drawing/2014/main" val="1833902255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181574168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45417072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32080056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24168920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430992909"/>
                    </a:ext>
                  </a:extLst>
                </a:gridCol>
                <a:gridCol w="653966">
                  <a:extLst>
                    <a:ext uri="{9D8B030D-6E8A-4147-A177-3AD203B41FA5}">
                      <a16:colId xmlns:a16="http://schemas.microsoft.com/office/drawing/2014/main" val="1888280247"/>
                    </a:ext>
                  </a:extLst>
                </a:gridCol>
                <a:gridCol w="526943">
                  <a:extLst>
                    <a:ext uri="{9D8B030D-6E8A-4147-A177-3AD203B41FA5}">
                      <a16:colId xmlns:a16="http://schemas.microsoft.com/office/drawing/2014/main" val="4158758621"/>
                    </a:ext>
                  </a:extLst>
                </a:gridCol>
                <a:gridCol w="526942">
                  <a:extLst>
                    <a:ext uri="{9D8B030D-6E8A-4147-A177-3AD203B41FA5}">
                      <a16:colId xmlns:a16="http://schemas.microsoft.com/office/drawing/2014/main" val="4022670473"/>
                    </a:ext>
                  </a:extLst>
                </a:gridCol>
                <a:gridCol w="557939">
                  <a:extLst>
                    <a:ext uri="{9D8B030D-6E8A-4147-A177-3AD203B41FA5}">
                      <a16:colId xmlns:a16="http://schemas.microsoft.com/office/drawing/2014/main" val="793873681"/>
                    </a:ext>
                  </a:extLst>
                </a:gridCol>
              </a:tblGrid>
              <a:tr h="322992">
                <a:tc rowSpan="2">
                  <a:txBody>
                    <a:bodyPr/>
                    <a:lstStyle/>
                    <a:p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20151"/>
                  </a:ext>
                </a:extLst>
              </a:tr>
              <a:tr h="3229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6394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72770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acc</a:t>
                      </a:r>
                      <a:endParaRPr lang="zh-CN" altLang="en-US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078"/>
                  </a:ext>
                </a:extLst>
              </a:tr>
              <a:tr h="33879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619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S6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4873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r2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009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S8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5783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17318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S9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67575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62837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143522"/>
                  </a:ext>
                </a:extLst>
              </a:tr>
            </a:tbl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3F1D7848-CEEE-9841-04FA-9BAF3324E5C3}"/>
              </a:ext>
            </a:extLst>
          </p:cNvPr>
          <p:cNvGrpSpPr/>
          <p:nvPr/>
        </p:nvGrpSpPr>
        <p:grpSpPr>
          <a:xfrm>
            <a:off x="7886699" y="913694"/>
            <a:ext cx="2020323" cy="1676013"/>
            <a:chOff x="7886699" y="913694"/>
            <a:chExt cx="2020323" cy="1676013"/>
          </a:xfrm>
        </p:grpSpPr>
        <p:sp>
          <p:nvSpPr>
            <p:cNvPr id="5" name="Text Box 1387">
              <a:extLst>
                <a:ext uri="{FF2B5EF4-FFF2-40B4-BE49-F238E27FC236}">
                  <a16:creationId xmlns:a16="http://schemas.microsoft.com/office/drawing/2014/main" id="{E5F81580-56F0-BF14-AA29-FE0725567E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6699" y="1067209"/>
              <a:ext cx="2020323" cy="1520190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Arial"/>
                  <a:ea typeface="宋体"/>
                </a:rPr>
                <a:t>⑴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S→aAcBe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⑵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FF0000"/>
                  </a:solidFill>
                  <a:latin typeface="Arial"/>
                  <a:ea typeface="宋体"/>
                </a:rPr>
                <a:t>⑶ </a:t>
              </a:r>
              <a:r>
                <a:rPr lang="en-US" altLang="zh-CN" sz="2000" dirty="0" err="1">
                  <a:solidFill>
                    <a:srgbClr val="FF0000"/>
                  </a:solidFill>
                  <a:latin typeface="Arial"/>
                  <a:ea typeface="宋体"/>
                </a:rPr>
                <a:t>A→Ab</a:t>
              </a:r>
              <a:endParaRPr lang="en-US" altLang="zh-CN" sz="2000" dirty="0">
                <a:solidFill>
                  <a:srgbClr val="FF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⑷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B→d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14FC3EF7-0B76-9893-7F1D-58F719D8498D}"/>
                </a:ext>
              </a:extLst>
            </p:cNvPr>
            <p:cNvSpPr/>
            <p:nvPr/>
          </p:nvSpPr>
          <p:spPr>
            <a:xfrm>
              <a:off x="8541643" y="913694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G[S]</a:t>
              </a:r>
              <a:r>
                <a:rPr lang="zh-CN" altLang="en-US" sz="1800" dirty="0">
                  <a:solidFill>
                    <a:schemeClr val="bg1"/>
                  </a:solidFill>
                  <a:latin typeface="Arial"/>
                  <a:ea typeface="宋体"/>
                </a:rPr>
                <a:t>：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2DDD9D77-054F-B511-9BA3-B84A03A8C1FD}"/>
                </a:ext>
              </a:extLst>
            </p:cNvPr>
            <p:cNvSpPr/>
            <p:nvPr/>
          </p:nvSpPr>
          <p:spPr>
            <a:xfrm>
              <a:off x="7892718" y="2313203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459186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AB170F84-67F4-4DB1-9C85-296C6B7A1BA0}"/>
              </a:ext>
            </a:extLst>
          </p:cNvPr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35935744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122573667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855759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3214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00977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081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37807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a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74593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0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794116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1E4585E9-8523-4326-BE60-E0C15DBF8513}"/>
              </a:ext>
            </a:extLst>
          </p:cNvPr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c</a:t>
            </a:r>
            <a:r>
              <a:rPr lang="en-US" altLang="zh-CN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de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#</a:t>
            </a:r>
            <a:endParaRPr lang="zh-CN" altLang="en-US" sz="2400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11ABF03-E245-453B-A0B5-8539AF2B5BF7}"/>
              </a:ext>
            </a:extLst>
          </p:cNvPr>
          <p:cNvGrpSpPr/>
          <p:nvPr/>
        </p:nvGrpSpPr>
        <p:grpSpPr>
          <a:xfrm>
            <a:off x="8456208" y="3264747"/>
            <a:ext cx="1864203" cy="1853790"/>
            <a:chOff x="7031486" y="3456886"/>
            <a:chExt cx="1864203" cy="185379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72FAC5B-7275-4ADC-8DAC-AC823904B101}"/>
                </a:ext>
              </a:extLst>
            </p:cNvPr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FF3813A-C2B0-499E-8FB5-D3DE62E4F936}"/>
                </a:ext>
              </a:extLst>
            </p:cNvPr>
            <p:cNvGrpSpPr/>
            <p:nvPr/>
          </p:nvGrpSpPr>
          <p:grpSpPr>
            <a:xfrm>
              <a:off x="7031486" y="3826218"/>
              <a:ext cx="1864203" cy="1484458"/>
              <a:chOff x="7031486" y="3826218"/>
              <a:chExt cx="1864203" cy="1484458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1EA2E4CE-041E-4889-9F72-27E9224E6DAF}"/>
                  </a:ext>
                </a:extLst>
              </p:cNvPr>
              <p:cNvCxnSpPr>
                <a:stCxn id="12" idx="2"/>
                <a:endCxn id="21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B2F61F7-1854-4A8C-B275-B138C4FBEFBB}"/>
                  </a:ext>
                </a:extLst>
              </p:cNvPr>
              <p:cNvCxnSpPr>
                <a:stCxn id="12" idx="2"/>
                <a:endCxn id="20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1DD59C82-1BD8-4B7B-B266-EAE1A2A16AEA}"/>
                  </a:ext>
                </a:extLst>
              </p:cNvPr>
              <p:cNvCxnSpPr>
                <a:stCxn id="12" idx="2"/>
                <a:endCxn id="22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B5381C86-DAEB-4519-954C-69BC2AB31CA7}"/>
                  </a:ext>
                </a:extLst>
              </p:cNvPr>
              <p:cNvCxnSpPr>
                <a:stCxn id="12" idx="2"/>
                <a:endCxn id="24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387D40E3-F000-4F6D-86EF-B3FB251622CF}"/>
                  </a:ext>
                </a:extLst>
              </p:cNvPr>
              <p:cNvCxnSpPr>
                <a:stCxn id="12" idx="2"/>
                <a:endCxn id="23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0F1920C-127E-49B2-992A-809551E413FC}"/>
                  </a:ext>
                </a:extLst>
              </p:cNvPr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DF4321E-28D4-47F9-84E4-77410B2C1499}"/>
                  </a:ext>
                </a:extLst>
              </p:cNvPr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1E1BD1A-4CEC-46ED-9EBD-B6BF758E190B}"/>
                  </a:ext>
                </a:extLst>
              </p:cNvPr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c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05577B8-6E96-43EF-8787-F1306F8D1BEA}"/>
                  </a:ext>
                </a:extLst>
              </p:cNvPr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C54DCE5-886F-4EC5-95F5-BD00EE6EB702}"/>
                  </a:ext>
                </a:extLst>
              </p:cNvPr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43F10DA-8D65-490C-8482-2779CFF312CB}"/>
                  </a:ext>
                </a:extLst>
              </p:cNvPr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d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B9260563-E08D-4BC9-BA9F-C45F75AA0FCC}"/>
                  </a:ext>
                </a:extLst>
              </p:cNvPr>
              <p:cNvCxnSpPr>
                <a:stCxn id="24" idx="2"/>
                <a:endCxn id="30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26" name="标题 1">
            <a:extLst>
              <a:ext uri="{FF2B5EF4-FFF2-40B4-BE49-F238E27FC236}">
                <a16:creationId xmlns:a16="http://schemas.microsoft.com/office/drawing/2014/main" id="{3B33E8EE-72FD-457C-B2B7-B9AEC0CFBEC6}"/>
              </a:ext>
            </a:extLst>
          </p:cNvPr>
          <p:cNvSpPr txBox="1">
            <a:spLocks/>
          </p:cNvSpPr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7" name="内容占位符 3">
            <a:extLst>
              <a:ext uri="{FF2B5EF4-FFF2-40B4-BE49-F238E27FC236}">
                <a16:creationId xmlns:a16="http://schemas.microsoft.com/office/drawing/2014/main" id="{ACBA8B8E-CBB4-4E78-BBF4-8FFDB50A440C}"/>
              </a:ext>
            </a:extLst>
          </p:cNvPr>
          <p:cNvSpPr txBox="1">
            <a:spLocks/>
          </p:cNvSpPr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DA422B80-24DF-7E9C-E2FB-9219F3571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088036"/>
              </p:ext>
            </p:extLst>
          </p:nvPr>
        </p:nvGraphicFramePr>
        <p:xfrm>
          <a:off x="428570" y="1768111"/>
          <a:ext cx="5386211" cy="4389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44401">
                  <a:extLst>
                    <a:ext uri="{9D8B030D-6E8A-4147-A177-3AD203B41FA5}">
                      <a16:colId xmlns:a16="http://schemas.microsoft.com/office/drawing/2014/main" val="1833902255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181574168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45417072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32080056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24168920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430992909"/>
                    </a:ext>
                  </a:extLst>
                </a:gridCol>
                <a:gridCol w="653966">
                  <a:extLst>
                    <a:ext uri="{9D8B030D-6E8A-4147-A177-3AD203B41FA5}">
                      <a16:colId xmlns:a16="http://schemas.microsoft.com/office/drawing/2014/main" val="1888280247"/>
                    </a:ext>
                  </a:extLst>
                </a:gridCol>
                <a:gridCol w="526943">
                  <a:extLst>
                    <a:ext uri="{9D8B030D-6E8A-4147-A177-3AD203B41FA5}">
                      <a16:colId xmlns:a16="http://schemas.microsoft.com/office/drawing/2014/main" val="4158758621"/>
                    </a:ext>
                  </a:extLst>
                </a:gridCol>
                <a:gridCol w="526942">
                  <a:extLst>
                    <a:ext uri="{9D8B030D-6E8A-4147-A177-3AD203B41FA5}">
                      <a16:colId xmlns:a16="http://schemas.microsoft.com/office/drawing/2014/main" val="4022670473"/>
                    </a:ext>
                  </a:extLst>
                </a:gridCol>
                <a:gridCol w="557939">
                  <a:extLst>
                    <a:ext uri="{9D8B030D-6E8A-4147-A177-3AD203B41FA5}">
                      <a16:colId xmlns:a16="http://schemas.microsoft.com/office/drawing/2014/main" val="793873681"/>
                    </a:ext>
                  </a:extLst>
                </a:gridCol>
              </a:tblGrid>
              <a:tr h="322992">
                <a:tc rowSpan="2">
                  <a:txBody>
                    <a:bodyPr/>
                    <a:lstStyle/>
                    <a:p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20151"/>
                  </a:ext>
                </a:extLst>
              </a:tr>
              <a:tr h="3229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6394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72770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acc</a:t>
                      </a:r>
                      <a:endParaRPr lang="zh-CN" altLang="en-US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078"/>
                  </a:ext>
                </a:extLst>
              </a:tr>
              <a:tr h="33879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619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S6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4873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r2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009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S8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5783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17318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S9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67575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62837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143522"/>
                  </a:ext>
                </a:extLst>
              </a:tr>
            </a:tbl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88BFFD7B-D2B7-2959-002E-13E64E05DC74}"/>
              </a:ext>
            </a:extLst>
          </p:cNvPr>
          <p:cNvGrpSpPr/>
          <p:nvPr/>
        </p:nvGrpSpPr>
        <p:grpSpPr>
          <a:xfrm>
            <a:off x="7886699" y="913694"/>
            <a:ext cx="2020323" cy="1676013"/>
            <a:chOff x="7886699" y="913694"/>
            <a:chExt cx="2020323" cy="1676013"/>
          </a:xfrm>
        </p:grpSpPr>
        <p:sp>
          <p:nvSpPr>
            <p:cNvPr id="5" name="Text Box 1387">
              <a:extLst>
                <a:ext uri="{FF2B5EF4-FFF2-40B4-BE49-F238E27FC236}">
                  <a16:creationId xmlns:a16="http://schemas.microsoft.com/office/drawing/2014/main" id="{081D20C4-436A-ECAA-7D6F-D96655285D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6699" y="1067209"/>
              <a:ext cx="2020323" cy="1520190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Arial"/>
                  <a:ea typeface="宋体"/>
                </a:rPr>
                <a:t>⑴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S→aAcBe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⑵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FF0000"/>
                  </a:solidFill>
                  <a:latin typeface="Arial"/>
                  <a:ea typeface="宋体"/>
                </a:rPr>
                <a:t>⑶ </a:t>
              </a:r>
              <a:r>
                <a:rPr lang="en-US" altLang="zh-CN" sz="2000" dirty="0" err="1">
                  <a:solidFill>
                    <a:srgbClr val="FF0000"/>
                  </a:solidFill>
                  <a:latin typeface="Arial"/>
                  <a:ea typeface="宋体"/>
                </a:rPr>
                <a:t>A→Ab</a:t>
              </a:r>
              <a:endParaRPr lang="en-US" altLang="zh-CN" sz="2000" dirty="0">
                <a:solidFill>
                  <a:srgbClr val="FF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⑷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B→d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0210F88F-8AB1-B9E4-6182-DF7B93EC5F24}"/>
                </a:ext>
              </a:extLst>
            </p:cNvPr>
            <p:cNvSpPr/>
            <p:nvPr/>
          </p:nvSpPr>
          <p:spPr>
            <a:xfrm>
              <a:off x="8541643" y="913694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G[S]</a:t>
              </a:r>
              <a:r>
                <a:rPr lang="zh-CN" altLang="en-US" sz="1800" dirty="0">
                  <a:solidFill>
                    <a:schemeClr val="bg1"/>
                  </a:solidFill>
                  <a:latin typeface="Arial"/>
                  <a:ea typeface="宋体"/>
                </a:rPr>
                <a:t>：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5C98AF0A-692C-A13E-89D4-150E513B1626}"/>
                </a:ext>
              </a:extLst>
            </p:cNvPr>
            <p:cNvSpPr/>
            <p:nvPr/>
          </p:nvSpPr>
          <p:spPr>
            <a:xfrm>
              <a:off x="7892718" y="2313203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413829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1038"/>
          <p:cNvSpPr>
            <a:spLocks noChangeArrowheads="1"/>
          </p:cNvSpPr>
          <p:nvPr/>
        </p:nvSpPr>
        <p:spPr bwMode="auto">
          <a:xfrm>
            <a:off x="10107613" y="-304800"/>
            <a:ext cx="615950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900" b="1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V</a:t>
            </a:r>
            <a:r>
              <a:rPr lang="en-US" altLang="zh-CN" sz="900" b="1" baseline="-300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T</a:t>
            </a:r>
            <a:r>
              <a:rPr lang="en-US" altLang="zh-CN" sz="900" b="1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∪</a:t>
            </a:r>
            <a:r>
              <a:rPr lang="en-US" altLang="zh-CN" sz="900" b="1">
                <a:solidFill>
                  <a:srgbClr val="000000"/>
                </a:solidFill>
                <a:latin typeface="Tahoma" pitchFamily="34" charset="0"/>
                <a:ea typeface="微软雅黑" pitchFamily="34" charset="-122"/>
              </a:rPr>
              <a:t>V</a:t>
            </a:r>
            <a:r>
              <a:rPr lang="en-US" altLang="zh-CN" sz="900" b="1" baseline="-300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N</a:t>
            </a:r>
            <a:endParaRPr lang="en-US" altLang="zh-CN" sz="10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4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AB170F84-67F4-4DB1-9C85-296C6B7A1BA0}"/>
              </a:ext>
            </a:extLst>
          </p:cNvPr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35935744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122573667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855759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3214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00977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081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37807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a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74593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0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794116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1E4585E9-8523-4326-BE60-E0C15DBF8513}"/>
              </a:ext>
            </a:extLst>
          </p:cNvPr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c</a:t>
            </a:r>
            <a:r>
              <a:rPr lang="en-US" altLang="zh-CN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de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#</a:t>
            </a:r>
            <a:endParaRPr lang="zh-CN" altLang="en-US" sz="2400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98D0352-4FC3-4A82-B70E-57CEC32178FA}"/>
              </a:ext>
            </a:extLst>
          </p:cNvPr>
          <p:cNvGrpSpPr/>
          <p:nvPr/>
        </p:nvGrpSpPr>
        <p:grpSpPr>
          <a:xfrm>
            <a:off x="8456208" y="3264747"/>
            <a:ext cx="1864203" cy="1853790"/>
            <a:chOff x="7031486" y="3456886"/>
            <a:chExt cx="1864203" cy="185379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8E1ABA4-8C17-4A51-83EA-985DAB17979F}"/>
                </a:ext>
              </a:extLst>
            </p:cNvPr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B93E205-1C8F-49AF-A06A-02F28D440259}"/>
                </a:ext>
              </a:extLst>
            </p:cNvPr>
            <p:cNvGrpSpPr/>
            <p:nvPr/>
          </p:nvGrpSpPr>
          <p:grpSpPr>
            <a:xfrm>
              <a:off x="7031486" y="3826218"/>
              <a:ext cx="1864203" cy="1484458"/>
              <a:chOff x="7031486" y="3826218"/>
              <a:chExt cx="1864203" cy="1484458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BD81792F-255B-4917-8F59-BBDF98288F20}"/>
                  </a:ext>
                </a:extLst>
              </p:cNvPr>
              <p:cNvCxnSpPr>
                <a:stCxn id="12" idx="2"/>
                <a:endCxn id="21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04BAFE50-D0DE-4AAF-AD53-EFA8814E4C71}"/>
                  </a:ext>
                </a:extLst>
              </p:cNvPr>
              <p:cNvCxnSpPr>
                <a:stCxn id="12" idx="2"/>
                <a:endCxn id="20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A21D7D3E-58D7-489F-BD46-0E36FAA9D502}"/>
                  </a:ext>
                </a:extLst>
              </p:cNvPr>
              <p:cNvCxnSpPr>
                <a:stCxn id="12" idx="2"/>
                <a:endCxn id="22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6CD61BA9-A077-41CC-9050-CB3DF2778228}"/>
                  </a:ext>
                </a:extLst>
              </p:cNvPr>
              <p:cNvCxnSpPr>
                <a:stCxn id="12" idx="2"/>
                <a:endCxn id="24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125140AF-F411-4B80-A9E9-0049F9B04731}"/>
                  </a:ext>
                </a:extLst>
              </p:cNvPr>
              <p:cNvCxnSpPr>
                <a:stCxn id="12" idx="2"/>
                <a:endCxn id="23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6342F8C-2114-4648-B26D-D70E805D72D0}"/>
                  </a:ext>
                </a:extLst>
              </p:cNvPr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7F920EB-64F7-4229-B82F-0DE0391FE732}"/>
                  </a:ext>
                </a:extLst>
              </p:cNvPr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91D44C1-18FD-4CEA-A7D5-6588E2B49080}"/>
                  </a:ext>
                </a:extLst>
              </p:cNvPr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c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A23549B-1F21-451D-B97A-EBB9EAF7CBC9}"/>
                  </a:ext>
                </a:extLst>
              </p:cNvPr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4F3BB9D-6859-4F82-A876-47032EF79EB9}"/>
                  </a:ext>
                </a:extLst>
              </p:cNvPr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14524D6-56AC-451B-90E5-01E71BFF52CE}"/>
                  </a:ext>
                </a:extLst>
              </p:cNvPr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d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9003F82F-BCB9-4FA5-AC5A-FB7D3A557AE5}"/>
                  </a:ext>
                </a:extLst>
              </p:cNvPr>
              <p:cNvCxnSpPr>
                <a:stCxn id="24" idx="2"/>
                <a:endCxn id="30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26" name="标题 1">
            <a:extLst>
              <a:ext uri="{FF2B5EF4-FFF2-40B4-BE49-F238E27FC236}">
                <a16:creationId xmlns:a16="http://schemas.microsoft.com/office/drawing/2014/main" id="{82285088-C249-4021-9014-C30DB5B7E691}"/>
              </a:ext>
            </a:extLst>
          </p:cNvPr>
          <p:cNvSpPr txBox="1">
            <a:spLocks/>
          </p:cNvSpPr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7" name="内容占位符 3">
            <a:extLst>
              <a:ext uri="{FF2B5EF4-FFF2-40B4-BE49-F238E27FC236}">
                <a16:creationId xmlns:a16="http://schemas.microsoft.com/office/drawing/2014/main" id="{29C45217-1D8A-46E8-9676-1E5300D6D810}"/>
              </a:ext>
            </a:extLst>
          </p:cNvPr>
          <p:cNvSpPr txBox="1">
            <a:spLocks/>
          </p:cNvSpPr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66AFD9AC-C72B-A8DB-385B-C4CC34A92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778696"/>
              </p:ext>
            </p:extLst>
          </p:nvPr>
        </p:nvGraphicFramePr>
        <p:xfrm>
          <a:off x="428570" y="1768111"/>
          <a:ext cx="5386211" cy="4389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44401">
                  <a:extLst>
                    <a:ext uri="{9D8B030D-6E8A-4147-A177-3AD203B41FA5}">
                      <a16:colId xmlns:a16="http://schemas.microsoft.com/office/drawing/2014/main" val="1833902255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181574168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45417072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32080056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24168920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430992909"/>
                    </a:ext>
                  </a:extLst>
                </a:gridCol>
                <a:gridCol w="653966">
                  <a:extLst>
                    <a:ext uri="{9D8B030D-6E8A-4147-A177-3AD203B41FA5}">
                      <a16:colId xmlns:a16="http://schemas.microsoft.com/office/drawing/2014/main" val="1888280247"/>
                    </a:ext>
                  </a:extLst>
                </a:gridCol>
                <a:gridCol w="526943">
                  <a:extLst>
                    <a:ext uri="{9D8B030D-6E8A-4147-A177-3AD203B41FA5}">
                      <a16:colId xmlns:a16="http://schemas.microsoft.com/office/drawing/2014/main" val="4158758621"/>
                    </a:ext>
                  </a:extLst>
                </a:gridCol>
                <a:gridCol w="526942">
                  <a:extLst>
                    <a:ext uri="{9D8B030D-6E8A-4147-A177-3AD203B41FA5}">
                      <a16:colId xmlns:a16="http://schemas.microsoft.com/office/drawing/2014/main" val="4022670473"/>
                    </a:ext>
                  </a:extLst>
                </a:gridCol>
                <a:gridCol w="557939">
                  <a:extLst>
                    <a:ext uri="{9D8B030D-6E8A-4147-A177-3AD203B41FA5}">
                      <a16:colId xmlns:a16="http://schemas.microsoft.com/office/drawing/2014/main" val="793873681"/>
                    </a:ext>
                  </a:extLst>
                </a:gridCol>
              </a:tblGrid>
              <a:tr h="322992">
                <a:tc rowSpan="2">
                  <a:txBody>
                    <a:bodyPr/>
                    <a:lstStyle/>
                    <a:p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20151"/>
                  </a:ext>
                </a:extLst>
              </a:tr>
              <a:tr h="3229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6394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72770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acc</a:t>
                      </a:r>
                      <a:endParaRPr lang="zh-CN" altLang="en-US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078"/>
                  </a:ext>
                </a:extLst>
              </a:tr>
              <a:tr h="33879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619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S5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S6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4873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r2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009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S8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5783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17318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S9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67575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62837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143522"/>
                  </a:ext>
                </a:extLst>
              </a:tr>
            </a:tbl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02BA62D0-85D6-7813-76F2-DA0F50639AB8}"/>
              </a:ext>
            </a:extLst>
          </p:cNvPr>
          <p:cNvGrpSpPr/>
          <p:nvPr/>
        </p:nvGrpSpPr>
        <p:grpSpPr>
          <a:xfrm>
            <a:off x="7886699" y="913694"/>
            <a:ext cx="2020323" cy="1676013"/>
            <a:chOff x="7886699" y="913694"/>
            <a:chExt cx="2020323" cy="1676013"/>
          </a:xfrm>
        </p:grpSpPr>
        <p:sp>
          <p:nvSpPr>
            <p:cNvPr id="5" name="Text Box 1387">
              <a:extLst>
                <a:ext uri="{FF2B5EF4-FFF2-40B4-BE49-F238E27FC236}">
                  <a16:creationId xmlns:a16="http://schemas.microsoft.com/office/drawing/2014/main" id="{9BB2B2FE-CCA3-C9B5-E4E9-6F38C7E8EA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6699" y="1067209"/>
              <a:ext cx="2020323" cy="1520190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Arial"/>
                  <a:ea typeface="宋体"/>
                </a:rPr>
                <a:t>⑴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S→aAcBe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⑵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⑶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A→Ab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⑷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B→d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8581EAA-250B-A5B7-3225-5D3B6935D839}"/>
                </a:ext>
              </a:extLst>
            </p:cNvPr>
            <p:cNvSpPr/>
            <p:nvPr/>
          </p:nvSpPr>
          <p:spPr>
            <a:xfrm>
              <a:off x="8541643" y="913694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G[S]</a:t>
              </a:r>
              <a:r>
                <a:rPr lang="zh-CN" altLang="en-US" sz="1800" dirty="0">
                  <a:solidFill>
                    <a:schemeClr val="bg1"/>
                  </a:solidFill>
                  <a:latin typeface="Arial"/>
                  <a:ea typeface="宋体"/>
                </a:rPr>
                <a:t>：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C80E0304-522F-34B8-173A-4F26B6759030}"/>
                </a:ext>
              </a:extLst>
            </p:cNvPr>
            <p:cNvSpPr/>
            <p:nvPr/>
          </p:nvSpPr>
          <p:spPr>
            <a:xfrm>
              <a:off x="7892718" y="2313203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744185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AB170F84-67F4-4DB1-9C85-296C6B7A1BA0}"/>
              </a:ext>
            </a:extLst>
          </p:cNvPr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35935744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122573667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855759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3214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00977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5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c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081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2"/>
                          </a:solidFill>
                          <a:latin typeface="+mn-lt"/>
                        </a:rPr>
                        <a:t>3</a:t>
                      </a:r>
                      <a:endParaRPr lang="zh-CN" altLang="en-US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37807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a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74593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0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794116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1E4585E9-8523-4326-BE60-E0C15DBF8513}"/>
              </a:ext>
            </a:extLst>
          </p:cNvPr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d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e#</a:t>
            </a:r>
            <a:endParaRPr lang="zh-CN" altLang="en-US" sz="2400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1E3D954-E0E8-46EA-9BC2-43689C127A64}"/>
              </a:ext>
            </a:extLst>
          </p:cNvPr>
          <p:cNvGrpSpPr/>
          <p:nvPr/>
        </p:nvGrpSpPr>
        <p:grpSpPr>
          <a:xfrm>
            <a:off x="8456208" y="3264747"/>
            <a:ext cx="1864203" cy="1853790"/>
            <a:chOff x="7031486" y="3456886"/>
            <a:chExt cx="1864203" cy="185379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F92A57A-9B6E-4676-B014-E62C543AF1AC}"/>
                </a:ext>
              </a:extLst>
            </p:cNvPr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41F230-897C-4DC4-9E42-BB83FD959FCD}"/>
                </a:ext>
              </a:extLst>
            </p:cNvPr>
            <p:cNvGrpSpPr/>
            <p:nvPr/>
          </p:nvGrpSpPr>
          <p:grpSpPr>
            <a:xfrm>
              <a:off x="7031486" y="3826218"/>
              <a:ext cx="1864203" cy="1484458"/>
              <a:chOff x="7031486" y="3826218"/>
              <a:chExt cx="1864203" cy="1484458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4371978F-F054-4D2B-8D32-FB826D887AAA}"/>
                  </a:ext>
                </a:extLst>
              </p:cNvPr>
              <p:cNvCxnSpPr>
                <a:stCxn id="12" idx="2"/>
                <a:endCxn id="21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0292A847-749A-42C3-9BDD-41A2C9FFD942}"/>
                  </a:ext>
                </a:extLst>
              </p:cNvPr>
              <p:cNvCxnSpPr>
                <a:stCxn id="12" idx="2"/>
                <a:endCxn id="20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B3E18FFD-A1C3-448A-9BBC-1A78E46C2F74}"/>
                  </a:ext>
                </a:extLst>
              </p:cNvPr>
              <p:cNvCxnSpPr>
                <a:stCxn id="12" idx="2"/>
                <a:endCxn id="22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EAF1CF0C-73D4-4CFB-9DD7-CA3CC03ACF4F}"/>
                  </a:ext>
                </a:extLst>
              </p:cNvPr>
              <p:cNvCxnSpPr>
                <a:stCxn id="12" idx="2"/>
                <a:endCxn id="24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227846C5-3213-49FB-BEDE-2BB8B30FE00C}"/>
                  </a:ext>
                </a:extLst>
              </p:cNvPr>
              <p:cNvCxnSpPr>
                <a:stCxn id="12" idx="2"/>
                <a:endCxn id="23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1201C5D-6540-476B-949E-773702328A36}"/>
                  </a:ext>
                </a:extLst>
              </p:cNvPr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AFAB70F-7AE8-4D9D-AAEA-E23A8E4BE9F4}"/>
                  </a:ext>
                </a:extLst>
              </p:cNvPr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964F93C-B259-48C9-8969-41D5C3E0028C}"/>
                  </a:ext>
                </a:extLst>
              </p:cNvPr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c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D95CBAB-B9C5-43A8-9A1B-8154555F645E}"/>
                  </a:ext>
                </a:extLst>
              </p:cNvPr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2078F09-8388-46A7-A7B5-660782DE05AD}"/>
                  </a:ext>
                </a:extLst>
              </p:cNvPr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9505541E-30EC-4378-834E-20CBEE7A2B26}"/>
                  </a:ext>
                </a:extLst>
              </p:cNvPr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d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62076E3C-C23C-4F09-A802-AB61AB75281D}"/>
                  </a:ext>
                </a:extLst>
              </p:cNvPr>
              <p:cNvCxnSpPr>
                <a:stCxn id="24" idx="2"/>
                <a:endCxn id="30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26" name="标题 1">
            <a:extLst>
              <a:ext uri="{FF2B5EF4-FFF2-40B4-BE49-F238E27FC236}">
                <a16:creationId xmlns:a16="http://schemas.microsoft.com/office/drawing/2014/main" id="{9FC59879-A794-409F-A749-88108961AA62}"/>
              </a:ext>
            </a:extLst>
          </p:cNvPr>
          <p:cNvSpPr txBox="1">
            <a:spLocks/>
          </p:cNvSpPr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7" name="内容占位符 3">
            <a:extLst>
              <a:ext uri="{FF2B5EF4-FFF2-40B4-BE49-F238E27FC236}">
                <a16:creationId xmlns:a16="http://schemas.microsoft.com/office/drawing/2014/main" id="{94CC0EE7-BD80-411F-9D29-9CE1034409F1}"/>
              </a:ext>
            </a:extLst>
          </p:cNvPr>
          <p:cNvSpPr txBox="1">
            <a:spLocks/>
          </p:cNvSpPr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4EA9B8FE-EECD-8FC1-E38E-73BC5EB24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598897"/>
              </p:ext>
            </p:extLst>
          </p:nvPr>
        </p:nvGraphicFramePr>
        <p:xfrm>
          <a:off x="428570" y="1768111"/>
          <a:ext cx="5386211" cy="4389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44401">
                  <a:extLst>
                    <a:ext uri="{9D8B030D-6E8A-4147-A177-3AD203B41FA5}">
                      <a16:colId xmlns:a16="http://schemas.microsoft.com/office/drawing/2014/main" val="1833902255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181574168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45417072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32080056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24168920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430992909"/>
                    </a:ext>
                  </a:extLst>
                </a:gridCol>
                <a:gridCol w="653966">
                  <a:extLst>
                    <a:ext uri="{9D8B030D-6E8A-4147-A177-3AD203B41FA5}">
                      <a16:colId xmlns:a16="http://schemas.microsoft.com/office/drawing/2014/main" val="1888280247"/>
                    </a:ext>
                  </a:extLst>
                </a:gridCol>
                <a:gridCol w="526943">
                  <a:extLst>
                    <a:ext uri="{9D8B030D-6E8A-4147-A177-3AD203B41FA5}">
                      <a16:colId xmlns:a16="http://schemas.microsoft.com/office/drawing/2014/main" val="4158758621"/>
                    </a:ext>
                  </a:extLst>
                </a:gridCol>
                <a:gridCol w="526942">
                  <a:extLst>
                    <a:ext uri="{9D8B030D-6E8A-4147-A177-3AD203B41FA5}">
                      <a16:colId xmlns:a16="http://schemas.microsoft.com/office/drawing/2014/main" val="4022670473"/>
                    </a:ext>
                  </a:extLst>
                </a:gridCol>
                <a:gridCol w="557939">
                  <a:extLst>
                    <a:ext uri="{9D8B030D-6E8A-4147-A177-3AD203B41FA5}">
                      <a16:colId xmlns:a16="http://schemas.microsoft.com/office/drawing/2014/main" val="793873681"/>
                    </a:ext>
                  </a:extLst>
                </a:gridCol>
              </a:tblGrid>
              <a:tr h="322992">
                <a:tc rowSpan="2">
                  <a:txBody>
                    <a:bodyPr/>
                    <a:lstStyle/>
                    <a:p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20151"/>
                  </a:ext>
                </a:extLst>
              </a:tr>
              <a:tr h="3229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6394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72770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acc</a:t>
                      </a:r>
                      <a:endParaRPr lang="zh-CN" altLang="en-US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078"/>
                  </a:ext>
                </a:extLst>
              </a:tr>
              <a:tr h="33879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619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S6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4873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r2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009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S8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5783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17318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S9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67575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62837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143522"/>
                  </a:ext>
                </a:extLst>
              </a:tr>
            </a:tbl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53E8F016-7EF6-D0E2-5F58-6297B6CF7664}"/>
              </a:ext>
            </a:extLst>
          </p:cNvPr>
          <p:cNvGrpSpPr/>
          <p:nvPr/>
        </p:nvGrpSpPr>
        <p:grpSpPr>
          <a:xfrm>
            <a:off x="7886699" y="913694"/>
            <a:ext cx="2020323" cy="1676013"/>
            <a:chOff x="7886699" y="913694"/>
            <a:chExt cx="2020323" cy="1676013"/>
          </a:xfrm>
        </p:grpSpPr>
        <p:sp>
          <p:nvSpPr>
            <p:cNvPr id="5" name="Text Box 1387">
              <a:extLst>
                <a:ext uri="{FF2B5EF4-FFF2-40B4-BE49-F238E27FC236}">
                  <a16:creationId xmlns:a16="http://schemas.microsoft.com/office/drawing/2014/main" id="{084F7188-0249-110D-0B86-F04CCEBA51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6699" y="1067209"/>
              <a:ext cx="2020323" cy="1520190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Arial"/>
                  <a:ea typeface="宋体"/>
                </a:rPr>
                <a:t>⑴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S→aAcBe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⑵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⑶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A→Ab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⑷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B→d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690C518C-66CD-3883-33A3-6935E2A21298}"/>
                </a:ext>
              </a:extLst>
            </p:cNvPr>
            <p:cNvSpPr/>
            <p:nvPr/>
          </p:nvSpPr>
          <p:spPr>
            <a:xfrm>
              <a:off x="8541643" y="913694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G[S]</a:t>
              </a:r>
              <a:r>
                <a:rPr lang="zh-CN" altLang="en-US" sz="1800" dirty="0">
                  <a:solidFill>
                    <a:schemeClr val="bg1"/>
                  </a:solidFill>
                  <a:latin typeface="Arial"/>
                  <a:ea typeface="宋体"/>
                </a:rPr>
                <a:t>：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5CAAD145-259E-48F8-57EA-CFBD117C5EC4}"/>
                </a:ext>
              </a:extLst>
            </p:cNvPr>
            <p:cNvSpPr/>
            <p:nvPr/>
          </p:nvSpPr>
          <p:spPr>
            <a:xfrm>
              <a:off x="7892718" y="2313203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537178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1038"/>
          <p:cNvSpPr>
            <a:spLocks noChangeArrowheads="1"/>
          </p:cNvSpPr>
          <p:nvPr/>
        </p:nvSpPr>
        <p:spPr bwMode="auto">
          <a:xfrm>
            <a:off x="10107613" y="-304800"/>
            <a:ext cx="615950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900" b="1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V</a:t>
            </a:r>
            <a:r>
              <a:rPr lang="en-US" altLang="zh-CN" sz="900" b="1" baseline="-300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T</a:t>
            </a:r>
            <a:r>
              <a:rPr lang="en-US" altLang="zh-CN" sz="900" b="1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∪</a:t>
            </a:r>
            <a:r>
              <a:rPr lang="en-US" altLang="zh-CN" sz="900" b="1">
                <a:solidFill>
                  <a:srgbClr val="000000"/>
                </a:solidFill>
                <a:latin typeface="Tahoma" pitchFamily="34" charset="0"/>
                <a:ea typeface="微软雅黑" pitchFamily="34" charset="-122"/>
              </a:rPr>
              <a:t>V</a:t>
            </a:r>
            <a:r>
              <a:rPr lang="en-US" altLang="zh-CN" sz="900" b="1" baseline="-300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N</a:t>
            </a:r>
            <a:endParaRPr lang="en-US" altLang="zh-CN" sz="10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4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AB170F84-67F4-4DB1-9C85-296C6B7A1BA0}"/>
              </a:ext>
            </a:extLst>
          </p:cNvPr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35935744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122573667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855759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3214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8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d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00977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c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081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2"/>
                          </a:solidFill>
                          <a:latin typeface="+mn-lt"/>
                        </a:rPr>
                        <a:t>3</a:t>
                      </a:r>
                      <a:endParaRPr lang="zh-CN" altLang="en-US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37807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a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74593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0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794116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1E4585E9-8523-4326-BE60-E0C15DBF8513}"/>
              </a:ext>
            </a:extLst>
          </p:cNvPr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e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#</a:t>
            </a:r>
            <a:endParaRPr lang="zh-CN" altLang="en-US" sz="2400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C1D83DB-BE8F-42DA-904C-432A3B1E81E6}"/>
              </a:ext>
            </a:extLst>
          </p:cNvPr>
          <p:cNvGrpSpPr/>
          <p:nvPr/>
        </p:nvGrpSpPr>
        <p:grpSpPr>
          <a:xfrm>
            <a:off x="8456208" y="3264747"/>
            <a:ext cx="1864203" cy="1853790"/>
            <a:chOff x="7031486" y="3456886"/>
            <a:chExt cx="1864203" cy="185379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020F2E6-58DE-415F-9261-2DF29602654A}"/>
                </a:ext>
              </a:extLst>
            </p:cNvPr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18406C6-D8AA-4A7B-88C4-AC13F2007098}"/>
                </a:ext>
              </a:extLst>
            </p:cNvPr>
            <p:cNvGrpSpPr/>
            <p:nvPr/>
          </p:nvGrpSpPr>
          <p:grpSpPr>
            <a:xfrm>
              <a:off x="7031486" y="3826218"/>
              <a:ext cx="1864203" cy="1484458"/>
              <a:chOff x="7031486" y="3826218"/>
              <a:chExt cx="1864203" cy="1484458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E05ED607-6DF9-49DA-8C86-16A30585E44F}"/>
                  </a:ext>
                </a:extLst>
              </p:cNvPr>
              <p:cNvCxnSpPr>
                <a:stCxn id="12" idx="2"/>
                <a:endCxn id="21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C3FE3A62-BFE3-4626-B611-EA4C7B11AC48}"/>
                  </a:ext>
                </a:extLst>
              </p:cNvPr>
              <p:cNvCxnSpPr>
                <a:stCxn id="12" idx="2"/>
                <a:endCxn id="20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A3AAD2AB-0F04-4C80-80E5-004181C8E5AF}"/>
                  </a:ext>
                </a:extLst>
              </p:cNvPr>
              <p:cNvCxnSpPr>
                <a:stCxn id="12" idx="2"/>
                <a:endCxn id="22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82E168FB-C0EE-47FA-8F56-41CDDAFC6830}"/>
                  </a:ext>
                </a:extLst>
              </p:cNvPr>
              <p:cNvCxnSpPr>
                <a:stCxn id="12" idx="2"/>
                <a:endCxn id="24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D188C425-3D69-4B32-A5A4-AFF6731DCB27}"/>
                  </a:ext>
                </a:extLst>
              </p:cNvPr>
              <p:cNvCxnSpPr>
                <a:stCxn id="12" idx="2"/>
                <a:endCxn id="23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DA00206-7C31-4CCA-8357-BF241C59AFFA}"/>
                  </a:ext>
                </a:extLst>
              </p:cNvPr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B367628-7B78-4C12-AFA6-076F278C47EB}"/>
                  </a:ext>
                </a:extLst>
              </p:cNvPr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F06F037-A3BB-48DD-8867-A1A6256EFCE9}"/>
                  </a:ext>
                </a:extLst>
              </p:cNvPr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c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DB5FB4D-C8A8-4692-8D8B-4999A102B395}"/>
                  </a:ext>
                </a:extLst>
              </p:cNvPr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ED05077-A8C4-4631-87C9-3C2DD37583E7}"/>
                  </a:ext>
                </a:extLst>
              </p:cNvPr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9B8377E5-E49B-4BA4-A276-5ACEFD0ED3E2}"/>
                  </a:ext>
                </a:extLst>
              </p:cNvPr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/>
                    <a:ea typeface="宋体"/>
                  </a:rPr>
                  <a:t>d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2F5AD02C-0CE9-4A4C-BAEC-BD9116C21C48}"/>
                  </a:ext>
                </a:extLst>
              </p:cNvPr>
              <p:cNvCxnSpPr>
                <a:stCxn id="24" idx="2"/>
                <a:endCxn id="30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26" name="标题 1">
            <a:extLst>
              <a:ext uri="{FF2B5EF4-FFF2-40B4-BE49-F238E27FC236}">
                <a16:creationId xmlns:a16="http://schemas.microsoft.com/office/drawing/2014/main" id="{5699A014-F5D4-4AD9-AB9F-C45532ABC23B}"/>
              </a:ext>
            </a:extLst>
          </p:cNvPr>
          <p:cNvSpPr txBox="1">
            <a:spLocks/>
          </p:cNvSpPr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7" name="内容占位符 3">
            <a:extLst>
              <a:ext uri="{FF2B5EF4-FFF2-40B4-BE49-F238E27FC236}">
                <a16:creationId xmlns:a16="http://schemas.microsoft.com/office/drawing/2014/main" id="{F0D5F790-8B56-4B10-AF12-9FB3512898F3}"/>
              </a:ext>
            </a:extLst>
          </p:cNvPr>
          <p:cNvSpPr txBox="1">
            <a:spLocks/>
          </p:cNvSpPr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C0B4968-FB5B-F9A5-C26A-DC735CFE8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538984"/>
              </p:ext>
            </p:extLst>
          </p:nvPr>
        </p:nvGraphicFramePr>
        <p:xfrm>
          <a:off x="428570" y="1768111"/>
          <a:ext cx="5386211" cy="4389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44401">
                  <a:extLst>
                    <a:ext uri="{9D8B030D-6E8A-4147-A177-3AD203B41FA5}">
                      <a16:colId xmlns:a16="http://schemas.microsoft.com/office/drawing/2014/main" val="1833902255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181574168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45417072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32080056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24168920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430992909"/>
                    </a:ext>
                  </a:extLst>
                </a:gridCol>
                <a:gridCol w="653966">
                  <a:extLst>
                    <a:ext uri="{9D8B030D-6E8A-4147-A177-3AD203B41FA5}">
                      <a16:colId xmlns:a16="http://schemas.microsoft.com/office/drawing/2014/main" val="1888280247"/>
                    </a:ext>
                  </a:extLst>
                </a:gridCol>
                <a:gridCol w="526943">
                  <a:extLst>
                    <a:ext uri="{9D8B030D-6E8A-4147-A177-3AD203B41FA5}">
                      <a16:colId xmlns:a16="http://schemas.microsoft.com/office/drawing/2014/main" val="4158758621"/>
                    </a:ext>
                  </a:extLst>
                </a:gridCol>
                <a:gridCol w="526942">
                  <a:extLst>
                    <a:ext uri="{9D8B030D-6E8A-4147-A177-3AD203B41FA5}">
                      <a16:colId xmlns:a16="http://schemas.microsoft.com/office/drawing/2014/main" val="4022670473"/>
                    </a:ext>
                  </a:extLst>
                </a:gridCol>
                <a:gridCol w="557939">
                  <a:extLst>
                    <a:ext uri="{9D8B030D-6E8A-4147-A177-3AD203B41FA5}">
                      <a16:colId xmlns:a16="http://schemas.microsoft.com/office/drawing/2014/main" val="793873681"/>
                    </a:ext>
                  </a:extLst>
                </a:gridCol>
              </a:tblGrid>
              <a:tr h="322992">
                <a:tc rowSpan="2">
                  <a:txBody>
                    <a:bodyPr/>
                    <a:lstStyle/>
                    <a:p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20151"/>
                  </a:ext>
                </a:extLst>
              </a:tr>
              <a:tr h="3229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6394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72770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acc</a:t>
                      </a:r>
                      <a:endParaRPr lang="zh-CN" altLang="en-US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078"/>
                  </a:ext>
                </a:extLst>
              </a:tr>
              <a:tr h="33879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619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S6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4873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r2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009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S8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5783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17318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S9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67575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62837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143522"/>
                  </a:ext>
                </a:extLst>
              </a:tr>
            </a:tbl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48AFBE56-7B27-E374-7A7C-F564C3E5F5A8}"/>
              </a:ext>
            </a:extLst>
          </p:cNvPr>
          <p:cNvGrpSpPr/>
          <p:nvPr/>
        </p:nvGrpSpPr>
        <p:grpSpPr>
          <a:xfrm>
            <a:off x="7886699" y="913694"/>
            <a:ext cx="2020323" cy="1676013"/>
            <a:chOff x="7886699" y="913694"/>
            <a:chExt cx="2020323" cy="1676013"/>
          </a:xfrm>
        </p:grpSpPr>
        <p:sp>
          <p:nvSpPr>
            <p:cNvPr id="5" name="Text Box 1387">
              <a:extLst>
                <a:ext uri="{FF2B5EF4-FFF2-40B4-BE49-F238E27FC236}">
                  <a16:creationId xmlns:a16="http://schemas.microsoft.com/office/drawing/2014/main" id="{0BEEAB3C-0D18-069B-9235-5A502BD489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6699" y="1067209"/>
              <a:ext cx="2020323" cy="1520190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Arial"/>
                  <a:ea typeface="宋体"/>
                </a:rPr>
                <a:t>⑴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S→aAcBe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⑵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⑶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A→Ab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FF0000"/>
                  </a:solidFill>
                  <a:latin typeface="Arial"/>
                  <a:ea typeface="宋体"/>
                </a:rPr>
                <a:t>⑷ </a:t>
              </a:r>
              <a:r>
                <a:rPr lang="en-US" altLang="zh-CN" sz="2000" dirty="0" err="1">
                  <a:solidFill>
                    <a:srgbClr val="FF0000"/>
                  </a:solidFill>
                  <a:latin typeface="Arial"/>
                  <a:ea typeface="宋体"/>
                </a:rPr>
                <a:t>B→d</a:t>
              </a:r>
              <a:endParaRPr lang="en-US" altLang="zh-CN" sz="2000" dirty="0">
                <a:solidFill>
                  <a:srgbClr val="FF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78BCD070-C389-2BF7-3DF3-761F1BFDBDE7}"/>
                </a:ext>
              </a:extLst>
            </p:cNvPr>
            <p:cNvSpPr/>
            <p:nvPr/>
          </p:nvSpPr>
          <p:spPr>
            <a:xfrm>
              <a:off x="8541643" y="913694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G[S]</a:t>
              </a:r>
              <a:r>
                <a:rPr lang="zh-CN" altLang="en-US" sz="1800" dirty="0">
                  <a:solidFill>
                    <a:schemeClr val="bg1"/>
                  </a:solidFill>
                  <a:latin typeface="Arial"/>
                  <a:ea typeface="宋体"/>
                </a:rPr>
                <a:t>：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360EEAB8-E1BC-5376-2DE5-A189976D8A95}"/>
                </a:ext>
              </a:extLst>
            </p:cNvPr>
            <p:cNvSpPr/>
            <p:nvPr/>
          </p:nvSpPr>
          <p:spPr>
            <a:xfrm>
              <a:off x="7892718" y="2313203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689451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AB170F84-67F4-4DB1-9C85-296C6B7A1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497770"/>
              </p:ext>
            </p:extLst>
          </p:nvPr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35935744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122573667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855759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3214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00977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5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c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081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2"/>
                          </a:solidFill>
                          <a:latin typeface="+mn-lt"/>
                        </a:rPr>
                        <a:t>3</a:t>
                      </a:r>
                      <a:endParaRPr lang="zh-CN" altLang="en-US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37807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a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74593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0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794116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1E4585E9-8523-4326-BE60-E0C15DBF8513}"/>
              </a:ext>
            </a:extLst>
          </p:cNvPr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e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#</a:t>
            </a:r>
            <a:endParaRPr lang="zh-CN" altLang="en-US" sz="2400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6813BFB-BACC-4539-AA89-D54B42511534}"/>
              </a:ext>
            </a:extLst>
          </p:cNvPr>
          <p:cNvGrpSpPr/>
          <p:nvPr/>
        </p:nvGrpSpPr>
        <p:grpSpPr>
          <a:xfrm>
            <a:off x="8456208" y="3264747"/>
            <a:ext cx="1864203" cy="1091790"/>
            <a:chOff x="7031486" y="3456886"/>
            <a:chExt cx="1864203" cy="1091790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2D601C0-A46D-4DEF-ADB3-CA87B7E6A4E9}"/>
                </a:ext>
              </a:extLst>
            </p:cNvPr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75DBB24D-7314-4646-A2AB-D6C2181F0269}"/>
                </a:ext>
              </a:extLst>
            </p:cNvPr>
            <p:cNvGrpSpPr/>
            <p:nvPr/>
          </p:nvGrpSpPr>
          <p:grpSpPr>
            <a:xfrm>
              <a:off x="7031486" y="3826218"/>
              <a:ext cx="1864203" cy="722458"/>
              <a:chOff x="7031486" y="3826218"/>
              <a:chExt cx="1864203" cy="722458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73D2E4A4-2DEF-49BD-96C8-CC0DC6E9C80E}"/>
                  </a:ext>
                </a:extLst>
              </p:cNvPr>
              <p:cNvCxnSpPr>
                <a:cxnSpLocks/>
                <a:stCxn id="12" idx="2"/>
                <a:endCxn id="21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2233A838-FD89-4F8F-A81A-6D9DC31FB16A}"/>
                  </a:ext>
                </a:extLst>
              </p:cNvPr>
              <p:cNvCxnSpPr>
                <a:cxnSpLocks/>
                <a:stCxn id="12" idx="2"/>
                <a:endCxn id="20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9F5661E5-71EC-444C-BC1B-993F64DEF784}"/>
                  </a:ext>
                </a:extLst>
              </p:cNvPr>
              <p:cNvCxnSpPr>
                <a:cxnSpLocks/>
                <a:stCxn id="12" idx="2"/>
                <a:endCxn id="22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3AE83FEE-6BC8-4FDB-987A-D30AC82B589A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15A1E9D6-F7FE-4DB2-9B3E-453FBB94B959}"/>
                  </a:ext>
                </a:extLst>
              </p:cNvPr>
              <p:cNvCxnSpPr>
                <a:cxnSpLocks/>
                <a:stCxn id="12" idx="2"/>
                <a:endCxn id="23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667B7FE-072E-42B1-934F-DB3B63E6F137}"/>
                  </a:ext>
                </a:extLst>
              </p:cNvPr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ACD7F10-DC5B-4FFB-A1D1-4D579F625280}"/>
                  </a:ext>
                </a:extLst>
              </p:cNvPr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B9ABD3E-E291-41B3-B981-706F6D9B679F}"/>
                  </a:ext>
                </a:extLst>
              </p:cNvPr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c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166D242-FD44-44E1-ADF2-C7B8E48F7DD7}"/>
                  </a:ext>
                </a:extLst>
              </p:cNvPr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8A9A4E4-AAD6-4FDA-B263-9ADE81895217}"/>
                  </a:ext>
                </a:extLst>
              </p:cNvPr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B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p:grpSp>
      </p:grpSp>
      <p:sp>
        <p:nvSpPr>
          <p:cNvPr id="26" name="标题 1">
            <a:extLst>
              <a:ext uri="{FF2B5EF4-FFF2-40B4-BE49-F238E27FC236}">
                <a16:creationId xmlns:a16="http://schemas.microsoft.com/office/drawing/2014/main" id="{1DDB3732-B9CA-4A6E-9399-18409A517231}"/>
              </a:ext>
            </a:extLst>
          </p:cNvPr>
          <p:cNvSpPr txBox="1">
            <a:spLocks/>
          </p:cNvSpPr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7" name="内容占位符 3">
            <a:extLst>
              <a:ext uri="{FF2B5EF4-FFF2-40B4-BE49-F238E27FC236}">
                <a16:creationId xmlns:a16="http://schemas.microsoft.com/office/drawing/2014/main" id="{F04E4F34-5EE7-40D6-B556-E71F8F214533}"/>
              </a:ext>
            </a:extLst>
          </p:cNvPr>
          <p:cNvSpPr txBox="1">
            <a:spLocks/>
          </p:cNvSpPr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027E485F-13BF-D5CE-643B-E5D6476908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268958"/>
              </p:ext>
            </p:extLst>
          </p:nvPr>
        </p:nvGraphicFramePr>
        <p:xfrm>
          <a:off x="428570" y="1768111"/>
          <a:ext cx="5386211" cy="4389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44401">
                  <a:extLst>
                    <a:ext uri="{9D8B030D-6E8A-4147-A177-3AD203B41FA5}">
                      <a16:colId xmlns:a16="http://schemas.microsoft.com/office/drawing/2014/main" val="1833902255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181574168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45417072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32080056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24168920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430992909"/>
                    </a:ext>
                  </a:extLst>
                </a:gridCol>
                <a:gridCol w="653966">
                  <a:extLst>
                    <a:ext uri="{9D8B030D-6E8A-4147-A177-3AD203B41FA5}">
                      <a16:colId xmlns:a16="http://schemas.microsoft.com/office/drawing/2014/main" val="1888280247"/>
                    </a:ext>
                  </a:extLst>
                </a:gridCol>
                <a:gridCol w="526943">
                  <a:extLst>
                    <a:ext uri="{9D8B030D-6E8A-4147-A177-3AD203B41FA5}">
                      <a16:colId xmlns:a16="http://schemas.microsoft.com/office/drawing/2014/main" val="4158758621"/>
                    </a:ext>
                  </a:extLst>
                </a:gridCol>
                <a:gridCol w="526942">
                  <a:extLst>
                    <a:ext uri="{9D8B030D-6E8A-4147-A177-3AD203B41FA5}">
                      <a16:colId xmlns:a16="http://schemas.microsoft.com/office/drawing/2014/main" val="4022670473"/>
                    </a:ext>
                  </a:extLst>
                </a:gridCol>
                <a:gridCol w="557939">
                  <a:extLst>
                    <a:ext uri="{9D8B030D-6E8A-4147-A177-3AD203B41FA5}">
                      <a16:colId xmlns:a16="http://schemas.microsoft.com/office/drawing/2014/main" val="793873681"/>
                    </a:ext>
                  </a:extLst>
                </a:gridCol>
              </a:tblGrid>
              <a:tr h="322992">
                <a:tc rowSpan="2">
                  <a:txBody>
                    <a:bodyPr/>
                    <a:lstStyle/>
                    <a:p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20151"/>
                  </a:ext>
                </a:extLst>
              </a:tr>
              <a:tr h="3229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6394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72770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acc</a:t>
                      </a:r>
                      <a:endParaRPr lang="zh-CN" altLang="en-US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078"/>
                  </a:ext>
                </a:extLst>
              </a:tr>
              <a:tr h="33879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619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S6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4873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r2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009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S8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5783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17318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S9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67575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62837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143522"/>
                  </a:ext>
                </a:extLst>
              </a:tr>
            </a:tbl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28F29C3C-C246-E2D2-ADAB-3830B26AAA02}"/>
              </a:ext>
            </a:extLst>
          </p:cNvPr>
          <p:cNvGrpSpPr/>
          <p:nvPr/>
        </p:nvGrpSpPr>
        <p:grpSpPr>
          <a:xfrm>
            <a:off x="7886699" y="913694"/>
            <a:ext cx="2020323" cy="1676013"/>
            <a:chOff x="7886699" y="913694"/>
            <a:chExt cx="2020323" cy="1676013"/>
          </a:xfrm>
        </p:grpSpPr>
        <p:sp>
          <p:nvSpPr>
            <p:cNvPr id="5" name="Text Box 1387">
              <a:extLst>
                <a:ext uri="{FF2B5EF4-FFF2-40B4-BE49-F238E27FC236}">
                  <a16:creationId xmlns:a16="http://schemas.microsoft.com/office/drawing/2014/main" id="{05E7240C-C9CC-979F-C32C-9EC2485496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6699" y="1067209"/>
              <a:ext cx="2020323" cy="1520190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Arial"/>
                  <a:ea typeface="宋体"/>
                </a:rPr>
                <a:t>⑴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S→aAcBe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⑵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⑶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A→Ab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FF0000"/>
                  </a:solidFill>
                  <a:latin typeface="Arial"/>
                  <a:ea typeface="宋体"/>
                </a:rPr>
                <a:t>⑷ </a:t>
              </a:r>
              <a:r>
                <a:rPr lang="en-US" altLang="zh-CN" sz="2000" dirty="0" err="1">
                  <a:solidFill>
                    <a:srgbClr val="FF0000"/>
                  </a:solidFill>
                  <a:latin typeface="Arial"/>
                  <a:ea typeface="宋体"/>
                </a:rPr>
                <a:t>B→d</a:t>
              </a:r>
              <a:endParaRPr lang="en-US" altLang="zh-CN" sz="2000" dirty="0">
                <a:solidFill>
                  <a:srgbClr val="FF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E68A4933-822F-B0CA-C2A2-2AC388696376}"/>
                </a:ext>
              </a:extLst>
            </p:cNvPr>
            <p:cNvSpPr/>
            <p:nvPr/>
          </p:nvSpPr>
          <p:spPr>
            <a:xfrm>
              <a:off x="8541643" y="913694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G[S]</a:t>
              </a:r>
              <a:r>
                <a:rPr lang="zh-CN" altLang="en-US" sz="1800" dirty="0">
                  <a:solidFill>
                    <a:schemeClr val="bg1"/>
                  </a:solidFill>
                  <a:latin typeface="Arial"/>
                  <a:ea typeface="宋体"/>
                </a:rPr>
                <a:t>：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84339990-3ABF-4BF9-F33B-31E847B7E4EC}"/>
                </a:ext>
              </a:extLst>
            </p:cNvPr>
            <p:cNvSpPr/>
            <p:nvPr/>
          </p:nvSpPr>
          <p:spPr>
            <a:xfrm>
              <a:off x="7892718" y="2313203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50931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内容提要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655459" cy="56370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3200" dirty="0"/>
              <a:t>LR family: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3200" dirty="0">
                <a:solidFill>
                  <a:srgbClr val="C00000"/>
                </a:solidFill>
              </a:rPr>
              <a:t>LR(0)</a:t>
            </a:r>
            <a:r>
              <a:rPr lang="zh-CN" altLang="en-US" sz="3200" dirty="0"/>
              <a:t>、</a:t>
            </a:r>
            <a:r>
              <a:rPr lang="en-US" altLang="zh-CN" sz="3200" dirty="0">
                <a:solidFill>
                  <a:srgbClr val="C00000"/>
                </a:solidFill>
              </a:rPr>
              <a:t>SLR(1)</a:t>
            </a:r>
            <a:r>
              <a:rPr lang="zh-CN" altLang="en-US" sz="3200" dirty="0"/>
              <a:t>、</a:t>
            </a:r>
            <a:r>
              <a:rPr lang="en-US" altLang="zh-CN" sz="3200" dirty="0">
                <a:solidFill>
                  <a:srgbClr val="C00000"/>
                </a:solidFill>
              </a:rPr>
              <a:t>LR(1)</a:t>
            </a:r>
            <a:r>
              <a:rPr lang="zh-CN" altLang="en-US" sz="3200" dirty="0"/>
              <a:t>和</a:t>
            </a:r>
            <a:r>
              <a:rPr lang="en-US" altLang="zh-CN" sz="3200" dirty="0">
                <a:solidFill>
                  <a:srgbClr val="C00000"/>
                </a:solidFill>
              </a:rPr>
              <a:t>LALR(1)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rgbClr val="C00000"/>
                </a:solidFill>
              </a:rPr>
              <a:t>可归约前缀</a:t>
            </a:r>
            <a:r>
              <a:rPr lang="zh-CN" altLang="en-US" sz="3200" dirty="0"/>
              <a:t>的作用、</a:t>
            </a:r>
            <a:r>
              <a:rPr lang="zh-CN" altLang="en-US" sz="3200" dirty="0">
                <a:solidFill>
                  <a:srgbClr val="C00000"/>
                </a:solidFill>
              </a:rPr>
              <a:t>识别活前缀</a:t>
            </a:r>
            <a:r>
              <a:rPr lang="en-US" altLang="zh-CN" sz="3200" dirty="0">
                <a:solidFill>
                  <a:srgbClr val="C00000"/>
                </a:solidFill>
              </a:rPr>
              <a:t>DFA</a:t>
            </a:r>
            <a:r>
              <a:rPr lang="zh-CN" altLang="en-US" sz="3200" dirty="0"/>
              <a:t>的构造、</a:t>
            </a:r>
            <a:r>
              <a:rPr lang="zh-CN" altLang="en-US" sz="3200" dirty="0">
                <a:solidFill>
                  <a:srgbClr val="C00000"/>
                </a:solidFill>
              </a:rPr>
              <a:t>分析表</a:t>
            </a:r>
            <a:r>
              <a:rPr lang="zh-CN" altLang="en-US" sz="3200" dirty="0"/>
              <a:t>的构造、分析法</a:t>
            </a:r>
            <a:r>
              <a:rPr lang="zh-CN" altLang="en-US" sz="3200" dirty="0">
                <a:solidFill>
                  <a:srgbClr val="C00000"/>
                </a:solidFill>
              </a:rPr>
              <a:t>适用文法</a:t>
            </a:r>
            <a:r>
              <a:rPr lang="zh-CN" altLang="en-US" sz="3200" dirty="0"/>
              <a:t>和语法分析程序结构及其</a:t>
            </a:r>
            <a:r>
              <a:rPr lang="zh-CN" altLang="en-US" sz="3200" dirty="0">
                <a:solidFill>
                  <a:srgbClr val="C00000"/>
                </a:solidFill>
              </a:rPr>
              <a:t>分析算法</a:t>
            </a:r>
            <a:r>
              <a:rPr lang="zh-CN" altLang="en-US" sz="3200" dirty="0"/>
              <a:t>。</a:t>
            </a:r>
            <a:endParaRPr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881763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AB170F84-67F4-4DB1-9C85-296C6B7A1BA0}"/>
              </a:ext>
            </a:extLst>
          </p:cNvPr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35935744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122573667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855759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3214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7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00977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c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081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2"/>
                          </a:solidFill>
                          <a:latin typeface="+mn-lt"/>
                        </a:rPr>
                        <a:t>3</a:t>
                      </a:r>
                      <a:endParaRPr lang="zh-CN" altLang="en-US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37807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a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74593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0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794116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1E4585E9-8523-4326-BE60-E0C15DBF8513}"/>
              </a:ext>
            </a:extLst>
          </p:cNvPr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e</a:t>
            </a: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#</a:t>
            </a:r>
            <a:endParaRPr lang="zh-CN" altLang="en-US" sz="2400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A2F18FB-0C2E-42AA-8B61-050218CFC58B}"/>
              </a:ext>
            </a:extLst>
          </p:cNvPr>
          <p:cNvGrpSpPr/>
          <p:nvPr/>
        </p:nvGrpSpPr>
        <p:grpSpPr>
          <a:xfrm>
            <a:off x="8456208" y="3264747"/>
            <a:ext cx="1864203" cy="1091790"/>
            <a:chOff x="7031486" y="3456886"/>
            <a:chExt cx="1864203" cy="1091790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9050D1D6-FCF6-4C49-BC3C-1888037E3635}"/>
                </a:ext>
              </a:extLst>
            </p:cNvPr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50F7BA9C-7E7F-410F-985C-A1670D840549}"/>
                </a:ext>
              </a:extLst>
            </p:cNvPr>
            <p:cNvGrpSpPr/>
            <p:nvPr/>
          </p:nvGrpSpPr>
          <p:grpSpPr>
            <a:xfrm>
              <a:off x="7031486" y="3826218"/>
              <a:ext cx="1864203" cy="722458"/>
              <a:chOff x="7031486" y="3826218"/>
              <a:chExt cx="1864203" cy="722458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8BD85E7B-B147-4125-A58C-3355CC3D5EEC}"/>
                  </a:ext>
                </a:extLst>
              </p:cNvPr>
              <p:cNvCxnSpPr>
                <a:cxnSpLocks/>
                <a:stCxn id="34" idx="2"/>
                <a:endCxn id="42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EF68860B-86BC-4F62-95C7-008FC89F2532}"/>
                  </a:ext>
                </a:extLst>
              </p:cNvPr>
              <p:cNvCxnSpPr>
                <a:cxnSpLocks/>
                <a:stCxn id="34" idx="2"/>
                <a:endCxn id="41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E2EF7BA7-FF10-4337-B881-D5AFE5680175}"/>
                  </a:ext>
                </a:extLst>
              </p:cNvPr>
              <p:cNvCxnSpPr>
                <a:cxnSpLocks/>
                <a:stCxn id="34" idx="2"/>
                <a:endCxn id="43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6100F83C-50B2-4245-B3E1-BFD296C8CA16}"/>
                  </a:ext>
                </a:extLst>
              </p:cNvPr>
              <p:cNvCxnSpPr>
                <a:cxnSpLocks/>
                <a:stCxn id="34" idx="2"/>
                <a:endCxn id="45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7A4D5E0-9A81-4FC0-953B-EB5BBDF08DB7}"/>
                  </a:ext>
                </a:extLst>
              </p:cNvPr>
              <p:cNvCxnSpPr>
                <a:cxnSpLocks/>
                <a:stCxn id="34" idx="2"/>
                <a:endCxn id="44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5B6BEA5B-2118-4BEB-88B5-DFDC29C2EC60}"/>
                  </a:ext>
                </a:extLst>
              </p:cNvPr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C22A1D1-E26F-4A72-9D0B-BC8D1587E846}"/>
                  </a:ext>
                </a:extLst>
              </p:cNvPr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96867FA-A732-4A4E-932A-3DE98BCAE840}"/>
                  </a:ext>
                </a:extLst>
              </p:cNvPr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c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93E3EA47-97E8-4356-9E41-35F81844E5CD}"/>
                  </a:ext>
                </a:extLst>
              </p:cNvPr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5D9B7330-4AB9-47FD-A393-D91B86A97036}"/>
                  </a:ext>
                </a:extLst>
              </p:cNvPr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B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p:grpSp>
      </p:grpSp>
      <p:sp>
        <p:nvSpPr>
          <p:cNvPr id="24" name="标题 1">
            <a:extLst>
              <a:ext uri="{FF2B5EF4-FFF2-40B4-BE49-F238E27FC236}">
                <a16:creationId xmlns:a16="http://schemas.microsoft.com/office/drawing/2014/main" id="{21D4CC40-2A3A-41A9-AB9D-02EC5ADDB614}"/>
              </a:ext>
            </a:extLst>
          </p:cNvPr>
          <p:cNvSpPr txBox="1">
            <a:spLocks/>
          </p:cNvSpPr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FFF8AC28-68DD-45C1-903A-FD921545B9B8}"/>
              </a:ext>
            </a:extLst>
          </p:cNvPr>
          <p:cNvSpPr txBox="1">
            <a:spLocks/>
          </p:cNvSpPr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4FF8223-7D20-BF26-5FF6-DDD629D7E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828013"/>
              </p:ext>
            </p:extLst>
          </p:nvPr>
        </p:nvGraphicFramePr>
        <p:xfrm>
          <a:off x="428570" y="1768111"/>
          <a:ext cx="5386211" cy="4389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44401">
                  <a:extLst>
                    <a:ext uri="{9D8B030D-6E8A-4147-A177-3AD203B41FA5}">
                      <a16:colId xmlns:a16="http://schemas.microsoft.com/office/drawing/2014/main" val="1833902255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181574168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45417072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32080056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24168920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430992909"/>
                    </a:ext>
                  </a:extLst>
                </a:gridCol>
                <a:gridCol w="653966">
                  <a:extLst>
                    <a:ext uri="{9D8B030D-6E8A-4147-A177-3AD203B41FA5}">
                      <a16:colId xmlns:a16="http://schemas.microsoft.com/office/drawing/2014/main" val="1888280247"/>
                    </a:ext>
                  </a:extLst>
                </a:gridCol>
                <a:gridCol w="526943">
                  <a:extLst>
                    <a:ext uri="{9D8B030D-6E8A-4147-A177-3AD203B41FA5}">
                      <a16:colId xmlns:a16="http://schemas.microsoft.com/office/drawing/2014/main" val="4158758621"/>
                    </a:ext>
                  </a:extLst>
                </a:gridCol>
                <a:gridCol w="526942">
                  <a:extLst>
                    <a:ext uri="{9D8B030D-6E8A-4147-A177-3AD203B41FA5}">
                      <a16:colId xmlns:a16="http://schemas.microsoft.com/office/drawing/2014/main" val="4022670473"/>
                    </a:ext>
                  </a:extLst>
                </a:gridCol>
                <a:gridCol w="557939">
                  <a:extLst>
                    <a:ext uri="{9D8B030D-6E8A-4147-A177-3AD203B41FA5}">
                      <a16:colId xmlns:a16="http://schemas.microsoft.com/office/drawing/2014/main" val="793873681"/>
                    </a:ext>
                  </a:extLst>
                </a:gridCol>
              </a:tblGrid>
              <a:tr h="322992">
                <a:tc rowSpan="2">
                  <a:txBody>
                    <a:bodyPr/>
                    <a:lstStyle/>
                    <a:p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20151"/>
                  </a:ext>
                </a:extLst>
              </a:tr>
              <a:tr h="3229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6394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72770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acc</a:t>
                      </a:r>
                      <a:endParaRPr lang="zh-CN" altLang="en-US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078"/>
                  </a:ext>
                </a:extLst>
              </a:tr>
              <a:tr h="33879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619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S6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4873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r2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009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S8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5783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17318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S9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67575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62837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143522"/>
                  </a:ext>
                </a:extLst>
              </a:tr>
            </a:tbl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FCDA3BD0-22A3-F698-3444-9C3671D860FE}"/>
              </a:ext>
            </a:extLst>
          </p:cNvPr>
          <p:cNvGrpSpPr/>
          <p:nvPr/>
        </p:nvGrpSpPr>
        <p:grpSpPr>
          <a:xfrm>
            <a:off x="7886699" y="913694"/>
            <a:ext cx="2020323" cy="1676013"/>
            <a:chOff x="7886699" y="913694"/>
            <a:chExt cx="2020323" cy="1676013"/>
          </a:xfrm>
        </p:grpSpPr>
        <p:sp>
          <p:nvSpPr>
            <p:cNvPr id="5" name="Text Box 1387">
              <a:extLst>
                <a:ext uri="{FF2B5EF4-FFF2-40B4-BE49-F238E27FC236}">
                  <a16:creationId xmlns:a16="http://schemas.microsoft.com/office/drawing/2014/main" id="{E73C7D4C-0DC3-F73B-5E5E-8EF4FB470C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6699" y="1067209"/>
              <a:ext cx="2020323" cy="1520190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Arial"/>
                  <a:ea typeface="宋体"/>
                </a:rPr>
                <a:t>⑴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S→aAcBe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⑵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⑶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A→Ab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⑷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B→d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57303615-9D1A-5043-9465-6DCF4275095A}"/>
                </a:ext>
              </a:extLst>
            </p:cNvPr>
            <p:cNvSpPr/>
            <p:nvPr/>
          </p:nvSpPr>
          <p:spPr>
            <a:xfrm>
              <a:off x="8541643" y="913694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G[S]</a:t>
              </a:r>
              <a:r>
                <a:rPr lang="zh-CN" altLang="en-US" sz="1800" dirty="0">
                  <a:solidFill>
                    <a:schemeClr val="bg1"/>
                  </a:solidFill>
                  <a:latin typeface="Arial"/>
                  <a:ea typeface="宋体"/>
                </a:rPr>
                <a:t>：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243B4560-97E4-972B-84CC-168363844678}"/>
                </a:ext>
              </a:extLst>
            </p:cNvPr>
            <p:cNvSpPr/>
            <p:nvPr/>
          </p:nvSpPr>
          <p:spPr>
            <a:xfrm>
              <a:off x="7892718" y="2313203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028670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AB170F84-67F4-4DB1-9C85-296C6B7A1BA0}"/>
              </a:ext>
            </a:extLst>
          </p:cNvPr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35935744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122573667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855759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9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e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3214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00977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c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081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2"/>
                          </a:solidFill>
                          <a:latin typeface="+mn-lt"/>
                        </a:rPr>
                        <a:t>3</a:t>
                      </a:r>
                      <a:endParaRPr lang="zh-CN" altLang="en-US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37807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a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74593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0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794116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1E4585E9-8523-4326-BE60-E0C15DBF8513}"/>
              </a:ext>
            </a:extLst>
          </p:cNvPr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#</a:t>
            </a:r>
            <a:endParaRPr lang="zh-CN" altLang="en-US" sz="2400" dirty="0">
              <a:solidFill>
                <a:srgbClr val="FF0000"/>
              </a:solidFill>
              <a:latin typeface="Arial" charset="0"/>
              <a:ea typeface="微软雅黑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3AA8A93-666A-4B4D-B5E0-A2E848D812FA}"/>
              </a:ext>
            </a:extLst>
          </p:cNvPr>
          <p:cNvGrpSpPr/>
          <p:nvPr/>
        </p:nvGrpSpPr>
        <p:grpSpPr>
          <a:xfrm>
            <a:off x="8456208" y="3264747"/>
            <a:ext cx="1864203" cy="1091790"/>
            <a:chOff x="7031486" y="3456886"/>
            <a:chExt cx="1864203" cy="1091790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6E8DAD0-320C-49F8-B2C6-0939D0F18EDB}"/>
                </a:ext>
              </a:extLst>
            </p:cNvPr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C6C647D3-2429-4023-AA24-F64980BBEACE}"/>
                </a:ext>
              </a:extLst>
            </p:cNvPr>
            <p:cNvGrpSpPr/>
            <p:nvPr/>
          </p:nvGrpSpPr>
          <p:grpSpPr>
            <a:xfrm>
              <a:off x="7031486" y="3826218"/>
              <a:ext cx="1864203" cy="722458"/>
              <a:chOff x="7031486" y="3826218"/>
              <a:chExt cx="1864203" cy="722458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7863D843-FE5A-41C2-A4AC-9D4034733989}"/>
                  </a:ext>
                </a:extLst>
              </p:cNvPr>
              <p:cNvCxnSpPr>
                <a:cxnSpLocks/>
                <a:stCxn id="34" idx="2"/>
                <a:endCxn id="42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64C153FA-FC30-4335-8635-670F64A30396}"/>
                  </a:ext>
                </a:extLst>
              </p:cNvPr>
              <p:cNvCxnSpPr>
                <a:cxnSpLocks/>
                <a:stCxn id="34" idx="2"/>
                <a:endCxn id="41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FC0EB36E-4D5B-45F6-8C1E-F58802B10764}"/>
                  </a:ext>
                </a:extLst>
              </p:cNvPr>
              <p:cNvCxnSpPr>
                <a:cxnSpLocks/>
                <a:stCxn id="34" idx="2"/>
                <a:endCxn id="43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FEA29A5D-2F0A-4861-B337-2FA419FD45AF}"/>
                  </a:ext>
                </a:extLst>
              </p:cNvPr>
              <p:cNvCxnSpPr>
                <a:cxnSpLocks/>
                <a:stCxn id="34" idx="2"/>
                <a:endCxn id="45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88DEF7FF-0440-40E4-B680-3DA76587B11A}"/>
                  </a:ext>
                </a:extLst>
              </p:cNvPr>
              <p:cNvCxnSpPr>
                <a:cxnSpLocks/>
                <a:stCxn id="34" idx="2"/>
                <a:endCxn id="44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60719E4-8325-403F-B745-EC214027B17E}"/>
                  </a:ext>
                </a:extLst>
              </p:cNvPr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936B2BF-E4FB-48DF-B5F6-6679EDA60B30}"/>
                  </a:ext>
                </a:extLst>
              </p:cNvPr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99ECFE20-DA2A-46FF-A977-FC42EFFA1825}"/>
                  </a:ext>
                </a:extLst>
              </p:cNvPr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c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E56A7240-AC90-4C74-9E09-AFC74CE76251}"/>
                  </a:ext>
                </a:extLst>
              </p:cNvPr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e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D731ECA-6D21-40A4-B587-624A4F423354}"/>
                  </a:ext>
                </a:extLst>
              </p:cNvPr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B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p:grpSp>
      </p:grpSp>
      <p:sp>
        <p:nvSpPr>
          <p:cNvPr id="24" name="标题 1">
            <a:extLst>
              <a:ext uri="{FF2B5EF4-FFF2-40B4-BE49-F238E27FC236}">
                <a16:creationId xmlns:a16="http://schemas.microsoft.com/office/drawing/2014/main" id="{94F1CE97-E1E7-49D3-B1C8-63D38278EEBE}"/>
              </a:ext>
            </a:extLst>
          </p:cNvPr>
          <p:cNvSpPr txBox="1">
            <a:spLocks/>
          </p:cNvSpPr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C0311AC1-CADB-4AE7-9B4D-4076BFC82B25}"/>
              </a:ext>
            </a:extLst>
          </p:cNvPr>
          <p:cNvSpPr txBox="1">
            <a:spLocks/>
          </p:cNvSpPr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628F93B1-0FE1-639C-06ED-BEA5C3D05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936557"/>
              </p:ext>
            </p:extLst>
          </p:nvPr>
        </p:nvGraphicFramePr>
        <p:xfrm>
          <a:off x="428570" y="1768111"/>
          <a:ext cx="5386211" cy="4389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44401">
                  <a:extLst>
                    <a:ext uri="{9D8B030D-6E8A-4147-A177-3AD203B41FA5}">
                      <a16:colId xmlns:a16="http://schemas.microsoft.com/office/drawing/2014/main" val="1833902255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181574168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45417072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32080056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24168920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430992909"/>
                    </a:ext>
                  </a:extLst>
                </a:gridCol>
                <a:gridCol w="653966">
                  <a:extLst>
                    <a:ext uri="{9D8B030D-6E8A-4147-A177-3AD203B41FA5}">
                      <a16:colId xmlns:a16="http://schemas.microsoft.com/office/drawing/2014/main" val="1888280247"/>
                    </a:ext>
                  </a:extLst>
                </a:gridCol>
                <a:gridCol w="526943">
                  <a:extLst>
                    <a:ext uri="{9D8B030D-6E8A-4147-A177-3AD203B41FA5}">
                      <a16:colId xmlns:a16="http://schemas.microsoft.com/office/drawing/2014/main" val="4158758621"/>
                    </a:ext>
                  </a:extLst>
                </a:gridCol>
                <a:gridCol w="526942">
                  <a:extLst>
                    <a:ext uri="{9D8B030D-6E8A-4147-A177-3AD203B41FA5}">
                      <a16:colId xmlns:a16="http://schemas.microsoft.com/office/drawing/2014/main" val="4022670473"/>
                    </a:ext>
                  </a:extLst>
                </a:gridCol>
                <a:gridCol w="557939">
                  <a:extLst>
                    <a:ext uri="{9D8B030D-6E8A-4147-A177-3AD203B41FA5}">
                      <a16:colId xmlns:a16="http://schemas.microsoft.com/office/drawing/2014/main" val="793873681"/>
                    </a:ext>
                  </a:extLst>
                </a:gridCol>
              </a:tblGrid>
              <a:tr h="322992">
                <a:tc rowSpan="2">
                  <a:txBody>
                    <a:bodyPr/>
                    <a:lstStyle/>
                    <a:p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20151"/>
                  </a:ext>
                </a:extLst>
              </a:tr>
              <a:tr h="3229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6394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72770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acc</a:t>
                      </a:r>
                      <a:endParaRPr lang="zh-CN" altLang="en-US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078"/>
                  </a:ext>
                </a:extLst>
              </a:tr>
              <a:tr h="33879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619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S6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4873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r2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009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S8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5783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17318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S9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67575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62837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143522"/>
                  </a:ext>
                </a:extLst>
              </a:tr>
            </a:tbl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2A8BBA14-449E-7402-6541-E0933D120753}"/>
              </a:ext>
            </a:extLst>
          </p:cNvPr>
          <p:cNvGrpSpPr/>
          <p:nvPr/>
        </p:nvGrpSpPr>
        <p:grpSpPr>
          <a:xfrm>
            <a:off x="7886699" y="913694"/>
            <a:ext cx="2020323" cy="1676013"/>
            <a:chOff x="7886699" y="913694"/>
            <a:chExt cx="2020323" cy="1676013"/>
          </a:xfrm>
        </p:grpSpPr>
        <p:sp>
          <p:nvSpPr>
            <p:cNvPr id="5" name="Text Box 1387">
              <a:extLst>
                <a:ext uri="{FF2B5EF4-FFF2-40B4-BE49-F238E27FC236}">
                  <a16:creationId xmlns:a16="http://schemas.microsoft.com/office/drawing/2014/main" id="{E727F57B-2F70-BB0B-7CCA-35AA4F88AB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6699" y="1067209"/>
              <a:ext cx="2020323" cy="1520190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FF0000"/>
                  </a:solidFill>
                  <a:latin typeface="Arial"/>
                  <a:ea typeface="宋体"/>
                </a:rPr>
                <a:t>⑴ </a:t>
              </a:r>
              <a:r>
                <a:rPr lang="en-US" altLang="zh-CN" sz="2000" dirty="0" err="1">
                  <a:solidFill>
                    <a:srgbClr val="FF0000"/>
                  </a:solidFill>
                  <a:latin typeface="Arial"/>
                  <a:ea typeface="宋体"/>
                </a:rPr>
                <a:t>S→aAcBe</a:t>
              </a:r>
              <a:endParaRPr lang="en-US" altLang="zh-CN" sz="2000" dirty="0">
                <a:solidFill>
                  <a:srgbClr val="FF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⑵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⑶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A→Ab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⑷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B→d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EE23E05F-3EF7-C7B1-C77E-ACEEAA8C92BC}"/>
                </a:ext>
              </a:extLst>
            </p:cNvPr>
            <p:cNvSpPr/>
            <p:nvPr/>
          </p:nvSpPr>
          <p:spPr>
            <a:xfrm>
              <a:off x="8541643" y="913694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G[S]</a:t>
              </a:r>
              <a:r>
                <a:rPr lang="zh-CN" altLang="en-US" sz="1800" dirty="0">
                  <a:solidFill>
                    <a:schemeClr val="bg1"/>
                  </a:solidFill>
                  <a:latin typeface="Arial"/>
                  <a:ea typeface="宋体"/>
                </a:rPr>
                <a:t>：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9CA428BD-E34A-A8D2-0E1A-82A8602C7F34}"/>
                </a:ext>
              </a:extLst>
            </p:cNvPr>
            <p:cNvSpPr/>
            <p:nvPr/>
          </p:nvSpPr>
          <p:spPr>
            <a:xfrm>
              <a:off x="7892718" y="2313203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164784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AB170F84-67F4-4DB1-9C85-296C6B7A1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431935"/>
              </p:ext>
            </p:extLst>
          </p:nvPr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35935744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122573667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855759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3214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00977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081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37807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74593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794116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1E4585E9-8523-4326-BE60-E0C15DBF8513}"/>
              </a:ext>
            </a:extLst>
          </p:cNvPr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#</a:t>
            </a:r>
            <a:endParaRPr lang="zh-CN" altLang="en-US" sz="2400" dirty="0">
              <a:solidFill>
                <a:srgbClr val="FF0000"/>
              </a:solidFill>
              <a:latin typeface="Arial" charset="0"/>
              <a:ea typeface="微软雅黑" pitchFamily="34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155240F-793E-4EE8-A5F8-F5688A8EEECC}"/>
              </a:ext>
            </a:extLst>
          </p:cNvPr>
          <p:cNvGrpSpPr/>
          <p:nvPr/>
        </p:nvGrpSpPr>
        <p:grpSpPr>
          <a:xfrm>
            <a:off x="8456208" y="3264747"/>
            <a:ext cx="1864203" cy="1091790"/>
            <a:chOff x="7031486" y="3456886"/>
            <a:chExt cx="1864203" cy="1091790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599171A-BB33-46AF-BA3F-2241859C374B}"/>
                </a:ext>
              </a:extLst>
            </p:cNvPr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2E508A16-8B27-43AE-8812-F1B21E90AED6}"/>
                </a:ext>
              </a:extLst>
            </p:cNvPr>
            <p:cNvGrpSpPr/>
            <p:nvPr/>
          </p:nvGrpSpPr>
          <p:grpSpPr>
            <a:xfrm>
              <a:off x="7031486" y="3826218"/>
              <a:ext cx="1864203" cy="722458"/>
              <a:chOff x="7031486" y="3826218"/>
              <a:chExt cx="1864203" cy="722458"/>
            </a:xfrm>
          </p:grpSpPr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247F63FC-0D78-48BF-BA50-9C8ABDFF36CA}"/>
                  </a:ext>
                </a:extLst>
              </p:cNvPr>
              <p:cNvCxnSpPr>
                <a:cxnSpLocks/>
                <a:stCxn id="49" idx="2"/>
                <a:endCxn id="57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E496995E-FDA3-45A1-8948-C09FCBC13AAB}"/>
                  </a:ext>
                </a:extLst>
              </p:cNvPr>
              <p:cNvCxnSpPr>
                <a:cxnSpLocks/>
                <a:stCxn id="49" idx="2"/>
                <a:endCxn id="56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3F3652E5-35F0-4C6B-A6D2-1A14A34E19B2}"/>
                  </a:ext>
                </a:extLst>
              </p:cNvPr>
              <p:cNvCxnSpPr>
                <a:cxnSpLocks/>
                <a:stCxn id="49" idx="2"/>
                <a:endCxn id="58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A04A9692-3A5C-4E3D-BEDB-4AE30E0EDD38}"/>
                  </a:ext>
                </a:extLst>
              </p:cNvPr>
              <p:cNvCxnSpPr>
                <a:cxnSpLocks/>
                <a:stCxn id="49" idx="2"/>
                <a:endCxn id="60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70A16025-A94B-483F-840A-5A5CA96E2D2A}"/>
                  </a:ext>
                </a:extLst>
              </p:cNvPr>
              <p:cNvCxnSpPr>
                <a:cxnSpLocks/>
                <a:stCxn id="49" idx="2"/>
                <a:endCxn id="59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F96554E-1139-49CD-A15B-1BDC854AA8B2}"/>
                  </a:ext>
                </a:extLst>
              </p:cNvPr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6D88D5F6-7C63-426F-935D-96128C25088B}"/>
                  </a:ext>
                </a:extLst>
              </p:cNvPr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898CB89D-1575-45ED-8A35-EDEE71183D53}"/>
                  </a:ext>
                </a:extLst>
              </p:cNvPr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c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BD98F83-96AA-4355-9B49-FBE877F1B25F}"/>
                  </a:ext>
                </a:extLst>
              </p:cNvPr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e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D5A8E9A5-73FC-4B37-9968-18674B1B0360}"/>
                  </a:ext>
                </a:extLst>
              </p:cNvPr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Arial" charset="0"/>
                    <a:ea typeface="微软雅黑" pitchFamily="34" charset="-122"/>
                  </a:rPr>
                  <a:t>B</a:t>
                </a:r>
                <a:endParaRPr lang="zh-CN" altLang="en-US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p:grpSp>
      </p:grpSp>
      <p:sp>
        <p:nvSpPr>
          <p:cNvPr id="24" name="标题 1">
            <a:extLst>
              <a:ext uri="{FF2B5EF4-FFF2-40B4-BE49-F238E27FC236}">
                <a16:creationId xmlns:a16="http://schemas.microsoft.com/office/drawing/2014/main" id="{311F6A39-AB05-41C3-96B4-E14362D242D9}"/>
              </a:ext>
            </a:extLst>
          </p:cNvPr>
          <p:cNvSpPr txBox="1">
            <a:spLocks/>
          </p:cNvSpPr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440AEC7B-BA72-4E6B-A1C9-13426AFC1497}"/>
              </a:ext>
            </a:extLst>
          </p:cNvPr>
          <p:cNvSpPr txBox="1">
            <a:spLocks/>
          </p:cNvSpPr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2B7F0D57-3B74-B1FA-8667-8469E49B4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564527"/>
              </p:ext>
            </p:extLst>
          </p:nvPr>
        </p:nvGraphicFramePr>
        <p:xfrm>
          <a:off x="428570" y="1768111"/>
          <a:ext cx="5386211" cy="4389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44401">
                  <a:extLst>
                    <a:ext uri="{9D8B030D-6E8A-4147-A177-3AD203B41FA5}">
                      <a16:colId xmlns:a16="http://schemas.microsoft.com/office/drawing/2014/main" val="1833902255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181574168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45417072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32080056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24168920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430992909"/>
                    </a:ext>
                  </a:extLst>
                </a:gridCol>
                <a:gridCol w="653966">
                  <a:extLst>
                    <a:ext uri="{9D8B030D-6E8A-4147-A177-3AD203B41FA5}">
                      <a16:colId xmlns:a16="http://schemas.microsoft.com/office/drawing/2014/main" val="1888280247"/>
                    </a:ext>
                  </a:extLst>
                </a:gridCol>
                <a:gridCol w="526943">
                  <a:extLst>
                    <a:ext uri="{9D8B030D-6E8A-4147-A177-3AD203B41FA5}">
                      <a16:colId xmlns:a16="http://schemas.microsoft.com/office/drawing/2014/main" val="4158758621"/>
                    </a:ext>
                  </a:extLst>
                </a:gridCol>
                <a:gridCol w="526942">
                  <a:extLst>
                    <a:ext uri="{9D8B030D-6E8A-4147-A177-3AD203B41FA5}">
                      <a16:colId xmlns:a16="http://schemas.microsoft.com/office/drawing/2014/main" val="4022670473"/>
                    </a:ext>
                  </a:extLst>
                </a:gridCol>
                <a:gridCol w="557939">
                  <a:extLst>
                    <a:ext uri="{9D8B030D-6E8A-4147-A177-3AD203B41FA5}">
                      <a16:colId xmlns:a16="http://schemas.microsoft.com/office/drawing/2014/main" val="793873681"/>
                    </a:ext>
                  </a:extLst>
                </a:gridCol>
              </a:tblGrid>
              <a:tr h="322992">
                <a:tc rowSpan="2">
                  <a:txBody>
                    <a:bodyPr/>
                    <a:lstStyle/>
                    <a:p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20151"/>
                  </a:ext>
                </a:extLst>
              </a:tr>
              <a:tr h="3229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6394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72770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acc</a:t>
                      </a:r>
                      <a:endParaRPr lang="zh-CN" altLang="en-US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078"/>
                  </a:ext>
                </a:extLst>
              </a:tr>
              <a:tr h="33879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619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S6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4873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r2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009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S8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5783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17318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S9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67575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62837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143522"/>
                  </a:ext>
                </a:extLst>
              </a:tr>
            </a:tbl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5935B7FE-51F9-D27B-D85D-3F9668F1BD26}"/>
              </a:ext>
            </a:extLst>
          </p:cNvPr>
          <p:cNvGrpSpPr/>
          <p:nvPr/>
        </p:nvGrpSpPr>
        <p:grpSpPr>
          <a:xfrm>
            <a:off x="7886699" y="913694"/>
            <a:ext cx="2020323" cy="1676013"/>
            <a:chOff x="7886699" y="913694"/>
            <a:chExt cx="2020323" cy="1676013"/>
          </a:xfrm>
        </p:grpSpPr>
        <p:sp>
          <p:nvSpPr>
            <p:cNvPr id="5" name="Text Box 1387">
              <a:extLst>
                <a:ext uri="{FF2B5EF4-FFF2-40B4-BE49-F238E27FC236}">
                  <a16:creationId xmlns:a16="http://schemas.microsoft.com/office/drawing/2014/main" id="{9FEBA454-D609-3900-7B5C-49D8998CE6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6699" y="1067209"/>
              <a:ext cx="2020323" cy="1520190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FF0000"/>
                  </a:solidFill>
                  <a:latin typeface="Arial"/>
                  <a:ea typeface="宋体"/>
                </a:rPr>
                <a:t>⑴ </a:t>
              </a:r>
              <a:r>
                <a:rPr lang="en-US" altLang="zh-CN" sz="2000" dirty="0" err="1">
                  <a:solidFill>
                    <a:srgbClr val="FF0000"/>
                  </a:solidFill>
                  <a:latin typeface="Arial"/>
                  <a:ea typeface="宋体"/>
                </a:rPr>
                <a:t>S→aAcBe</a:t>
              </a:r>
              <a:endParaRPr lang="en-US" altLang="zh-CN" sz="2000" dirty="0">
                <a:solidFill>
                  <a:srgbClr val="FF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⑵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⑶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A→Ab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⑷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B→d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7BA8C7D-C0AC-ED33-1F4F-8663E48CDDB9}"/>
                </a:ext>
              </a:extLst>
            </p:cNvPr>
            <p:cNvSpPr/>
            <p:nvPr/>
          </p:nvSpPr>
          <p:spPr>
            <a:xfrm>
              <a:off x="8541643" y="913694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G[S]</a:t>
              </a:r>
              <a:r>
                <a:rPr lang="zh-CN" altLang="en-US" sz="1800" dirty="0">
                  <a:solidFill>
                    <a:schemeClr val="bg1"/>
                  </a:solidFill>
                  <a:latin typeface="Arial"/>
                  <a:ea typeface="宋体"/>
                </a:rPr>
                <a:t>：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76AE78A0-B2E5-8B04-8C44-8E2E65A516F8}"/>
                </a:ext>
              </a:extLst>
            </p:cNvPr>
            <p:cNvSpPr/>
            <p:nvPr/>
          </p:nvSpPr>
          <p:spPr>
            <a:xfrm>
              <a:off x="7892718" y="2313203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715879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AB170F84-67F4-4DB1-9C85-296C6B7A1BA0}"/>
              </a:ext>
            </a:extLst>
          </p:cNvPr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35935744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122573667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855759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3214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00977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081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37807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74593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794116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1E4585E9-8523-4326-BE60-E0C15DBF8513}"/>
              </a:ext>
            </a:extLst>
          </p:cNvPr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#</a:t>
            </a:r>
            <a:endParaRPr lang="zh-CN" altLang="en-US" sz="2400" dirty="0">
              <a:solidFill>
                <a:srgbClr val="FF0000"/>
              </a:solidFill>
              <a:latin typeface="Arial" charset="0"/>
              <a:ea typeface="微软雅黑" pitchFamily="3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C134F82-E632-4D98-A87F-6A9DB6EF3A31}"/>
              </a:ext>
            </a:extLst>
          </p:cNvPr>
          <p:cNvGrpSpPr/>
          <p:nvPr/>
        </p:nvGrpSpPr>
        <p:grpSpPr>
          <a:xfrm>
            <a:off x="8456208" y="3264747"/>
            <a:ext cx="1864203" cy="2546828"/>
            <a:chOff x="7031486" y="3456886"/>
            <a:chExt cx="1864203" cy="2546828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530A127-559D-49B2-B013-F09D8620BC66}"/>
                </a:ext>
              </a:extLst>
            </p:cNvPr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883030F7-99F3-4339-93D5-872636344EE8}"/>
                </a:ext>
              </a:extLst>
            </p:cNvPr>
            <p:cNvGrpSpPr/>
            <p:nvPr/>
          </p:nvGrpSpPr>
          <p:grpSpPr>
            <a:xfrm>
              <a:off x="7031486" y="3826218"/>
              <a:ext cx="1864203" cy="2177496"/>
              <a:chOff x="7031486" y="3826218"/>
              <a:chExt cx="1864203" cy="2177496"/>
            </a:xfrm>
          </p:grpSpPr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6DF67EB2-6FE6-4BCC-9D36-9505D31D4841}"/>
                  </a:ext>
                </a:extLst>
              </p:cNvPr>
              <p:cNvCxnSpPr>
                <a:stCxn id="28" idx="2"/>
                <a:endCxn id="36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966C04BF-CB51-4A8D-BD0B-B608EC4D43E5}"/>
                  </a:ext>
                </a:extLst>
              </p:cNvPr>
              <p:cNvCxnSpPr>
                <a:stCxn id="28" idx="2"/>
                <a:endCxn id="35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022F2D2C-3C13-4DE0-94B0-CB47A38E7A19}"/>
                  </a:ext>
                </a:extLst>
              </p:cNvPr>
              <p:cNvCxnSpPr>
                <a:stCxn id="28" idx="2"/>
                <a:endCxn id="37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083FD222-B85B-4CC1-9C67-63A0554EB3D8}"/>
                  </a:ext>
                </a:extLst>
              </p:cNvPr>
              <p:cNvCxnSpPr>
                <a:stCxn id="28" idx="2"/>
                <a:endCxn id="39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5C5FD0E8-3C56-4B93-BC9B-F15D4F7BB75F}"/>
                  </a:ext>
                </a:extLst>
              </p:cNvPr>
              <p:cNvCxnSpPr>
                <a:stCxn id="28" idx="2"/>
                <a:endCxn id="38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22DE29D-0734-49CC-B731-2CEC374B6FF8}"/>
                  </a:ext>
                </a:extLst>
              </p:cNvPr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A30D951-917A-4A23-84B6-D0166453E157}"/>
                  </a:ext>
                </a:extLst>
              </p:cNvPr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0EF535D-7212-4ABE-B9E3-C18049537FE4}"/>
                  </a:ext>
                </a:extLst>
              </p:cNvPr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c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A9463437-D27E-4821-98AC-4F5BE11E82AD}"/>
                  </a:ext>
                </a:extLst>
              </p:cNvPr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2F64F5C-5CD5-4FC0-8E3D-70B10D182E40}"/>
                  </a:ext>
                </a:extLst>
              </p:cNvPr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5BD35E4F-D33D-4520-BF05-8FA411D398DF}"/>
                  </a:ext>
                </a:extLst>
              </p:cNvPr>
              <p:cNvSpPr txBox="1"/>
              <p:nvPr/>
            </p:nvSpPr>
            <p:spPr>
              <a:xfrm>
                <a:off x="7181904" y="4932626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B6751EE-6E4B-4017-87F8-9F2EDA3052E9}"/>
                  </a:ext>
                </a:extLst>
              </p:cNvPr>
              <p:cNvSpPr txBox="1"/>
              <p:nvPr/>
            </p:nvSpPr>
            <p:spPr>
              <a:xfrm>
                <a:off x="7546592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4DB2308B-4CBD-4CC1-B63D-1476637D96C1}"/>
                  </a:ext>
                </a:extLst>
              </p:cNvPr>
              <p:cNvCxnSpPr>
                <a:stCxn id="35" idx="2"/>
                <a:endCxn id="40" idx="0"/>
              </p:cNvCxnSpPr>
              <p:nvPr/>
            </p:nvCxnSpPr>
            <p:spPr bwMode="auto">
              <a:xfrm flipH="1">
                <a:off x="7391454" y="4548676"/>
                <a:ext cx="206398" cy="383950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72CE4EA0-9A1C-44ED-AD70-46806AFFBCC1}"/>
                  </a:ext>
                </a:extLst>
              </p:cNvPr>
              <p:cNvCxnSpPr>
                <a:stCxn id="35" idx="2"/>
                <a:endCxn id="41" idx="0"/>
              </p:cNvCxnSpPr>
              <p:nvPr/>
            </p:nvCxnSpPr>
            <p:spPr bwMode="auto">
              <a:xfrm>
                <a:off x="7597852" y="4548676"/>
                <a:ext cx="158290" cy="392668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76458455-9FD2-4735-9818-C596E5EFD2E3}"/>
                  </a:ext>
                </a:extLst>
              </p:cNvPr>
              <p:cNvSpPr txBox="1"/>
              <p:nvPr/>
            </p:nvSpPr>
            <p:spPr>
              <a:xfrm>
                <a:off x="7178753" y="5634382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007DF513-E3B3-49C3-B8DE-9791BED5F918}"/>
                  </a:ext>
                </a:extLst>
              </p:cNvPr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d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8EFD1478-1140-4E6E-B786-E8F597C13ED0}"/>
                  </a:ext>
                </a:extLst>
              </p:cNvPr>
              <p:cNvCxnSpPr>
                <a:stCxn id="40" idx="2"/>
                <a:endCxn id="44" idx="0"/>
              </p:cNvCxnSpPr>
              <p:nvPr/>
            </p:nvCxnSpPr>
            <p:spPr bwMode="auto">
              <a:xfrm flipH="1">
                <a:off x="7388303" y="5301958"/>
                <a:ext cx="3151" cy="332424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4374C6DF-7955-4CB4-9757-8B7CCC518884}"/>
                  </a:ext>
                </a:extLst>
              </p:cNvPr>
              <p:cNvCxnSpPr>
                <a:stCxn id="39" idx="2"/>
                <a:endCxn id="45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49" name="标题 1">
            <a:extLst>
              <a:ext uri="{FF2B5EF4-FFF2-40B4-BE49-F238E27FC236}">
                <a16:creationId xmlns:a16="http://schemas.microsoft.com/office/drawing/2014/main" id="{A8BAFE82-E3D1-4F09-B2B4-2D17F87C31CE}"/>
              </a:ext>
            </a:extLst>
          </p:cNvPr>
          <p:cNvSpPr txBox="1">
            <a:spLocks/>
          </p:cNvSpPr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0" name="内容占位符 3">
            <a:extLst>
              <a:ext uri="{FF2B5EF4-FFF2-40B4-BE49-F238E27FC236}">
                <a16:creationId xmlns:a16="http://schemas.microsoft.com/office/drawing/2014/main" id="{CC228D1B-A7E4-4A2E-9999-195B9BFF3B5C}"/>
              </a:ext>
            </a:extLst>
          </p:cNvPr>
          <p:cNvSpPr txBox="1">
            <a:spLocks/>
          </p:cNvSpPr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08233E5-0CDD-939D-5F1E-589CD6072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171337"/>
              </p:ext>
            </p:extLst>
          </p:nvPr>
        </p:nvGraphicFramePr>
        <p:xfrm>
          <a:off x="428570" y="1768111"/>
          <a:ext cx="5386211" cy="4389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44401">
                  <a:extLst>
                    <a:ext uri="{9D8B030D-6E8A-4147-A177-3AD203B41FA5}">
                      <a16:colId xmlns:a16="http://schemas.microsoft.com/office/drawing/2014/main" val="1833902255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181574168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45417072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32080056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24168920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430992909"/>
                    </a:ext>
                  </a:extLst>
                </a:gridCol>
                <a:gridCol w="653966">
                  <a:extLst>
                    <a:ext uri="{9D8B030D-6E8A-4147-A177-3AD203B41FA5}">
                      <a16:colId xmlns:a16="http://schemas.microsoft.com/office/drawing/2014/main" val="1888280247"/>
                    </a:ext>
                  </a:extLst>
                </a:gridCol>
                <a:gridCol w="526943">
                  <a:extLst>
                    <a:ext uri="{9D8B030D-6E8A-4147-A177-3AD203B41FA5}">
                      <a16:colId xmlns:a16="http://schemas.microsoft.com/office/drawing/2014/main" val="4158758621"/>
                    </a:ext>
                  </a:extLst>
                </a:gridCol>
                <a:gridCol w="526942">
                  <a:extLst>
                    <a:ext uri="{9D8B030D-6E8A-4147-A177-3AD203B41FA5}">
                      <a16:colId xmlns:a16="http://schemas.microsoft.com/office/drawing/2014/main" val="4022670473"/>
                    </a:ext>
                  </a:extLst>
                </a:gridCol>
                <a:gridCol w="557939">
                  <a:extLst>
                    <a:ext uri="{9D8B030D-6E8A-4147-A177-3AD203B41FA5}">
                      <a16:colId xmlns:a16="http://schemas.microsoft.com/office/drawing/2014/main" val="793873681"/>
                    </a:ext>
                  </a:extLst>
                </a:gridCol>
              </a:tblGrid>
              <a:tr h="322992">
                <a:tc rowSpan="2">
                  <a:txBody>
                    <a:bodyPr/>
                    <a:lstStyle/>
                    <a:p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20151"/>
                  </a:ext>
                </a:extLst>
              </a:tr>
              <a:tr h="3229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6394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72770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acc</a:t>
                      </a:r>
                      <a:endParaRPr lang="zh-CN" altLang="en-US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078"/>
                  </a:ext>
                </a:extLst>
              </a:tr>
              <a:tr h="33879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619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S6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4873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r2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009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S8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5783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17318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S9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67575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62837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143522"/>
                  </a:ext>
                </a:extLst>
              </a:tr>
            </a:tbl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CCEA9F5E-1975-6E4F-6796-7BD44B8E1F2D}"/>
              </a:ext>
            </a:extLst>
          </p:cNvPr>
          <p:cNvGrpSpPr/>
          <p:nvPr/>
        </p:nvGrpSpPr>
        <p:grpSpPr>
          <a:xfrm>
            <a:off x="7886699" y="913694"/>
            <a:ext cx="2020323" cy="1676013"/>
            <a:chOff x="7886699" y="913694"/>
            <a:chExt cx="2020323" cy="1676013"/>
          </a:xfrm>
        </p:grpSpPr>
        <p:sp>
          <p:nvSpPr>
            <p:cNvPr id="5" name="Text Box 1387">
              <a:extLst>
                <a:ext uri="{FF2B5EF4-FFF2-40B4-BE49-F238E27FC236}">
                  <a16:creationId xmlns:a16="http://schemas.microsoft.com/office/drawing/2014/main" id="{403DE1C9-15F2-3AA5-3392-9B97E42462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6699" y="1067209"/>
              <a:ext cx="2020323" cy="1520190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Arial"/>
                  <a:ea typeface="宋体"/>
                </a:rPr>
                <a:t>⑴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S→aAcBe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⑵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⑶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A→Ab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⑷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B→d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F46C751B-469B-BCDD-BBC3-FCC239E3338D}"/>
                </a:ext>
              </a:extLst>
            </p:cNvPr>
            <p:cNvSpPr/>
            <p:nvPr/>
          </p:nvSpPr>
          <p:spPr>
            <a:xfrm>
              <a:off x="8541643" y="913694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G[S]</a:t>
              </a:r>
              <a:r>
                <a:rPr lang="zh-CN" altLang="en-US" sz="1800" dirty="0">
                  <a:solidFill>
                    <a:schemeClr val="bg1"/>
                  </a:solidFill>
                  <a:latin typeface="Arial"/>
                  <a:ea typeface="宋体"/>
                </a:rPr>
                <a:t>：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B9617C77-B22B-0401-7B4E-9CEFF3C81AD3}"/>
                </a:ext>
              </a:extLst>
            </p:cNvPr>
            <p:cNvSpPr/>
            <p:nvPr/>
          </p:nvSpPr>
          <p:spPr>
            <a:xfrm>
              <a:off x="7892718" y="2313203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62161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AB170F84-67F4-4DB1-9C85-296C6B7A1BA0}"/>
              </a:ext>
            </a:extLst>
          </p:cNvPr>
          <p:cNvGraphicFramePr>
            <a:graphicFrameLocks noGrp="1"/>
          </p:cNvGraphicFramePr>
          <p:nvPr/>
        </p:nvGraphicFramePr>
        <p:xfrm>
          <a:off x="6743700" y="2913947"/>
          <a:ext cx="1143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35935744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122573667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855759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03214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00977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081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37807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CN" altLang="en-US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74593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794116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1E4585E9-8523-4326-BE60-E0C15DBF8513}"/>
              </a:ext>
            </a:extLst>
          </p:cNvPr>
          <p:cNvSpPr txBox="1"/>
          <p:nvPr/>
        </p:nvSpPr>
        <p:spPr>
          <a:xfrm>
            <a:off x="8424202" y="2803083"/>
            <a:ext cx="1679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#</a:t>
            </a:r>
            <a:endParaRPr lang="zh-CN" altLang="en-US" sz="2400" dirty="0">
              <a:solidFill>
                <a:srgbClr val="FF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0CAC3F-E8D4-42F0-A695-0185EC34F70F}"/>
              </a:ext>
            </a:extLst>
          </p:cNvPr>
          <p:cNvSpPr txBox="1"/>
          <p:nvPr/>
        </p:nvSpPr>
        <p:spPr>
          <a:xfrm>
            <a:off x="5791200" y="5571569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Acc  </a:t>
            </a:r>
            <a:r>
              <a:rPr lang="zh-CN" altLang="en-US" sz="2800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接受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444CD37-B911-48EF-8F16-52F34A5CF007}"/>
              </a:ext>
            </a:extLst>
          </p:cNvPr>
          <p:cNvGrpSpPr/>
          <p:nvPr/>
        </p:nvGrpSpPr>
        <p:grpSpPr>
          <a:xfrm>
            <a:off x="8456208" y="3264747"/>
            <a:ext cx="1864203" cy="2546828"/>
            <a:chOff x="7031486" y="3456886"/>
            <a:chExt cx="1864203" cy="2546828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2D9244B-565F-4F93-908E-9C49B7FB5F2F}"/>
                </a:ext>
              </a:extLst>
            </p:cNvPr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88083FE5-8274-48C3-9A18-5AC9E1A19969}"/>
                </a:ext>
              </a:extLst>
            </p:cNvPr>
            <p:cNvGrpSpPr/>
            <p:nvPr/>
          </p:nvGrpSpPr>
          <p:grpSpPr>
            <a:xfrm>
              <a:off x="7031486" y="3826218"/>
              <a:ext cx="1864203" cy="2177496"/>
              <a:chOff x="7031486" y="3826218"/>
              <a:chExt cx="1864203" cy="2177496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36474B6F-CABE-4371-AF6D-FC828CA6CB5D}"/>
                  </a:ext>
                </a:extLst>
              </p:cNvPr>
              <p:cNvCxnSpPr>
                <a:stCxn id="4" idx="2"/>
                <a:endCxn id="14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D2B9AD8A-0D34-49CA-8384-8F06FC2037B8}"/>
                  </a:ext>
                </a:extLst>
              </p:cNvPr>
              <p:cNvCxnSpPr>
                <a:stCxn id="4" idx="2"/>
                <a:endCxn id="5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A4B0FA5F-D7BB-4ACD-9F44-BD87A7297200}"/>
                  </a:ext>
                </a:extLst>
              </p:cNvPr>
              <p:cNvCxnSpPr>
                <a:stCxn id="4" idx="2"/>
                <a:endCxn id="15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CCE46C2E-427C-4857-BB18-6D1D207B72B7}"/>
                  </a:ext>
                </a:extLst>
              </p:cNvPr>
              <p:cNvCxnSpPr>
                <a:stCxn id="4" idx="2"/>
                <a:endCxn id="17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C83B7959-5AEA-4664-A50A-B531A3623BE3}"/>
                  </a:ext>
                </a:extLst>
              </p:cNvPr>
              <p:cNvCxnSpPr>
                <a:stCxn id="4" idx="2"/>
                <a:endCxn id="16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404CA39-C4DA-4C48-8C14-94A0F72800CD}"/>
                  </a:ext>
                </a:extLst>
              </p:cNvPr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45DBAD8-E6F0-4C9C-AB7F-580BBB9163CF}"/>
                  </a:ext>
                </a:extLst>
              </p:cNvPr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DD4994A-9C15-43A2-9DA0-E0EE9B02D899}"/>
                  </a:ext>
                </a:extLst>
              </p:cNvPr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c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EDA6AAA-A61B-4417-A4EE-655D1579E22F}"/>
                  </a:ext>
                </a:extLst>
              </p:cNvPr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DE4735E-B9AD-48DB-A6A6-C60FDC655674}"/>
                  </a:ext>
                </a:extLst>
              </p:cNvPr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A9A4C8F-813A-417D-8ED9-2E107E2E206D}"/>
                  </a:ext>
                </a:extLst>
              </p:cNvPr>
              <p:cNvSpPr txBox="1"/>
              <p:nvPr/>
            </p:nvSpPr>
            <p:spPr>
              <a:xfrm>
                <a:off x="7181904" y="4932626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3CE14BA-EFE7-4D00-AADE-14E54F5C3F20}"/>
                  </a:ext>
                </a:extLst>
              </p:cNvPr>
              <p:cNvSpPr txBox="1"/>
              <p:nvPr/>
            </p:nvSpPr>
            <p:spPr>
              <a:xfrm>
                <a:off x="7546592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72E92065-6AFD-4E8C-AFE4-84163A286249}"/>
                  </a:ext>
                </a:extLst>
              </p:cNvPr>
              <p:cNvCxnSpPr>
                <a:stCxn id="5" idx="2"/>
                <a:endCxn id="29" idx="0"/>
              </p:cNvCxnSpPr>
              <p:nvPr/>
            </p:nvCxnSpPr>
            <p:spPr bwMode="auto">
              <a:xfrm flipH="1">
                <a:off x="7391454" y="4548676"/>
                <a:ext cx="206398" cy="383950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2F1E918D-220D-4453-9DA1-9D754C0FE0E3}"/>
                  </a:ext>
                </a:extLst>
              </p:cNvPr>
              <p:cNvCxnSpPr>
                <a:stCxn id="5" idx="2"/>
                <a:endCxn id="30" idx="0"/>
              </p:cNvCxnSpPr>
              <p:nvPr/>
            </p:nvCxnSpPr>
            <p:spPr bwMode="auto">
              <a:xfrm>
                <a:off x="7597852" y="4548676"/>
                <a:ext cx="158290" cy="392668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E1FCCE3-20F2-412A-AB96-42F5B8822E2A}"/>
                  </a:ext>
                </a:extLst>
              </p:cNvPr>
              <p:cNvSpPr txBox="1"/>
              <p:nvPr/>
            </p:nvSpPr>
            <p:spPr>
              <a:xfrm>
                <a:off x="7178753" y="5634382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6A9F6117-EE8A-4702-B85C-1511F4FC0100}"/>
                  </a:ext>
                </a:extLst>
              </p:cNvPr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d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08201600-50C5-4153-914E-CD3E5BD7BFE5}"/>
                  </a:ext>
                </a:extLst>
              </p:cNvPr>
              <p:cNvCxnSpPr>
                <a:stCxn id="29" idx="2"/>
                <a:endCxn id="36" idx="0"/>
              </p:cNvCxnSpPr>
              <p:nvPr/>
            </p:nvCxnSpPr>
            <p:spPr bwMode="auto">
              <a:xfrm flipH="1">
                <a:off x="7388303" y="5301958"/>
                <a:ext cx="3151" cy="332424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26BB84C3-D447-41F7-9797-8A77E5952884}"/>
                  </a:ext>
                </a:extLst>
              </p:cNvPr>
              <p:cNvCxnSpPr>
                <a:stCxn id="17" idx="2"/>
                <a:endCxn id="37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43" name="椭圆 42">
            <a:extLst>
              <a:ext uri="{FF2B5EF4-FFF2-40B4-BE49-F238E27FC236}">
                <a16:creationId xmlns:a16="http://schemas.microsoft.com/office/drawing/2014/main" id="{57627E7C-13B3-40DC-9F8C-52049476E341}"/>
              </a:ext>
            </a:extLst>
          </p:cNvPr>
          <p:cNvSpPr/>
          <p:nvPr/>
        </p:nvSpPr>
        <p:spPr bwMode="auto">
          <a:xfrm>
            <a:off x="8478429" y="4724400"/>
            <a:ext cx="627470" cy="103782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7AAE1864-78A7-4630-AF6A-4E04E11F5285}"/>
              </a:ext>
            </a:extLst>
          </p:cNvPr>
          <p:cNvSpPr/>
          <p:nvPr/>
        </p:nvSpPr>
        <p:spPr bwMode="auto">
          <a:xfrm>
            <a:off x="8587592" y="4003735"/>
            <a:ext cx="832866" cy="119766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00528D94-4034-4BF7-B5D0-8EB1E4E3866A}"/>
              </a:ext>
            </a:extLst>
          </p:cNvPr>
          <p:cNvSpPr/>
          <p:nvPr/>
        </p:nvSpPr>
        <p:spPr bwMode="auto">
          <a:xfrm>
            <a:off x="9448800" y="4006046"/>
            <a:ext cx="627470" cy="1147419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0D082E1F-971B-4D29-A7E0-834202B666C7}"/>
              </a:ext>
            </a:extLst>
          </p:cNvPr>
          <p:cNvSpPr/>
          <p:nvPr/>
        </p:nvSpPr>
        <p:spPr bwMode="auto">
          <a:xfrm>
            <a:off x="8229600" y="3365752"/>
            <a:ext cx="2342270" cy="120624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0" name="标题 1">
            <a:extLst>
              <a:ext uri="{FF2B5EF4-FFF2-40B4-BE49-F238E27FC236}">
                <a16:creationId xmlns:a16="http://schemas.microsoft.com/office/drawing/2014/main" id="{A285AEAD-D0A9-4477-8BB9-25391AF197B5}"/>
              </a:ext>
            </a:extLst>
          </p:cNvPr>
          <p:cNvSpPr txBox="1">
            <a:spLocks/>
          </p:cNvSpPr>
          <p:nvPr/>
        </p:nvSpPr>
        <p:spPr>
          <a:xfrm>
            <a:off x="487822" y="25761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E4E7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4" name="内容占位符 3">
            <a:extLst>
              <a:ext uri="{FF2B5EF4-FFF2-40B4-BE49-F238E27FC236}">
                <a16:creationId xmlns:a16="http://schemas.microsoft.com/office/drawing/2014/main" id="{7EDE4188-9D3A-4BED-B40E-31E73BE1383C}"/>
              </a:ext>
            </a:extLst>
          </p:cNvPr>
          <p:cNvSpPr txBox="1">
            <a:spLocks/>
          </p:cNvSpPr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LR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3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6" name="表格 2">
            <a:extLst>
              <a:ext uri="{FF2B5EF4-FFF2-40B4-BE49-F238E27FC236}">
                <a16:creationId xmlns:a16="http://schemas.microsoft.com/office/drawing/2014/main" id="{04613B7B-5430-B727-9AD0-BB061FCA4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343397"/>
              </p:ext>
            </p:extLst>
          </p:nvPr>
        </p:nvGraphicFramePr>
        <p:xfrm>
          <a:off x="428570" y="1768111"/>
          <a:ext cx="5386211" cy="4389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44401">
                  <a:extLst>
                    <a:ext uri="{9D8B030D-6E8A-4147-A177-3AD203B41FA5}">
                      <a16:colId xmlns:a16="http://schemas.microsoft.com/office/drawing/2014/main" val="1833902255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181574168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45417072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32080056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24168920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430992909"/>
                    </a:ext>
                  </a:extLst>
                </a:gridCol>
                <a:gridCol w="653966">
                  <a:extLst>
                    <a:ext uri="{9D8B030D-6E8A-4147-A177-3AD203B41FA5}">
                      <a16:colId xmlns:a16="http://schemas.microsoft.com/office/drawing/2014/main" val="1888280247"/>
                    </a:ext>
                  </a:extLst>
                </a:gridCol>
                <a:gridCol w="526943">
                  <a:extLst>
                    <a:ext uri="{9D8B030D-6E8A-4147-A177-3AD203B41FA5}">
                      <a16:colId xmlns:a16="http://schemas.microsoft.com/office/drawing/2014/main" val="4158758621"/>
                    </a:ext>
                  </a:extLst>
                </a:gridCol>
                <a:gridCol w="526942">
                  <a:extLst>
                    <a:ext uri="{9D8B030D-6E8A-4147-A177-3AD203B41FA5}">
                      <a16:colId xmlns:a16="http://schemas.microsoft.com/office/drawing/2014/main" val="4022670473"/>
                    </a:ext>
                  </a:extLst>
                </a:gridCol>
                <a:gridCol w="557939">
                  <a:extLst>
                    <a:ext uri="{9D8B030D-6E8A-4147-A177-3AD203B41FA5}">
                      <a16:colId xmlns:a16="http://schemas.microsoft.com/office/drawing/2014/main" val="793873681"/>
                    </a:ext>
                  </a:extLst>
                </a:gridCol>
              </a:tblGrid>
              <a:tr h="322992">
                <a:tc rowSpan="2">
                  <a:txBody>
                    <a:bodyPr/>
                    <a:lstStyle/>
                    <a:p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20151"/>
                  </a:ext>
                </a:extLst>
              </a:tr>
              <a:tr h="3229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6394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72770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acc</a:t>
                      </a:r>
                      <a:endParaRPr lang="zh-CN" altLang="en-US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078"/>
                  </a:ext>
                </a:extLst>
              </a:tr>
              <a:tr h="33879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619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S6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4873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r2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009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S8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5783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17318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S9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67575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62837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143522"/>
                  </a:ext>
                </a:extLst>
              </a:tr>
            </a:tbl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AF8330BE-28CF-6357-4268-578938859428}"/>
              </a:ext>
            </a:extLst>
          </p:cNvPr>
          <p:cNvGrpSpPr/>
          <p:nvPr/>
        </p:nvGrpSpPr>
        <p:grpSpPr>
          <a:xfrm>
            <a:off x="7886699" y="913694"/>
            <a:ext cx="2020323" cy="1676013"/>
            <a:chOff x="7886699" y="913694"/>
            <a:chExt cx="2020323" cy="1676013"/>
          </a:xfrm>
        </p:grpSpPr>
        <p:sp>
          <p:nvSpPr>
            <p:cNvPr id="10" name="Text Box 1387">
              <a:extLst>
                <a:ext uri="{FF2B5EF4-FFF2-40B4-BE49-F238E27FC236}">
                  <a16:creationId xmlns:a16="http://schemas.microsoft.com/office/drawing/2014/main" id="{BAB0FBE1-8EB4-A947-072A-3D11EB5104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6699" y="1067209"/>
              <a:ext cx="2020323" cy="1520190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Arial"/>
                  <a:ea typeface="宋体"/>
                </a:rPr>
                <a:t>⑴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S→aAcBe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⑵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⑶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A→Ab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⑷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B→d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05D27145-EF90-E985-674C-44C93D846832}"/>
                </a:ext>
              </a:extLst>
            </p:cNvPr>
            <p:cNvSpPr/>
            <p:nvPr/>
          </p:nvSpPr>
          <p:spPr>
            <a:xfrm>
              <a:off x="8541643" y="913694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G[S]</a:t>
              </a:r>
              <a:r>
                <a:rPr lang="zh-CN" altLang="en-US" sz="1800" dirty="0">
                  <a:solidFill>
                    <a:schemeClr val="bg1"/>
                  </a:solidFill>
                  <a:latin typeface="Arial"/>
                  <a:ea typeface="宋体"/>
                </a:rPr>
                <a:t>：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CB7E0CB6-B593-1DA2-CB2A-360792F072DA}"/>
                </a:ext>
              </a:extLst>
            </p:cNvPr>
            <p:cNvSpPr/>
            <p:nvPr/>
          </p:nvSpPr>
          <p:spPr>
            <a:xfrm>
              <a:off x="7892718" y="2313203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54584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6" grpId="0" animBg="1"/>
      <p:bldP spid="47" grpId="0" animBg="1"/>
      <p:bldP spid="4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28907C6-9EED-F299-9057-15A40B5F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6.1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　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LR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分析概述 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2BAC6F-1EFE-9C96-0F15-3D0BC1612D3E}"/>
              </a:ext>
            </a:extLst>
          </p:cNvPr>
          <p:cNvSpPr txBox="1">
            <a:spLocks/>
          </p:cNvSpPr>
          <p:nvPr/>
        </p:nvSpPr>
        <p:spPr>
          <a:xfrm>
            <a:off x="261938" y="963362"/>
            <a:ext cx="10515599" cy="5139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输入串：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abbcde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2"/>
              </a:rPr>
              <a:t>LR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  <a:hlinkClick r:id="rId2"/>
              </a:rPr>
              <a:t>分析过程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。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9EBBEFF-AC71-948A-6EF9-F06191B89DB2}"/>
              </a:ext>
            </a:extLst>
          </p:cNvPr>
          <p:cNvGrpSpPr/>
          <p:nvPr/>
        </p:nvGrpSpPr>
        <p:grpSpPr>
          <a:xfrm>
            <a:off x="9061158" y="3460033"/>
            <a:ext cx="1864203" cy="2546828"/>
            <a:chOff x="7031486" y="3456886"/>
            <a:chExt cx="1864203" cy="254682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286E983-EEE1-2442-7AB3-E75A916E48DC}"/>
                </a:ext>
              </a:extLst>
            </p:cNvPr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CE07672-42E9-FC1A-ABEB-947011A07B88}"/>
                </a:ext>
              </a:extLst>
            </p:cNvPr>
            <p:cNvGrpSpPr/>
            <p:nvPr/>
          </p:nvGrpSpPr>
          <p:grpSpPr>
            <a:xfrm>
              <a:off x="7031486" y="3826218"/>
              <a:ext cx="1864203" cy="2177496"/>
              <a:chOff x="7031486" y="3826218"/>
              <a:chExt cx="1864203" cy="2177496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91A3C2AF-4ABB-CD60-186D-284F2E9226E9}"/>
                  </a:ext>
                </a:extLst>
              </p:cNvPr>
              <p:cNvCxnSpPr>
                <a:stCxn id="6" idx="2"/>
                <a:endCxn id="14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98B6B9CC-54DC-D30E-BDEE-34D90DCC5C28}"/>
                  </a:ext>
                </a:extLst>
              </p:cNvPr>
              <p:cNvCxnSpPr>
                <a:stCxn id="6" idx="2"/>
                <a:endCxn id="13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89DC6994-ED9B-4609-16AF-C7EBE9100808}"/>
                  </a:ext>
                </a:extLst>
              </p:cNvPr>
              <p:cNvCxnSpPr>
                <a:stCxn id="6" idx="2"/>
                <a:endCxn id="15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45A022FA-F74D-D3A0-3D4F-AC1981643DB4}"/>
                  </a:ext>
                </a:extLst>
              </p:cNvPr>
              <p:cNvCxnSpPr>
                <a:stCxn id="6" idx="2"/>
                <a:endCxn id="17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36242CCF-D855-322E-1FC1-63B8E37B7054}"/>
                  </a:ext>
                </a:extLst>
              </p:cNvPr>
              <p:cNvCxnSpPr>
                <a:stCxn id="6" idx="2"/>
                <a:endCxn id="16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730E354-75A7-8C57-7CF7-A73F499FD1B6}"/>
                  </a:ext>
                </a:extLst>
              </p:cNvPr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681555F-6ADE-419F-029C-D6D840CCF694}"/>
                  </a:ext>
                </a:extLst>
              </p:cNvPr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FE11740-4CA4-8DEF-3EEF-E2E3708CF7A5}"/>
                  </a:ext>
                </a:extLst>
              </p:cNvPr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c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0C4C1A8-87BC-4BD5-45A4-401EEDCA6A5F}"/>
                  </a:ext>
                </a:extLst>
              </p:cNvPr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CE3B1CC-BC99-0133-818A-1F928A4EF427}"/>
                  </a:ext>
                </a:extLst>
              </p:cNvPr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47740F2-2DCF-DAC1-BAC9-73C32FF3205D}"/>
                  </a:ext>
                </a:extLst>
              </p:cNvPr>
              <p:cNvSpPr txBox="1"/>
              <p:nvPr/>
            </p:nvSpPr>
            <p:spPr>
              <a:xfrm>
                <a:off x="7181904" y="4932626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6E84140-1818-5A52-2886-B04653C6E734}"/>
                  </a:ext>
                </a:extLst>
              </p:cNvPr>
              <p:cNvSpPr txBox="1"/>
              <p:nvPr/>
            </p:nvSpPr>
            <p:spPr>
              <a:xfrm>
                <a:off x="7546592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87E42B73-1115-A6EA-F0DD-F5EDE2627C8D}"/>
                  </a:ext>
                </a:extLst>
              </p:cNvPr>
              <p:cNvCxnSpPr>
                <a:stCxn id="13" idx="2"/>
                <a:endCxn id="18" idx="0"/>
              </p:cNvCxnSpPr>
              <p:nvPr/>
            </p:nvCxnSpPr>
            <p:spPr bwMode="auto">
              <a:xfrm flipH="1">
                <a:off x="7391454" y="4548676"/>
                <a:ext cx="206398" cy="383950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A3538A88-847C-4E2A-C7C3-8FB239F6E4F4}"/>
                  </a:ext>
                </a:extLst>
              </p:cNvPr>
              <p:cNvCxnSpPr>
                <a:stCxn id="13" idx="2"/>
                <a:endCxn id="19" idx="0"/>
              </p:cNvCxnSpPr>
              <p:nvPr/>
            </p:nvCxnSpPr>
            <p:spPr bwMode="auto">
              <a:xfrm>
                <a:off x="7597852" y="4548676"/>
                <a:ext cx="158290" cy="392668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F2F2CDD-EB90-4CDF-DCE8-89064E20D1AE}"/>
                  </a:ext>
                </a:extLst>
              </p:cNvPr>
              <p:cNvSpPr txBox="1"/>
              <p:nvPr/>
            </p:nvSpPr>
            <p:spPr>
              <a:xfrm>
                <a:off x="7178753" y="5634382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36A48F5-E264-A85F-CADA-3FB86FBBF6C4}"/>
                  </a:ext>
                </a:extLst>
              </p:cNvPr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d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65F6835-BDFD-B137-DC2D-73E674307036}"/>
                  </a:ext>
                </a:extLst>
              </p:cNvPr>
              <p:cNvCxnSpPr>
                <a:stCxn id="18" idx="2"/>
                <a:endCxn id="22" idx="0"/>
              </p:cNvCxnSpPr>
              <p:nvPr/>
            </p:nvCxnSpPr>
            <p:spPr bwMode="auto">
              <a:xfrm flipH="1">
                <a:off x="7388303" y="5301958"/>
                <a:ext cx="3151" cy="332424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52AFAA78-B3BE-1074-FA72-4B93ACAABA43}"/>
                  </a:ext>
                </a:extLst>
              </p:cNvPr>
              <p:cNvCxnSpPr>
                <a:stCxn id="17" idx="2"/>
                <a:endCxn id="23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B2A9049-0713-08FB-6668-CA6AB1B8EF5D}"/>
              </a:ext>
            </a:extLst>
          </p:cNvPr>
          <p:cNvGrpSpPr/>
          <p:nvPr/>
        </p:nvGrpSpPr>
        <p:grpSpPr>
          <a:xfrm>
            <a:off x="8983099" y="1147693"/>
            <a:ext cx="2020323" cy="1676013"/>
            <a:chOff x="7886699" y="913694"/>
            <a:chExt cx="2020323" cy="1676013"/>
          </a:xfrm>
        </p:grpSpPr>
        <p:sp>
          <p:nvSpPr>
            <p:cNvPr id="27" name="Text Box 1387">
              <a:extLst>
                <a:ext uri="{FF2B5EF4-FFF2-40B4-BE49-F238E27FC236}">
                  <a16:creationId xmlns:a16="http://schemas.microsoft.com/office/drawing/2014/main" id="{8DCB6117-31B9-841B-2A35-F4C74EB25A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6699" y="1067209"/>
              <a:ext cx="2020323" cy="1520190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Arial"/>
                  <a:ea typeface="宋体"/>
                </a:rPr>
                <a:t>⑴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S→aAcBe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⑵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⑶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A→Ab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⑷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B→d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48954A7D-EE8B-D3FB-5C46-177657E4B983}"/>
                </a:ext>
              </a:extLst>
            </p:cNvPr>
            <p:cNvSpPr/>
            <p:nvPr/>
          </p:nvSpPr>
          <p:spPr>
            <a:xfrm>
              <a:off x="8541643" y="913694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G[S]</a:t>
              </a:r>
              <a:r>
                <a:rPr lang="zh-CN" altLang="en-US" sz="1800" dirty="0">
                  <a:solidFill>
                    <a:schemeClr val="bg1"/>
                  </a:solidFill>
                  <a:latin typeface="Arial"/>
                  <a:ea typeface="宋体"/>
                </a:rPr>
                <a:t>：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92BA8EEB-3226-206C-6D33-5B7A260BC2FE}"/>
                </a:ext>
              </a:extLst>
            </p:cNvPr>
            <p:cNvSpPr/>
            <p:nvPr/>
          </p:nvSpPr>
          <p:spPr>
            <a:xfrm>
              <a:off x="7892718" y="2313203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30" name="表格 2">
            <a:extLst>
              <a:ext uri="{FF2B5EF4-FFF2-40B4-BE49-F238E27FC236}">
                <a16:creationId xmlns:a16="http://schemas.microsoft.com/office/drawing/2014/main" id="{02014BAE-64ED-5324-D7DC-C819A12EE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864068"/>
              </p:ext>
            </p:extLst>
          </p:nvPr>
        </p:nvGraphicFramePr>
        <p:xfrm>
          <a:off x="310066" y="1589519"/>
          <a:ext cx="7441057" cy="478653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739468">
                  <a:extLst>
                    <a:ext uri="{9D8B030D-6E8A-4147-A177-3AD203B41FA5}">
                      <a16:colId xmlns:a16="http://schemas.microsoft.com/office/drawing/2014/main" val="1833902255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181574168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54170723"/>
                    </a:ext>
                  </a:extLst>
                </a:gridCol>
                <a:gridCol w="1323473">
                  <a:extLst>
                    <a:ext uri="{9D8B030D-6E8A-4147-A177-3AD203B41FA5}">
                      <a16:colId xmlns:a16="http://schemas.microsoft.com/office/drawing/2014/main" val="320800562"/>
                    </a:ext>
                  </a:extLst>
                </a:gridCol>
                <a:gridCol w="1973179">
                  <a:extLst>
                    <a:ext uri="{9D8B030D-6E8A-4147-A177-3AD203B41FA5}">
                      <a16:colId xmlns:a16="http://schemas.microsoft.com/office/drawing/2014/main" val="2241689202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2430992909"/>
                    </a:ext>
                  </a:extLst>
                </a:gridCol>
              </a:tblGrid>
              <a:tr h="427893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步骤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</a:rPr>
                        <a:t>状态栈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</a:rPr>
                        <a:t>符号栈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</a:rPr>
                        <a:t>输入串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ACTION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GOTO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6394"/>
                  </a:ext>
                </a:extLst>
              </a:tr>
              <a:tr h="392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E7C7E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#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err="1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altLang="zh-CN" sz="2000" dirty="0" err="1"/>
                        <a:t>bbcde</a:t>
                      </a:r>
                      <a:r>
                        <a:rPr lang="en-US" altLang="zh-CN" sz="2000" dirty="0"/>
                        <a:t>#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72770"/>
                  </a:ext>
                </a:extLst>
              </a:tr>
              <a:tr h="392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E7C7E"/>
                          </a:solidFill>
                        </a:rPr>
                        <a:t>2</a:t>
                      </a:r>
                      <a:endParaRPr lang="zh-CN" altLang="en-US" sz="2000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02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#a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err="1">
                          <a:solidFill>
                            <a:srgbClr val="FF0000"/>
                          </a:solidFill>
                        </a:rPr>
                        <a:t>b</a:t>
                      </a:r>
                      <a:r>
                        <a:rPr lang="en-US" altLang="zh-CN" sz="2000" dirty="0" err="1"/>
                        <a:t>bcde</a:t>
                      </a:r>
                      <a:r>
                        <a:rPr lang="en-US" altLang="zh-CN" sz="2000" dirty="0"/>
                        <a:t>#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078"/>
                  </a:ext>
                </a:extLst>
              </a:tr>
              <a:tr h="392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E7C7E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02</a:t>
                      </a:r>
                      <a:r>
                        <a:rPr lang="en-US" altLang="zh-CN" sz="2000" dirty="0">
                          <a:solidFill>
                            <a:srgbClr val="0000FF"/>
                          </a:solidFill>
                        </a:rPr>
                        <a:t>4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#a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b</a:t>
                      </a:r>
                      <a:r>
                        <a:rPr kumimoji="0" lang="en-US" altLang="zh-CN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cde</a:t>
                      </a: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#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r2: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A→b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6199"/>
                  </a:ext>
                </a:extLst>
              </a:tr>
              <a:tr h="392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E7C7E"/>
                          </a:solidFill>
                        </a:rPr>
                        <a:t>4</a:t>
                      </a:r>
                      <a:endParaRPr lang="zh-CN" altLang="en-US" sz="2000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023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0" dirty="0">
                          <a:solidFill>
                            <a:schemeClr val="tx2"/>
                          </a:solidFill>
                        </a:rPr>
                        <a:t>#aA</a:t>
                      </a:r>
                      <a:endParaRPr lang="zh-CN" altLang="en-US" sz="2000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b</a:t>
                      </a:r>
                      <a:r>
                        <a:rPr kumimoji="0" lang="en-US" altLang="zh-CN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cde</a:t>
                      </a: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#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</a:rPr>
                        <a:t>S6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4873"/>
                  </a:ext>
                </a:extLst>
              </a:tr>
              <a:tr h="392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E7C7E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02</a:t>
                      </a:r>
                      <a:r>
                        <a:rPr lang="en-US" altLang="zh-CN" sz="200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#a</a:t>
                      </a: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Ab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c</a:t>
                      </a:r>
                      <a:r>
                        <a:rPr kumimoji="0" lang="en-US" altLang="zh-CN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de</a:t>
                      </a: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#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宋体"/>
                          <a:cs typeface="+mn-cs"/>
                        </a:rPr>
                        <a:t>r3</a:t>
                      </a:r>
                      <a:r>
                        <a:rPr kumimoji="0" lang="en-US" altLang="zh-CN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宋体"/>
                          <a:ea typeface="宋体"/>
                          <a:cs typeface="+mn-cs"/>
                        </a:rPr>
                        <a:t>:</a:t>
                      </a:r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A→Ab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3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0095"/>
                  </a:ext>
                </a:extLst>
              </a:tr>
              <a:tr h="392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E7C7E"/>
                          </a:solidFill>
                        </a:rPr>
                        <a:t>6</a:t>
                      </a:r>
                      <a:endParaRPr lang="zh-CN" altLang="en-US" sz="2000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023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#aA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c</a:t>
                      </a:r>
                      <a:r>
                        <a:rPr kumimoji="0" lang="en-US" altLang="zh-CN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de</a:t>
                      </a: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#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S5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57835"/>
                  </a:ext>
                </a:extLst>
              </a:tr>
              <a:tr h="392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E7C7E"/>
                          </a:solidFill>
                        </a:rPr>
                        <a:t>7</a:t>
                      </a:r>
                      <a:endParaRPr lang="zh-CN" altLang="en-US" sz="2000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0235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#aAc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d</a:t>
                      </a: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e#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S8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17318"/>
                  </a:ext>
                </a:extLst>
              </a:tr>
              <a:tr h="392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E7C7E"/>
                          </a:solidFill>
                        </a:rPr>
                        <a:t>8</a:t>
                      </a:r>
                      <a:endParaRPr lang="zh-CN" altLang="en-US" sz="2000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0235</a:t>
                      </a:r>
                      <a:r>
                        <a:rPr lang="en-US" altLang="zh-CN" sz="200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2000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#aAc</a:t>
                      </a: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d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e</a:t>
                      </a: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#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r4: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B→d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7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675759"/>
                  </a:ext>
                </a:extLst>
              </a:tr>
              <a:tr h="392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E7C7E"/>
                          </a:solidFill>
                        </a:rPr>
                        <a:t>9</a:t>
                      </a:r>
                      <a:endParaRPr lang="zh-CN" altLang="en-US" sz="2000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02357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#aAcB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e</a:t>
                      </a: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#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S9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628379"/>
                  </a:ext>
                </a:extLst>
              </a:tr>
              <a:tr h="392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E7C7E"/>
                          </a:solidFill>
                        </a:rPr>
                        <a:t>10</a:t>
                      </a:r>
                      <a:endParaRPr lang="zh-CN" altLang="en-US" sz="2000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zh-CN" sz="200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23579</a:t>
                      </a:r>
                      <a:endParaRPr lang="zh-CN" altLang="en-US" sz="2000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#</a:t>
                      </a: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aAcBe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#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r1:</a:t>
                      </a:r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S→aAcBe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1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227858"/>
                  </a:ext>
                </a:extLst>
              </a:tr>
              <a:tr h="392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E7C7E"/>
                          </a:solidFill>
                        </a:rPr>
                        <a:t>11</a:t>
                      </a:r>
                      <a:endParaRPr lang="zh-CN" altLang="en-US" sz="2000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#S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#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acc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143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59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6.1</a:t>
            </a:r>
            <a:r>
              <a:rPr lang="zh-CN" altLang="en-US" b="1" dirty="0"/>
              <a:t>　</a:t>
            </a:r>
            <a:r>
              <a:rPr lang="en-US" altLang="zh-CN" b="1" dirty="0"/>
              <a:t>LR</a:t>
            </a:r>
            <a:r>
              <a:rPr lang="zh-CN" altLang="en-US" b="1" dirty="0"/>
              <a:t>分析概述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6.2</a:t>
            </a:r>
            <a:r>
              <a:rPr lang="zh-CN" altLang="en-US" b="1" u="sng" dirty="0">
                <a:solidFill>
                  <a:srgbClr val="C00000"/>
                </a:solidFill>
              </a:rPr>
              <a:t>　</a:t>
            </a:r>
            <a:r>
              <a:rPr lang="en-US" altLang="zh-CN" b="1" u="sng" dirty="0">
                <a:solidFill>
                  <a:srgbClr val="C00000"/>
                </a:solidFill>
              </a:rPr>
              <a:t>LR(0)</a:t>
            </a:r>
            <a:r>
              <a:rPr lang="zh-CN" altLang="en-US" b="1" u="sng" dirty="0">
                <a:solidFill>
                  <a:srgbClr val="C00000"/>
                </a:solidFill>
              </a:rPr>
              <a:t>分析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6.3</a:t>
            </a:r>
            <a:r>
              <a:rPr lang="zh-CN" altLang="en-US" b="1" dirty="0"/>
              <a:t>　</a:t>
            </a:r>
            <a:r>
              <a:rPr lang="en-US" altLang="zh-CN" b="1" dirty="0"/>
              <a:t>SLR(1)</a:t>
            </a:r>
            <a:r>
              <a:rPr lang="zh-CN" altLang="en-US" b="1" dirty="0"/>
              <a:t>分析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6.4</a:t>
            </a:r>
            <a:r>
              <a:rPr lang="zh-CN" altLang="en-US" b="1" dirty="0"/>
              <a:t>　</a:t>
            </a:r>
            <a:r>
              <a:rPr lang="en-US" altLang="zh-CN" b="1" dirty="0"/>
              <a:t>LR(1)</a:t>
            </a:r>
            <a:r>
              <a:rPr lang="zh-CN" altLang="en-US" b="1" dirty="0"/>
              <a:t>分析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6.5</a:t>
            </a:r>
            <a:r>
              <a:rPr lang="zh-CN" altLang="en-US" b="1" dirty="0"/>
              <a:t>　</a:t>
            </a:r>
            <a:r>
              <a:rPr lang="en-US" altLang="zh-CN" b="1" dirty="0"/>
              <a:t>LALR(1)</a:t>
            </a:r>
            <a:r>
              <a:rPr lang="zh-CN" altLang="en-US" b="1" dirty="0"/>
              <a:t>分析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6.6</a:t>
            </a:r>
            <a:r>
              <a:rPr lang="zh-CN" altLang="en-US" b="1" dirty="0"/>
              <a:t>　二义性文法的应用</a:t>
            </a:r>
          </a:p>
        </p:txBody>
      </p:sp>
    </p:spTree>
    <p:extLst>
      <p:ext uri="{BB962C8B-B14F-4D97-AF65-F5344CB8AC3E}">
        <p14:creationId xmlns:p14="http://schemas.microsoft.com/office/powerpoint/2010/main" val="41347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1ED487-E356-4E50-A6DF-7668C21D1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  LR(0)</a:t>
            </a:r>
            <a:r>
              <a:rPr lang="zh-CN" altLang="en-US" dirty="0"/>
              <a:t>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AA8A3D7-71DB-4C7B-890F-C8551FE76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1319865" cy="5637024"/>
              </a:xfrm>
            </p:spPr>
            <p:txBody>
              <a:bodyPr>
                <a:normAutofit/>
              </a:bodyPr>
              <a:lstStyle/>
              <a:p>
                <a:pPr algn="l" eaLnBrk="0" fontAlgn="base" hangingPunct="0">
                  <a:lnSpc>
                    <a:spcPct val="130000"/>
                  </a:lnSpc>
                  <a:spcBef>
                    <a:spcPct val="30000"/>
                  </a:spcBef>
                  <a:spcAft>
                    <a:spcPct val="0"/>
                  </a:spcAft>
                  <a:defRPr/>
                </a:pP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定义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6.1  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将符号串的任意含有头符号的子串称为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前缀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。特别地，空串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ε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为任意串的前缀。</a:t>
                </a:r>
              </a:p>
              <a:p>
                <a:pPr algn="l" eaLnBrk="0" fontAlgn="base" hangingPunct="0">
                  <a:lnSpc>
                    <a:spcPct val="130000"/>
                  </a:lnSpc>
                  <a:spcBef>
                    <a:spcPct val="30000"/>
                  </a:spcBef>
                  <a:spcAft>
                    <a:spcPct val="0"/>
                  </a:spcAft>
                  <a:defRPr/>
                </a:pP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定义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6.2  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</a:rPr>
                  <a:t>设文法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</a:rPr>
                  <a:t>G[S]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</a:rPr>
                  <a:t>，如果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</a:rPr>
                  <a:t>S</a:t>
                </a:r>
                <a:r>
                  <a:rPr lang="en-US" altLang="zh-CN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kumimoji="0" lang="en-US" altLang="zh-CN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zh-CN" altLang="en-US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∗</m:t>
                        </m:r>
                      </m:e>
                    </m:groupChr>
                  </m:oMath>
                </a14:m>
                <a:r>
                  <a:rPr kumimoji="0" lang="en-US" altLang="zh-CN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</a:rPr>
                  <a:t>R</a:t>
                </a:r>
                <a:r>
                  <a:rPr kumimoji="0" lang="en-US" altLang="zh-CN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</a:rPr>
                  <a:t>αAω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kumimoji="0" lang="en-US" altLang="zh-CN" b="0" i="1" u="none" strike="noStrike" kern="1200" cap="none" spc="0" normalizeH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kumimoji="0" lang="en-US" altLang="zh-CN" b="0" i="1" u="none" strike="noStrike" kern="1200" cap="none" spc="0" normalizeH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</m:e>
                    </m:groupChr>
                  </m:oMath>
                </a14:m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</a:rPr>
                  <a:t>αβω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</a:rPr>
                  <a:t>是句型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</a:rPr>
                  <a:t>αβω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</a:rPr>
                  <a:t>的规范推导，则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</a:rPr>
                  <a:t>αβ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</a:rPr>
                  <a:t>称为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uLnTx/>
                    <a:uFillTx/>
                    <a:latin typeface="+mn-ea"/>
                    <a:ea typeface="+mn-ea"/>
                  </a:rPr>
                  <a:t>可归前缀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</a:rPr>
                  <a:t>，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</a:rPr>
                  <a:t>αβ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</a:rPr>
                  <a:t>的前缀称为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uLnTx/>
                    <a:uFillTx/>
                    <a:latin typeface="+mn-ea"/>
                    <a:ea typeface="+mn-ea"/>
                  </a:rPr>
                  <a:t>活前缀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</a:rPr>
                  <a:t>。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+mn-ea"/>
                  <a:ea typeface="+mn-ea"/>
                </a:endParaRPr>
              </a:p>
              <a:p>
                <a:pPr algn="l" eaLnBrk="0" fontAlgn="base" hangingPunct="0">
                  <a:lnSpc>
                    <a:spcPct val="130000"/>
                  </a:lnSpc>
                  <a:spcBef>
                    <a:spcPct val="30000"/>
                  </a:spcBef>
                  <a:spcAft>
                    <a:spcPct val="0"/>
                  </a:spcAft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可归前缀的后缀是句柄，句型的活前缀的右端不超过句柄末端</a:t>
                </a:r>
              </a:p>
              <a:p>
                <a:pPr lvl="1"/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句型</a:t>
                </a:r>
                <a:r>
                  <a:rPr lang="en-US" altLang="zh-CN" sz="2400" dirty="0" err="1">
                    <a:solidFill>
                      <a:srgbClr val="000066"/>
                    </a:solidFill>
                    <a:latin typeface="+mn-ea"/>
                    <a:ea typeface="+mn-ea"/>
                  </a:rPr>
                  <a:t>a</a:t>
                </a:r>
                <a:r>
                  <a:rPr lang="en-US" altLang="zh-CN" sz="2400" u="sng" dirty="0" err="1">
                    <a:solidFill>
                      <a:srgbClr val="069406"/>
                    </a:solidFill>
                    <a:latin typeface="+mn-ea"/>
                    <a:ea typeface="+mn-ea"/>
                  </a:rPr>
                  <a:t>Ab</a:t>
                </a:r>
                <a:r>
                  <a:rPr lang="en-US" altLang="zh-CN" sz="2400" dirty="0" err="1">
                    <a:solidFill>
                      <a:srgbClr val="000066"/>
                    </a:solidFill>
                    <a:latin typeface="+mn-ea"/>
                    <a:ea typeface="+mn-ea"/>
                  </a:rPr>
                  <a:t>cde</a:t>
                </a:r>
                <a:endParaRPr lang="en-US" altLang="zh-CN" sz="240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  <a:p>
                <a:pPr lvl="1"/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句柄为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9406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Ab</a:t>
                </a:r>
                <a:endPara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lvl="1"/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活前缀：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66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ε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、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66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a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、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C66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aA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和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C66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aAb</a:t>
                </a:r>
                <a:endPara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lvl="1"/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uLnTx/>
                    <a:uFillTx/>
                    <a:latin typeface="+mn-ea"/>
                    <a:ea typeface="+mn-ea"/>
                    <a:cs typeface="+mn-cs"/>
                  </a:rPr>
                  <a:t>可归前缀：</a:t>
                </a:r>
                <a:r>
                  <a:rPr kumimoji="0" lang="en-US" altLang="zh-CN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C6600"/>
                    </a:solidFill>
                    <a:uLnTx/>
                    <a:uFillTx/>
                    <a:latin typeface="+mn-ea"/>
                    <a:ea typeface="+mn-ea"/>
                    <a:cs typeface="+mn-cs"/>
                  </a:rPr>
                  <a:t>aAb</a:t>
                </a:r>
                <a:endParaRPr lang="zh-CN" altLang="en-US" sz="24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AA8A3D7-71DB-4C7B-890F-C8551FE76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1319865" cy="5637024"/>
              </a:xfrm>
              <a:blipFill>
                <a:blip r:embed="rId2"/>
                <a:stretch>
                  <a:fillRect l="-808" r="-4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3175185B-5E92-2F22-30B6-DC56A3A7B156}"/>
              </a:ext>
            </a:extLst>
          </p:cNvPr>
          <p:cNvGrpSpPr/>
          <p:nvPr/>
        </p:nvGrpSpPr>
        <p:grpSpPr>
          <a:xfrm>
            <a:off x="5642244" y="4368231"/>
            <a:ext cx="2020323" cy="1676013"/>
            <a:chOff x="7886699" y="913694"/>
            <a:chExt cx="2020323" cy="1676013"/>
          </a:xfrm>
        </p:grpSpPr>
        <p:sp>
          <p:nvSpPr>
            <p:cNvPr id="6" name="Text Box 1387">
              <a:extLst>
                <a:ext uri="{FF2B5EF4-FFF2-40B4-BE49-F238E27FC236}">
                  <a16:creationId xmlns:a16="http://schemas.microsoft.com/office/drawing/2014/main" id="{21B695BB-4CA1-5259-358F-388185CA4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6699" y="1067209"/>
              <a:ext cx="2020323" cy="1520190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Arial"/>
                  <a:ea typeface="宋体"/>
                </a:rPr>
                <a:t>⑴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S→aAcBe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⑵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⑶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A→Ab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⑷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B→d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73A7CA4E-60B8-15B6-CCB8-C89767442A95}"/>
                </a:ext>
              </a:extLst>
            </p:cNvPr>
            <p:cNvSpPr/>
            <p:nvPr/>
          </p:nvSpPr>
          <p:spPr>
            <a:xfrm>
              <a:off x="8541643" y="913694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G[S]</a:t>
              </a:r>
              <a:r>
                <a:rPr lang="zh-CN" altLang="en-US" sz="1800" dirty="0">
                  <a:solidFill>
                    <a:schemeClr val="bg1"/>
                  </a:solidFill>
                  <a:latin typeface="Arial"/>
                  <a:ea typeface="宋体"/>
                </a:rPr>
                <a:t>：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5EA1E4F-C2C5-43C3-7EEE-C863233F3775}"/>
                </a:ext>
              </a:extLst>
            </p:cNvPr>
            <p:cNvSpPr/>
            <p:nvPr/>
          </p:nvSpPr>
          <p:spPr>
            <a:xfrm>
              <a:off x="7892718" y="2313203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06C852-792A-0CF4-AFB0-8B8AD9F6A93B}"/>
              </a:ext>
            </a:extLst>
          </p:cNvPr>
          <p:cNvGrpSpPr/>
          <p:nvPr/>
        </p:nvGrpSpPr>
        <p:grpSpPr>
          <a:xfrm>
            <a:off x="8691289" y="4032960"/>
            <a:ext cx="1864203" cy="2546828"/>
            <a:chOff x="7031486" y="3456886"/>
            <a:chExt cx="1864203" cy="254682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50DB97E-248A-943F-4114-3E088F9EEF6E}"/>
                </a:ext>
              </a:extLst>
            </p:cNvPr>
            <p:cNvSpPr txBox="1"/>
            <p:nvPr/>
          </p:nvSpPr>
          <p:spPr>
            <a:xfrm>
              <a:off x="7765196" y="3456886"/>
              <a:ext cx="44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rPr>
                <a:t>S</a:t>
              </a:r>
              <a:endParaRPr lang="zh-CN" altLang="en-US" dirty="0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1C01B94-3AE4-4DFA-11F7-1903F8C62A4C}"/>
                </a:ext>
              </a:extLst>
            </p:cNvPr>
            <p:cNvGrpSpPr/>
            <p:nvPr/>
          </p:nvGrpSpPr>
          <p:grpSpPr>
            <a:xfrm>
              <a:off x="7031486" y="3826218"/>
              <a:ext cx="1864203" cy="2177496"/>
              <a:chOff x="7031486" y="3826218"/>
              <a:chExt cx="1864203" cy="2177496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88F242CE-CA89-BAF0-0E03-35CEE3921215}"/>
                  </a:ext>
                </a:extLst>
              </p:cNvPr>
              <p:cNvCxnSpPr>
                <a:stCxn id="10" idx="2"/>
                <a:endCxn id="18" idx="0"/>
              </p:cNvCxnSpPr>
              <p:nvPr/>
            </p:nvCxnSpPr>
            <p:spPr bwMode="auto">
              <a:xfrm flipH="1">
                <a:off x="7187939" y="3826218"/>
                <a:ext cx="798024" cy="35081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5899741B-D70B-D39C-9C48-6B9418884698}"/>
                  </a:ext>
                </a:extLst>
              </p:cNvPr>
              <p:cNvCxnSpPr>
                <a:stCxn id="10" idx="2"/>
                <a:endCxn id="17" idx="0"/>
              </p:cNvCxnSpPr>
              <p:nvPr/>
            </p:nvCxnSpPr>
            <p:spPr bwMode="auto">
              <a:xfrm flipH="1">
                <a:off x="7597852" y="3826218"/>
                <a:ext cx="388111" cy="353126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CB5EB3F3-FC77-ECD1-E24B-4CE6B64FE2B6}"/>
                  </a:ext>
                </a:extLst>
              </p:cNvPr>
              <p:cNvCxnSpPr>
                <a:stCxn id="10" idx="2"/>
                <a:endCxn id="19" idx="0"/>
              </p:cNvCxnSpPr>
              <p:nvPr/>
            </p:nvCxnSpPr>
            <p:spPr bwMode="auto">
              <a:xfrm flipH="1">
                <a:off x="7983139" y="3826218"/>
                <a:ext cx="2824" cy="332141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72A2B8AF-157A-064B-28A9-82822C8870F2}"/>
                  </a:ext>
                </a:extLst>
              </p:cNvPr>
              <p:cNvCxnSpPr>
                <a:stCxn id="10" idx="2"/>
                <a:endCxn id="21" idx="0"/>
              </p:cNvCxnSpPr>
              <p:nvPr/>
            </p:nvCxnSpPr>
            <p:spPr bwMode="auto">
              <a:xfrm>
                <a:off x="7985963" y="3826218"/>
                <a:ext cx="361908" cy="352059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0F9826F6-6965-A19E-AC9C-861F8CCC6B80}"/>
                  </a:ext>
                </a:extLst>
              </p:cNvPr>
              <p:cNvCxnSpPr>
                <a:stCxn id="10" idx="2"/>
                <a:endCxn id="20" idx="0"/>
              </p:cNvCxnSpPr>
              <p:nvPr/>
            </p:nvCxnSpPr>
            <p:spPr bwMode="auto">
              <a:xfrm>
                <a:off x="7985963" y="3826218"/>
                <a:ext cx="753273" cy="328592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21A2F11-526B-676A-CC96-27C20FE677D1}"/>
                  </a:ext>
                </a:extLst>
              </p:cNvPr>
              <p:cNvSpPr txBox="1"/>
              <p:nvPr/>
            </p:nvSpPr>
            <p:spPr>
              <a:xfrm>
                <a:off x="7428575" y="417934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1C947DC-5D94-1B1F-42DF-2F1C11BAD334}"/>
                  </a:ext>
                </a:extLst>
              </p:cNvPr>
              <p:cNvSpPr txBox="1"/>
              <p:nvPr/>
            </p:nvSpPr>
            <p:spPr>
              <a:xfrm>
                <a:off x="7031486" y="4177037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E7EB4E6-A592-2035-03D0-48759C4CA93F}"/>
                  </a:ext>
                </a:extLst>
              </p:cNvPr>
              <p:cNvSpPr txBox="1"/>
              <p:nvPr/>
            </p:nvSpPr>
            <p:spPr>
              <a:xfrm>
                <a:off x="7833098" y="415835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c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B8A9903-2005-E7F5-9DAB-E18BB46B43B2}"/>
                  </a:ext>
                </a:extLst>
              </p:cNvPr>
              <p:cNvSpPr txBox="1"/>
              <p:nvPr/>
            </p:nvSpPr>
            <p:spPr>
              <a:xfrm>
                <a:off x="8582783" y="415481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e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4F79D37-2A8D-8369-CB68-8811F9491485}"/>
                  </a:ext>
                </a:extLst>
              </p:cNvPr>
              <p:cNvSpPr txBox="1"/>
              <p:nvPr/>
            </p:nvSpPr>
            <p:spPr>
              <a:xfrm>
                <a:off x="8178594" y="4178277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8C4C698-83A4-8545-1BA8-6E01CDA13F44}"/>
                  </a:ext>
                </a:extLst>
              </p:cNvPr>
              <p:cNvSpPr txBox="1"/>
              <p:nvPr/>
            </p:nvSpPr>
            <p:spPr>
              <a:xfrm>
                <a:off x="7181904" y="4932626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A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9432729-887B-E1DC-3552-7FB033F38CCA}"/>
                  </a:ext>
                </a:extLst>
              </p:cNvPr>
              <p:cNvSpPr txBox="1"/>
              <p:nvPr/>
            </p:nvSpPr>
            <p:spPr>
              <a:xfrm>
                <a:off x="7546592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A922C7B5-BAFA-847D-056B-74B2FD607B59}"/>
                  </a:ext>
                </a:extLst>
              </p:cNvPr>
              <p:cNvCxnSpPr>
                <a:stCxn id="17" idx="2"/>
                <a:endCxn id="22" idx="0"/>
              </p:cNvCxnSpPr>
              <p:nvPr/>
            </p:nvCxnSpPr>
            <p:spPr bwMode="auto">
              <a:xfrm flipH="1">
                <a:off x="7391454" y="4548676"/>
                <a:ext cx="206398" cy="383950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3F10658C-94B5-1EA7-B082-73BE7A1D8DFD}"/>
                  </a:ext>
                </a:extLst>
              </p:cNvPr>
              <p:cNvCxnSpPr>
                <a:stCxn id="17" idx="2"/>
                <a:endCxn id="23" idx="0"/>
              </p:cNvCxnSpPr>
              <p:nvPr/>
            </p:nvCxnSpPr>
            <p:spPr bwMode="auto">
              <a:xfrm>
                <a:off x="7597852" y="4548676"/>
                <a:ext cx="158290" cy="392668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4E04D15-6D68-857B-6633-49EF81D376C4}"/>
                  </a:ext>
                </a:extLst>
              </p:cNvPr>
              <p:cNvSpPr txBox="1"/>
              <p:nvPr/>
            </p:nvSpPr>
            <p:spPr>
              <a:xfrm>
                <a:off x="7178753" y="5634382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b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F57570C-F2A9-C856-8107-C9FAA278D02A}"/>
                  </a:ext>
                </a:extLst>
              </p:cNvPr>
              <p:cNvSpPr txBox="1"/>
              <p:nvPr/>
            </p:nvSpPr>
            <p:spPr>
              <a:xfrm>
                <a:off x="8143489" y="4941344"/>
                <a:ext cx="4190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/>
                    <a:ea typeface="宋体"/>
                  </a:rPr>
                  <a:t>d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9DE71995-C9BD-A76B-1EDF-514471B527D0}"/>
                  </a:ext>
                </a:extLst>
              </p:cNvPr>
              <p:cNvCxnSpPr>
                <a:stCxn id="22" idx="2"/>
                <a:endCxn id="26" idx="0"/>
              </p:cNvCxnSpPr>
              <p:nvPr/>
            </p:nvCxnSpPr>
            <p:spPr bwMode="auto">
              <a:xfrm flipH="1">
                <a:off x="7388303" y="5301958"/>
                <a:ext cx="3151" cy="332424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FF4EDB1A-24AF-18DD-8DE3-2D6F11DD2CE9}"/>
                  </a:ext>
                </a:extLst>
              </p:cNvPr>
              <p:cNvCxnSpPr>
                <a:stCxn id="21" idx="2"/>
                <a:endCxn id="27" idx="0"/>
              </p:cNvCxnSpPr>
              <p:nvPr/>
            </p:nvCxnSpPr>
            <p:spPr bwMode="auto">
              <a:xfrm>
                <a:off x="8347871" y="4547609"/>
                <a:ext cx="5168" cy="393735"/>
              </a:xfrm>
              <a:prstGeom prst="line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1900711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96273CD-3C77-00CD-2846-D1D09533F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3768942"/>
          </a:xfrm>
        </p:spPr>
        <p:txBody>
          <a:bodyPr/>
          <a:lstStyle/>
          <a:p>
            <a:r>
              <a:rPr lang="zh-CN" altLang="en-US" dirty="0"/>
              <a:t>增广文法</a:t>
            </a:r>
            <a:endParaRPr lang="en-US" altLang="zh-CN" dirty="0"/>
          </a:p>
          <a:p>
            <a:r>
              <a:rPr lang="en-US" altLang="zh-CN" sz="2800" b="0" dirty="0">
                <a:solidFill>
                  <a:srgbClr val="000000"/>
                </a:solidFill>
                <a:latin typeface="+mn-ea"/>
                <a:ea typeface="+mn-ea"/>
              </a:rPr>
              <a:t>G[S]</a:t>
            </a:r>
            <a:r>
              <a:rPr lang="zh-CN" altLang="en-US" sz="2800" b="0" dirty="0">
                <a:solidFill>
                  <a:srgbClr val="000000"/>
                </a:solidFill>
                <a:latin typeface="+mn-ea"/>
                <a:ea typeface="+mn-ea"/>
              </a:rPr>
              <a:t>＝</a:t>
            </a:r>
            <a:r>
              <a:rPr lang="en-US" altLang="zh-CN" sz="2800" b="0" dirty="0">
                <a:solidFill>
                  <a:srgbClr val="000000"/>
                </a:solidFill>
                <a:latin typeface="+mn-ea"/>
                <a:ea typeface="+mn-ea"/>
              </a:rPr>
              <a:t>(V</a:t>
            </a:r>
            <a:r>
              <a:rPr lang="en-US" altLang="zh-CN" sz="2800" b="0" baseline="-8000" dirty="0">
                <a:solidFill>
                  <a:srgbClr val="000000"/>
                </a:solidFill>
                <a:latin typeface="+mn-ea"/>
                <a:ea typeface="+mn-ea"/>
              </a:rPr>
              <a:t>N</a:t>
            </a:r>
            <a:r>
              <a:rPr lang="en-US" altLang="zh-CN" sz="2800" b="0" dirty="0">
                <a:solidFill>
                  <a:srgbClr val="000000"/>
                </a:solidFill>
                <a:latin typeface="+mn-ea"/>
                <a:ea typeface="+mn-ea"/>
              </a:rPr>
              <a:t>,V</a:t>
            </a:r>
            <a:r>
              <a:rPr lang="en-US" altLang="zh-CN" sz="2800" b="0" baseline="-8000" dirty="0">
                <a:solidFill>
                  <a:srgbClr val="000000"/>
                </a:solidFill>
                <a:latin typeface="+mn-ea"/>
                <a:ea typeface="+mn-ea"/>
              </a:rPr>
              <a:t>T</a:t>
            </a:r>
            <a:r>
              <a:rPr lang="en-US" altLang="zh-CN" sz="2800" b="0" dirty="0">
                <a:solidFill>
                  <a:srgbClr val="000000"/>
                </a:solidFill>
                <a:latin typeface="+mn-ea"/>
                <a:ea typeface="+mn-ea"/>
              </a:rPr>
              <a:t>,P, S)</a:t>
            </a:r>
            <a:endParaRPr lang="en-US" altLang="zh-CN" sz="2800" b="0" dirty="0">
              <a:latin typeface="+mn-ea"/>
              <a:ea typeface="+mn-ea"/>
            </a:endParaRPr>
          </a:p>
          <a:p>
            <a:r>
              <a:rPr lang="en-US" altLang="zh-CN" sz="2800" b="0" dirty="0">
                <a:solidFill>
                  <a:srgbClr val="000000"/>
                </a:solidFill>
                <a:latin typeface="+mn-ea"/>
                <a:ea typeface="+mn-ea"/>
              </a:rPr>
              <a:t>G[</a:t>
            </a:r>
            <a:r>
              <a:rPr lang="fr-FR" altLang="zh-CN" sz="2800" b="0" i="0" u="none" strike="noStrike" baseline="0" dirty="0">
                <a:solidFill>
                  <a:srgbClr val="000000"/>
                </a:solidFill>
              </a:rPr>
              <a:t>S'</a:t>
            </a:r>
            <a:r>
              <a:rPr lang="en-US" altLang="zh-CN" sz="2800" b="0" dirty="0">
                <a:solidFill>
                  <a:srgbClr val="000000"/>
                </a:solidFill>
                <a:latin typeface="+mn-ea"/>
                <a:ea typeface="+mn-ea"/>
              </a:rPr>
              <a:t>]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＝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(V</a:t>
            </a:r>
            <a:r>
              <a:rPr kumimoji="0" lang="en-US" altLang="zh-CN" sz="2800" b="0" i="0" u="none" strike="noStrike" kern="1200" cap="none" spc="0" normalizeH="0" baseline="-8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∪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{</a:t>
            </a:r>
            <a:r>
              <a:rPr lang="fr-FR" altLang="zh-CN" sz="2800" b="0" i="0" u="none" strike="noStrike" baseline="0" dirty="0">
                <a:solidFill>
                  <a:srgbClr val="FF0000"/>
                </a:solidFill>
              </a:rPr>
              <a:t>S'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},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</a:t>
            </a:r>
            <a:r>
              <a:rPr kumimoji="0" lang="en-US" altLang="zh-CN" sz="2800" b="0" i="0" u="none" strike="noStrike" kern="1200" cap="none" spc="0" normalizeH="0" baseline="-8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,P∪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{</a:t>
            </a:r>
            <a:r>
              <a:rPr lang="fr-FR" altLang="zh-CN" sz="2800" b="0" i="0" u="none" strike="noStrike" baseline="0" dirty="0">
                <a:solidFill>
                  <a:srgbClr val="FF0000"/>
                </a:solidFill>
              </a:rPr>
              <a:t>S'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→S}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</a:t>
            </a:r>
            <a:r>
              <a:rPr lang="fr-FR" altLang="zh-CN" sz="2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fr-FR" altLang="zh-CN" sz="2800" b="0" i="0" u="none" strike="noStrike" baseline="0" dirty="0">
                <a:solidFill>
                  <a:srgbClr val="FF0000"/>
                </a:solidFill>
              </a:rPr>
              <a:t>S'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</a:p>
          <a:p>
            <a:pPr marL="0" indent="0">
              <a:buNone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V</a:t>
            </a:r>
            <a:r>
              <a:rPr kumimoji="0" lang="en-US" altLang="zh-CN" sz="2800" b="0" i="0" u="none" strike="noStrike" kern="1200" cap="none" spc="0" normalizeH="0" baseline="-8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∩{</a:t>
            </a:r>
            <a:r>
              <a:rPr lang="fr-FR" altLang="zh-CN" sz="2800" b="0" i="0" u="none" strike="noStrike" baseline="0" dirty="0">
                <a:solidFill>
                  <a:srgbClr val="FF0000"/>
                </a:solidFill>
              </a:rPr>
              <a:t>S'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}=Ф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；</a:t>
            </a:r>
          </a:p>
          <a:p>
            <a:pPr marL="0" indent="0">
              <a:buNone/>
            </a:pPr>
            <a:r>
              <a:rPr lang="en-US" altLang="zh-CN" sz="2400" b="0" dirty="0">
                <a:solidFill>
                  <a:srgbClr val="000000"/>
                </a:solidFill>
                <a:latin typeface="+mn-ea"/>
                <a:ea typeface="+mn-ea"/>
              </a:rPr>
              <a:t>G[</a:t>
            </a:r>
            <a:r>
              <a:rPr lang="fr-FR" altLang="zh-CN" sz="2400" b="0" i="0" u="none" strike="noStrike" baseline="0" dirty="0">
                <a:solidFill>
                  <a:srgbClr val="000000"/>
                </a:solidFill>
              </a:rPr>
              <a:t>S'</a:t>
            </a:r>
            <a:r>
              <a:rPr lang="en-US" altLang="zh-CN" sz="2400" b="0" dirty="0">
                <a:solidFill>
                  <a:srgbClr val="000000"/>
                </a:solidFill>
                <a:latin typeface="+mn-ea"/>
                <a:ea typeface="+mn-ea"/>
              </a:rPr>
              <a:t>]</a:t>
            </a:r>
            <a:r>
              <a:rPr lang="zh-CN" altLang="en-US" sz="2400" b="0" dirty="0">
                <a:solidFill>
                  <a:srgbClr val="000000"/>
                </a:solidFill>
                <a:latin typeface="+mn-ea"/>
                <a:ea typeface="+mn-ea"/>
              </a:rPr>
              <a:t>是</a:t>
            </a:r>
            <a:r>
              <a:rPr lang="en-US" altLang="zh-CN" sz="2400" b="0" dirty="0">
                <a:solidFill>
                  <a:srgbClr val="000000"/>
                </a:solidFill>
                <a:latin typeface="+mn-ea"/>
                <a:ea typeface="+mn-ea"/>
              </a:rPr>
              <a:t>G[S]</a:t>
            </a:r>
            <a:r>
              <a:rPr lang="zh-CN" altLang="en-US" sz="2400" b="0" dirty="0">
                <a:solidFill>
                  <a:srgbClr val="000000"/>
                </a:solidFill>
                <a:latin typeface="+mn-ea"/>
                <a:ea typeface="+mn-ea"/>
              </a:rPr>
              <a:t>的增广文法</a:t>
            </a:r>
            <a:endParaRPr lang="zh-CN" altLang="en-US" b="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BF1242D-6ADF-C129-0F72-5E5B42A83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  LR(0)</a:t>
            </a:r>
            <a:r>
              <a:rPr lang="zh-CN" altLang="en-US" dirty="0"/>
              <a:t>分析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4BA2039-0BF8-4F0A-477B-F8916EB4660A}"/>
              </a:ext>
            </a:extLst>
          </p:cNvPr>
          <p:cNvGrpSpPr/>
          <p:nvPr/>
        </p:nvGrpSpPr>
        <p:grpSpPr>
          <a:xfrm>
            <a:off x="8005300" y="962270"/>
            <a:ext cx="2020323" cy="1676013"/>
            <a:chOff x="7886699" y="913694"/>
            <a:chExt cx="2020323" cy="1676013"/>
          </a:xfrm>
        </p:grpSpPr>
        <p:sp>
          <p:nvSpPr>
            <p:cNvPr id="5" name="Text Box 1387">
              <a:extLst>
                <a:ext uri="{FF2B5EF4-FFF2-40B4-BE49-F238E27FC236}">
                  <a16:creationId xmlns:a16="http://schemas.microsoft.com/office/drawing/2014/main" id="{F0A6862F-13E9-CA0E-F03B-0477B06692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6699" y="1067209"/>
              <a:ext cx="2020323" cy="1520190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Arial"/>
                  <a:ea typeface="宋体"/>
                </a:rPr>
                <a:t>⑴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S→aAcBe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⑵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⑶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A→Ab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⑷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B→d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5C50F788-CC64-7E80-1345-77B51DBEE74A}"/>
                </a:ext>
              </a:extLst>
            </p:cNvPr>
            <p:cNvSpPr/>
            <p:nvPr/>
          </p:nvSpPr>
          <p:spPr>
            <a:xfrm>
              <a:off x="8541643" y="913694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G[S]</a:t>
              </a:r>
              <a:r>
                <a:rPr lang="zh-CN" altLang="en-US" sz="1800" dirty="0">
                  <a:solidFill>
                    <a:schemeClr val="bg1"/>
                  </a:solidFill>
                  <a:latin typeface="Arial"/>
                  <a:ea typeface="宋体"/>
                </a:rPr>
                <a:t>：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F81B4DEC-FB9D-DC1D-DC4B-C4CA80F18C92}"/>
                </a:ext>
              </a:extLst>
            </p:cNvPr>
            <p:cNvSpPr/>
            <p:nvPr/>
          </p:nvSpPr>
          <p:spPr>
            <a:xfrm>
              <a:off x="7892718" y="2313203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3E67E5E-B73A-68A4-B545-64896C9CADA9}"/>
              </a:ext>
            </a:extLst>
          </p:cNvPr>
          <p:cNvGrpSpPr/>
          <p:nvPr/>
        </p:nvGrpSpPr>
        <p:grpSpPr>
          <a:xfrm>
            <a:off x="8056419" y="3703210"/>
            <a:ext cx="2020323" cy="1958741"/>
            <a:chOff x="8983099" y="1147693"/>
            <a:chExt cx="2020323" cy="1958741"/>
          </a:xfrm>
        </p:grpSpPr>
        <p:sp>
          <p:nvSpPr>
            <p:cNvPr id="9" name="Text Box 1387">
              <a:extLst>
                <a:ext uri="{FF2B5EF4-FFF2-40B4-BE49-F238E27FC236}">
                  <a16:creationId xmlns:a16="http://schemas.microsoft.com/office/drawing/2014/main" id="{1DACC029-769A-73F5-490C-5738A63CE1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83099" y="1301208"/>
              <a:ext cx="2020323" cy="1805226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FF0000"/>
                  </a:solidFill>
                  <a:latin typeface="Arial"/>
                  <a:ea typeface="宋体"/>
                </a:rPr>
                <a:t>(0) </a:t>
              </a:r>
              <a:r>
                <a:rPr lang="fr-FR" altLang="zh-CN" sz="2000" b="0" i="0" u="none" strike="noStrike" baseline="0" dirty="0">
                  <a:solidFill>
                    <a:srgbClr val="FF0000"/>
                  </a:solidFill>
                </a:rPr>
                <a:t>S'</a:t>
              </a:r>
              <a:r>
                <a:rPr lang="en-US" altLang="zh-CN" sz="2000" dirty="0">
                  <a:solidFill>
                    <a:srgbClr val="FF0000"/>
                  </a:solidFill>
                  <a:latin typeface="Arial"/>
                  <a:ea typeface="宋体"/>
                </a:rPr>
                <a:t>→S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(1)</a:t>
              </a:r>
              <a:r>
                <a:rPr lang="zh-CN" altLang="en-US" sz="2000" dirty="0">
                  <a:solidFill>
                    <a:srgbClr val="000000"/>
                  </a:solidFill>
                  <a:latin typeface="Arial"/>
                  <a:ea typeface="宋体"/>
                </a:rPr>
                <a:t>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S→aAcBe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(2)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(3)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A→Ab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(4)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B→d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9E0A965-0093-CA8F-ED3B-79D2CBE7B7B6}"/>
                </a:ext>
              </a:extLst>
            </p:cNvPr>
            <p:cNvSpPr/>
            <p:nvPr/>
          </p:nvSpPr>
          <p:spPr>
            <a:xfrm>
              <a:off x="9638043" y="1147693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</a:t>
              </a:r>
              <a:r>
                <a:rPr lang="fr-FR" altLang="zh-CN" sz="1800" b="0" i="0" u="none" strike="noStrike" baseline="0" dirty="0">
                  <a:solidFill>
                    <a:schemeClr val="bg1"/>
                  </a:solidFill>
                </a:rPr>
                <a:t>S'</a:t>
              </a:r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]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99D3B086-5F5C-69C3-5B7B-5124DABA8565}"/>
                </a:ext>
              </a:extLst>
            </p:cNvPr>
            <p:cNvSpPr/>
            <p:nvPr/>
          </p:nvSpPr>
          <p:spPr>
            <a:xfrm>
              <a:off x="8989118" y="2823655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191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76A46-9270-4C87-9C5C-318352ABA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6.2  LR(0)</a:t>
            </a:r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675D05-D789-472A-9B00-5333F6060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199873" cy="1457052"/>
          </a:xfrm>
        </p:spPr>
        <p:txBody>
          <a:bodyPr/>
          <a:lstStyle/>
          <a:p>
            <a:r>
              <a:rPr lang="en-US" altLang="zh-CN" dirty="0"/>
              <a:t>LR(0)</a:t>
            </a:r>
            <a:r>
              <a:rPr lang="zh-CN" altLang="en-US" dirty="0"/>
              <a:t>项目</a:t>
            </a:r>
            <a:endParaRPr lang="en-US" altLang="zh-CN" dirty="0"/>
          </a:p>
          <a:p>
            <a:r>
              <a:rPr lang="en-US" altLang="zh-CN" dirty="0"/>
              <a:t>A→</a:t>
            </a:r>
            <a:r>
              <a:rPr lang="el-GR" altLang="zh-CN" dirty="0"/>
              <a:t> αβγ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Text Box 190">
            <a:extLst>
              <a:ext uri="{FF2B5EF4-FFF2-40B4-BE49-F238E27FC236}">
                <a16:creationId xmlns:a16="http://schemas.microsoft.com/office/drawing/2014/main" id="{887458A2-FDBF-4915-B42D-C005AE9FE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3753" y="4531718"/>
            <a:ext cx="447675" cy="401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b</a:t>
            </a:r>
          </a:p>
        </p:txBody>
      </p:sp>
      <p:sp>
        <p:nvSpPr>
          <p:cNvPr id="7" name="Line 192">
            <a:extLst>
              <a:ext uri="{FF2B5EF4-FFF2-40B4-BE49-F238E27FC236}">
                <a16:creationId xmlns:a16="http://schemas.microsoft.com/office/drawing/2014/main" id="{E859D500-E087-4840-B68F-F33B4606FB8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6415" y="4934942"/>
            <a:ext cx="819150" cy="0"/>
          </a:xfrm>
          <a:prstGeom prst="line">
            <a:avLst/>
          </a:prstGeom>
          <a:noFill/>
          <a:ln w="12700">
            <a:solidFill>
              <a:srgbClr val="333333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宋体"/>
              <a:ea typeface="宋体"/>
            </a:endParaRPr>
          </a:p>
        </p:txBody>
      </p:sp>
      <p:sp>
        <p:nvSpPr>
          <p:cNvPr id="8" name="Text Box 193">
            <a:extLst>
              <a:ext uri="{FF2B5EF4-FFF2-40B4-BE49-F238E27FC236}">
                <a16:creationId xmlns:a16="http://schemas.microsoft.com/office/drawing/2014/main" id="{76D10F40-9C12-46A7-AAA7-714193263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6894" y="4532675"/>
            <a:ext cx="449262" cy="401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A</a:t>
            </a:r>
          </a:p>
        </p:txBody>
      </p:sp>
      <p:sp>
        <p:nvSpPr>
          <p:cNvPr id="9" name="Oval 194">
            <a:extLst>
              <a:ext uri="{FF2B5EF4-FFF2-40B4-BE49-F238E27FC236}">
                <a16:creationId xmlns:a16="http://schemas.microsoft.com/office/drawing/2014/main" id="{AFCA9248-2F1E-4642-993F-96BC1F0E5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728" y="4744442"/>
            <a:ext cx="1282700" cy="40481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宋体"/>
                <a:ea typeface="宋体"/>
              </a:rPr>
              <a:t>A→·</a:t>
            </a:r>
            <a:r>
              <a:rPr lang="en-US" altLang="zh-CN" sz="1600" b="1" dirty="0" err="1">
                <a:solidFill>
                  <a:srgbClr val="000000"/>
                </a:solidFill>
                <a:latin typeface="宋体"/>
                <a:ea typeface="宋体"/>
              </a:rPr>
              <a:t>Ab</a:t>
            </a:r>
            <a:endParaRPr lang="en-US" altLang="zh-CN" dirty="0">
              <a:solidFill>
                <a:srgbClr val="000000"/>
              </a:solidFill>
              <a:latin typeface="宋体"/>
              <a:ea typeface="宋体"/>
            </a:endParaRPr>
          </a:p>
        </p:txBody>
      </p:sp>
      <p:sp>
        <p:nvSpPr>
          <p:cNvPr id="10" name="Text Box 195">
            <a:extLst>
              <a:ext uri="{FF2B5EF4-FFF2-40B4-BE49-F238E27FC236}">
                <a16:creationId xmlns:a16="http://schemas.microsoft.com/office/drawing/2014/main" id="{FE5E875B-6945-4E52-98DA-DCCD58E67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893" y="4755272"/>
            <a:ext cx="595313" cy="354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808080"/>
                </a:solidFill>
                <a:latin typeface="宋体"/>
                <a:ea typeface="宋体"/>
                <a:sym typeface="Symbol" pitchFamily="18" charset="2"/>
              </a:rPr>
              <a:t></a:t>
            </a:r>
            <a:endParaRPr lang="en-US" altLang="zh-CN" sz="2000" dirty="0">
              <a:solidFill>
                <a:srgbClr val="000000"/>
              </a:solidFill>
              <a:latin typeface="宋体"/>
              <a:ea typeface="宋体"/>
            </a:endParaRPr>
          </a:p>
        </p:txBody>
      </p:sp>
      <p:sp>
        <p:nvSpPr>
          <p:cNvPr id="11" name="Oval 196">
            <a:extLst>
              <a:ext uri="{FF2B5EF4-FFF2-40B4-BE49-F238E27FC236}">
                <a16:creationId xmlns:a16="http://schemas.microsoft.com/office/drawing/2014/main" id="{9DB3FF26-91B7-4383-8796-0815CB99C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128" y="4744442"/>
            <a:ext cx="1333501" cy="40481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600" b="1" dirty="0" err="1">
                <a:solidFill>
                  <a:srgbClr val="000000"/>
                </a:solidFill>
                <a:latin typeface="宋体"/>
                <a:ea typeface="宋体"/>
              </a:rPr>
              <a:t>A→A·b</a:t>
            </a:r>
            <a:endParaRPr lang="en-US" altLang="zh-CN" sz="1600" b="1" dirty="0">
              <a:solidFill>
                <a:srgbClr val="000000"/>
              </a:solidFill>
              <a:latin typeface="宋体"/>
              <a:ea typeface="宋体"/>
            </a:endParaRPr>
          </a:p>
        </p:txBody>
      </p:sp>
      <p:grpSp>
        <p:nvGrpSpPr>
          <p:cNvPr id="12" name="Group 197">
            <a:extLst>
              <a:ext uri="{FF2B5EF4-FFF2-40B4-BE49-F238E27FC236}">
                <a16:creationId xmlns:a16="http://schemas.microsoft.com/office/drawing/2014/main" id="{8C10B387-963D-449A-BE5F-3934713F1C82}"/>
              </a:ext>
            </a:extLst>
          </p:cNvPr>
          <p:cNvGrpSpPr>
            <a:grpSpLocks/>
          </p:cNvGrpSpPr>
          <p:nvPr/>
        </p:nvGrpSpPr>
        <p:grpSpPr bwMode="auto">
          <a:xfrm>
            <a:off x="5954452" y="4717455"/>
            <a:ext cx="1294176" cy="460375"/>
            <a:chOff x="3930" y="8067"/>
            <a:chExt cx="530" cy="517"/>
          </a:xfrm>
        </p:grpSpPr>
        <p:sp>
          <p:nvSpPr>
            <p:cNvPr id="13" name="Oval 198">
              <a:extLst>
                <a:ext uri="{FF2B5EF4-FFF2-40B4-BE49-F238E27FC236}">
                  <a16:creationId xmlns:a16="http://schemas.microsoft.com/office/drawing/2014/main" id="{A1C1DA44-1354-447D-AAD3-EC1707C01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" y="8097"/>
              <a:ext cx="450" cy="453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宋体"/>
                <a:ea typeface="宋体"/>
              </a:endParaRPr>
            </a:p>
          </p:txBody>
        </p:sp>
        <p:sp>
          <p:nvSpPr>
            <p:cNvPr id="14" name="Oval 199">
              <a:extLst>
                <a:ext uri="{FF2B5EF4-FFF2-40B4-BE49-F238E27FC236}">
                  <a16:creationId xmlns:a16="http://schemas.microsoft.com/office/drawing/2014/main" id="{01E2E0BD-ACE7-4DC5-82DA-3B64DFE9E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0" y="8067"/>
              <a:ext cx="510" cy="517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宋体"/>
                <a:ea typeface="宋体"/>
              </a:endParaRPr>
            </a:p>
          </p:txBody>
        </p:sp>
        <p:sp>
          <p:nvSpPr>
            <p:cNvPr id="15" name="Text Box 200">
              <a:extLst>
                <a:ext uri="{FF2B5EF4-FFF2-40B4-BE49-F238E27FC236}">
                  <a16:creationId xmlns:a16="http://schemas.microsoft.com/office/drawing/2014/main" id="{BA99E211-E1AD-4C05-A8EA-2BBF6978A7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5" y="8095"/>
              <a:ext cx="495" cy="4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rgbClr val="000000"/>
                  </a:solidFill>
                  <a:latin typeface="宋体"/>
                  <a:ea typeface="宋体"/>
                </a:rPr>
                <a:t>A→Ab·</a:t>
              </a:r>
            </a:p>
          </p:txBody>
        </p:sp>
      </p:grpSp>
      <p:sp>
        <p:nvSpPr>
          <p:cNvPr id="32" name="Text Box 97">
            <a:extLst>
              <a:ext uri="{FF2B5EF4-FFF2-40B4-BE49-F238E27FC236}">
                <a16:creationId xmlns:a16="http://schemas.microsoft.com/office/drawing/2014/main" id="{B06801B9-131E-4474-B820-A11954489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2372" y="4130938"/>
            <a:ext cx="1204912" cy="41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0"/>
              </a:spcAft>
              <a:defRPr/>
            </a:pPr>
            <a:r>
              <a:rPr lang="en-US" altLang="zh-CN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A→Ab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/>
              <a:ea typeface="宋体"/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C7B923D3-C20A-4727-A138-F7B07A0DE43F}"/>
              </a:ext>
            </a:extLst>
          </p:cNvPr>
          <p:cNvCxnSpPr>
            <a:stCxn id="9" idx="6"/>
            <a:endCxn id="11" idx="2"/>
          </p:cNvCxnSpPr>
          <p:nvPr/>
        </p:nvCxnSpPr>
        <p:spPr bwMode="auto">
          <a:xfrm>
            <a:off x="3849429" y="4946848"/>
            <a:ext cx="393699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Oval 194">
            <a:extLst>
              <a:ext uri="{FF2B5EF4-FFF2-40B4-BE49-F238E27FC236}">
                <a16:creationId xmlns:a16="http://schemas.microsoft.com/office/drawing/2014/main" id="{D792722A-F7FA-235E-3262-1E2BEC5A6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107" y="6055791"/>
            <a:ext cx="1282700" cy="40481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宋体"/>
                <a:ea typeface="宋体"/>
              </a:rPr>
              <a:t>A→·</a:t>
            </a:r>
            <a:endParaRPr lang="en-US" altLang="zh-CN" dirty="0">
              <a:solidFill>
                <a:srgbClr val="000000"/>
              </a:solidFill>
              <a:latin typeface="宋体"/>
              <a:ea typeface="宋体"/>
            </a:endParaRPr>
          </a:p>
        </p:txBody>
      </p:sp>
      <p:sp>
        <p:nvSpPr>
          <p:cNvPr id="54" name="Text Box 195">
            <a:extLst>
              <a:ext uri="{FF2B5EF4-FFF2-40B4-BE49-F238E27FC236}">
                <a16:creationId xmlns:a16="http://schemas.microsoft.com/office/drawing/2014/main" id="{ADF1604C-020A-90C9-FB45-96B0CD9351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5272" y="6066621"/>
            <a:ext cx="595313" cy="354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808080"/>
                </a:solidFill>
                <a:latin typeface="宋体"/>
                <a:ea typeface="宋体"/>
                <a:sym typeface="Symbol" pitchFamily="18" charset="2"/>
              </a:rPr>
              <a:t></a:t>
            </a:r>
            <a:endParaRPr lang="en-US" altLang="zh-CN" sz="2000" dirty="0">
              <a:solidFill>
                <a:srgbClr val="000000"/>
              </a:solidFill>
              <a:latin typeface="宋体"/>
              <a:ea typeface="宋体"/>
            </a:endParaRPr>
          </a:p>
        </p:txBody>
      </p:sp>
      <p:sp>
        <p:nvSpPr>
          <p:cNvPr id="55" name="Text Box 97">
            <a:extLst>
              <a:ext uri="{FF2B5EF4-FFF2-40B4-BE49-F238E27FC236}">
                <a16:creationId xmlns:a16="http://schemas.microsoft.com/office/drawing/2014/main" id="{6CCB933B-E2A2-D7C3-F48B-959831F98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4017" y="5442287"/>
            <a:ext cx="1204912" cy="42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A→</a:t>
            </a: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/>
                <a:cs typeface="Arial" panose="020B0604020202020204" pitchFamily="34" charset="0"/>
              </a:rPr>
              <a:t>Ɛ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/>
              <a:ea typeface="宋体"/>
            </a:endParaRPr>
          </a:p>
        </p:txBody>
      </p:sp>
      <p:sp>
        <p:nvSpPr>
          <p:cNvPr id="56" name="Text Box 97">
            <a:extLst>
              <a:ext uri="{FF2B5EF4-FFF2-40B4-BE49-F238E27FC236}">
                <a16:creationId xmlns:a16="http://schemas.microsoft.com/office/drawing/2014/main" id="{D3A264C0-23D3-EA37-2E1F-6A5ABBACC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4152" y="3305606"/>
            <a:ext cx="1699167" cy="41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A→•</a:t>
            </a:r>
            <a:r>
              <a:rPr lang="el-GR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宋体"/>
              </a:rPr>
              <a:t>αβγ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/>
              <a:ea typeface="宋体"/>
            </a:endParaRPr>
          </a:p>
        </p:txBody>
      </p:sp>
      <p:sp>
        <p:nvSpPr>
          <p:cNvPr id="57" name="Text Box 97">
            <a:extLst>
              <a:ext uri="{FF2B5EF4-FFF2-40B4-BE49-F238E27FC236}">
                <a16:creationId xmlns:a16="http://schemas.microsoft.com/office/drawing/2014/main" id="{9C463278-6ECF-9D05-034A-71E0B2CC1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9932" y="3301021"/>
            <a:ext cx="1826546" cy="41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A→</a:t>
            </a:r>
            <a:r>
              <a:rPr lang="el-GR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宋体"/>
              </a:rPr>
              <a:t>α</a:t>
            </a: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•</a:t>
            </a:r>
            <a:r>
              <a:rPr lang="el-GR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宋体"/>
              </a:rPr>
              <a:t>βγ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/>
              <a:ea typeface="宋体"/>
            </a:endParaRPr>
          </a:p>
        </p:txBody>
      </p:sp>
      <p:sp>
        <p:nvSpPr>
          <p:cNvPr id="58" name="Text Box 97">
            <a:extLst>
              <a:ext uri="{FF2B5EF4-FFF2-40B4-BE49-F238E27FC236}">
                <a16:creationId xmlns:a16="http://schemas.microsoft.com/office/drawing/2014/main" id="{2C9B0B91-ED23-D881-6593-87A17EFE4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282" y="3278104"/>
            <a:ext cx="1826545" cy="41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A→</a:t>
            </a:r>
            <a:r>
              <a:rPr lang="el-GR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宋体"/>
              </a:rPr>
              <a:t>αβ</a:t>
            </a: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•</a:t>
            </a:r>
            <a:r>
              <a:rPr lang="el-GR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宋体"/>
              </a:rPr>
              <a:t>γ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/>
              <a:ea typeface="宋体"/>
            </a:endParaRPr>
          </a:p>
        </p:txBody>
      </p:sp>
      <p:sp>
        <p:nvSpPr>
          <p:cNvPr id="59" name="Text Box 97">
            <a:extLst>
              <a:ext uri="{FF2B5EF4-FFF2-40B4-BE49-F238E27FC236}">
                <a16:creationId xmlns:a16="http://schemas.microsoft.com/office/drawing/2014/main" id="{9B397F74-A747-10A6-6334-6D4C09AFA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7441" y="3239868"/>
            <a:ext cx="1627508" cy="41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10000"/>
              </a:spcBef>
              <a:spcAft>
                <a:spcPct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A→</a:t>
            </a:r>
            <a:r>
              <a:rPr lang="el-GR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宋体"/>
              </a:rPr>
              <a:t>αβγ</a:t>
            </a: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/>
                <a:ea typeface="宋体"/>
              </a:rPr>
              <a:t>•</a:t>
            </a: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59AE7E79-C52F-0B2D-E1EE-5E11CFEA6E6F}"/>
              </a:ext>
            </a:extLst>
          </p:cNvPr>
          <p:cNvSpPr/>
          <p:nvPr/>
        </p:nvSpPr>
        <p:spPr bwMode="auto">
          <a:xfrm>
            <a:off x="1908540" y="3256182"/>
            <a:ext cx="1524000" cy="518599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9AD8C3F7-C401-16E0-4151-A8D37939941E}"/>
              </a:ext>
            </a:extLst>
          </p:cNvPr>
          <p:cNvSpPr/>
          <p:nvPr/>
        </p:nvSpPr>
        <p:spPr bwMode="auto">
          <a:xfrm>
            <a:off x="3805646" y="3251848"/>
            <a:ext cx="1524000" cy="518599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975CE624-68EB-A1BD-3D43-C369B87F0EA7}"/>
              </a:ext>
            </a:extLst>
          </p:cNvPr>
          <p:cNvSpPr/>
          <p:nvPr/>
        </p:nvSpPr>
        <p:spPr bwMode="auto">
          <a:xfrm>
            <a:off x="5739312" y="3220537"/>
            <a:ext cx="1524000" cy="518599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EECE394C-EEEE-DE58-5AAA-FDF25F83D696}"/>
              </a:ext>
            </a:extLst>
          </p:cNvPr>
          <p:cNvSpPr/>
          <p:nvPr/>
        </p:nvSpPr>
        <p:spPr bwMode="auto">
          <a:xfrm>
            <a:off x="7887082" y="3218314"/>
            <a:ext cx="1524000" cy="518599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CDD1139F-B664-7DC8-005E-2232BE55B48B}"/>
              </a:ext>
            </a:extLst>
          </p:cNvPr>
          <p:cNvSpPr/>
          <p:nvPr/>
        </p:nvSpPr>
        <p:spPr bwMode="auto">
          <a:xfrm>
            <a:off x="7866208" y="3194702"/>
            <a:ext cx="1584960" cy="573468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7B420C7-9AC1-9B24-FC3B-85F2FB23C357}"/>
              </a:ext>
            </a:extLst>
          </p:cNvPr>
          <p:cNvCxnSpPr>
            <a:stCxn id="60" idx="6"/>
            <a:endCxn id="61" idx="2"/>
          </p:cNvCxnSpPr>
          <p:nvPr/>
        </p:nvCxnSpPr>
        <p:spPr bwMode="auto">
          <a:xfrm flipV="1">
            <a:off x="3432540" y="3511147"/>
            <a:ext cx="373106" cy="4334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5EC0575-8DFD-E539-23A8-B0A861A7FAB9}"/>
              </a:ext>
            </a:extLst>
          </p:cNvPr>
          <p:cNvCxnSpPr>
            <a:stCxn id="61" idx="6"/>
            <a:endCxn id="57" idx="3"/>
          </p:cNvCxnSpPr>
          <p:nvPr/>
        </p:nvCxnSpPr>
        <p:spPr bwMode="auto">
          <a:xfrm flipV="1">
            <a:off x="5329646" y="3507327"/>
            <a:ext cx="396832" cy="382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C22D1CE4-5813-424B-3094-E26FF428F140}"/>
              </a:ext>
            </a:extLst>
          </p:cNvPr>
          <p:cNvCxnSpPr>
            <a:stCxn id="62" idx="6"/>
            <a:endCxn id="64" idx="2"/>
          </p:cNvCxnSpPr>
          <p:nvPr/>
        </p:nvCxnSpPr>
        <p:spPr bwMode="auto">
          <a:xfrm>
            <a:off x="7263312" y="3479836"/>
            <a:ext cx="602896" cy="160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2886456C-4709-8268-2399-41E25893D149}"/>
              </a:ext>
            </a:extLst>
          </p:cNvPr>
          <p:cNvSpPr txBox="1"/>
          <p:nvPr/>
        </p:nvSpPr>
        <p:spPr>
          <a:xfrm>
            <a:off x="3369014" y="3137994"/>
            <a:ext cx="455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宋体"/>
              </a:rPr>
              <a:t>α</a:t>
            </a:r>
            <a:endParaRPr lang="zh-CN" alt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F2E22B8-DE05-F569-2B06-0E8DF20357D5}"/>
              </a:ext>
            </a:extLst>
          </p:cNvPr>
          <p:cNvSpPr txBox="1"/>
          <p:nvPr/>
        </p:nvSpPr>
        <p:spPr>
          <a:xfrm>
            <a:off x="5335050" y="3081249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宋体"/>
              </a:rPr>
              <a:t>β</a:t>
            </a:r>
            <a:endParaRPr lang="zh-CN" alt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5371FF49-5A3A-47A5-042A-33956F6C1909}"/>
              </a:ext>
            </a:extLst>
          </p:cNvPr>
          <p:cNvSpPr txBox="1"/>
          <p:nvPr/>
        </p:nvSpPr>
        <p:spPr>
          <a:xfrm>
            <a:off x="7346184" y="3097147"/>
            <a:ext cx="42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宋体"/>
              </a:rPr>
              <a:t>γ</a:t>
            </a:r>
            <a:endParaRPr lang="zh-CN" alt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363C138-3AC0-0949-FF70-4D6D8415A302}"/>
              </a:ext>
            </a:extLst>
          </p:cNvPr>
          <p:cNvSpPr txBox="1"/>
          <p:nvPr/>
        </p:nvSpPr>
        <p:spPr>
          <a:xfrm>
            <a:off x="5145122" y="2412206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FF"/>
                </a:solidFill>
                <a:latin typeface="Arial" charset="0"/>
              </a:rPr>
              <a:t>LR(0)</a:t>
            </a:r>
            <a:r>
              <a:rPr lang="zh-CN" altLang="en-US" sz="2400" dirty="0">
                <a:solidFill>
                  <a:srgbClr val="0000FF"/>
                </a:solidFill>
                <a:latin typeface="Arial" charset="0"/>
              </a:rPr>
              <a:t>项目</a:t>
            </a: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BA39D4FF-0C34-5A7E-BBA0-38197C7ACB2C}"/>
              </a:ext>
            </a:extLst>
          </p:cNvPr>
          <p:cNvCxnSpPr>
            <a:stCxn id="71" idx="2"/>
            <a:endCxn id="60" idx="0"/>
          </p:cNvCxnSpPr>
          <p:nvPr/>
        </p:nvCxnSpPr>
        <p:spPr bwMode="auto">
          <a:xfrm flipH="1">
            <a:off x="2670540" y="2873871"/>
            <a:ext cx="3260214" cy="382311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E3A16802-4587-91C4-0629-638B22B19B7E}"/>
              </a:ext>
            </a:extLst>
          </p:cNvPr>
          <p:cNvCxnSpPr>
            <a:stCxn id="71" idx="2"/>
            <a:endCxn id="61" idx="0"/>
          </p:cNvCxnSpPr>
          <p:nvPr/>
        </p:nvCxnSpPr>
        <p:spPr bwMode="auto">
          <a:xfrm flipH="1">
            <a:off x="4567646" y="2873871"/>
            <a:ext cx="1363108" cy="377977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A9575841-FB20-1E8A-9B15-9CDD37D97273}"/>
              </a:ext>
            </a:extLst>
          </p:cNvPr>
          <p:cNvCxnSpPr>
            <a:stCxn id="71" idx="2"/>
            <a:endCxn id="62" idx="0"/>
          </p:cNvCxnSpPr>
          <p:nvPr/>
        </p:nvCxnSpPr>
        <p:spPr bwMode="auto">
          <a:xfrm>
            <a:off x="5930754" y="2873871"/>
            <a:ext cx="570558" cy="346666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D0D7A4BE-8254-649B-6213-08AC29598517}"/>
              </a:ext>
            </a:extLst>
          </p:cNvPr>
          <p:cNvCxnSpPr>
            <a:stCxn id="71" idx="2"/>
            <a:endCxn id="63" idx="0"/>
          </p:cNvCxnSpPr>
          <p:nvPr/>
        </p:nvCxnSpPr>
        <p:spPr bwMode="auto">
          <a:xfrm>
            <a:off x="5930754" y="2873871"/>
            <a:ext cx="2718328" cy="344443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7138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6.1</a:t>
            </a:r>
            <a:r>
              <a:rPr lang="zh-CN" altLang="en-US" b="1" u="sng" dirty="0">
                <a:solidFill>
                  <a:srgbClr val="C00000"/>
                </a:solidFill>
              </a:rPr>
              <a:t>　</a:t>
            </a:r>
            <a:r>
              <a:rPr lang="en-US" altLang="zh-CN" b="1" u="sng" dirty="0">
                <a:solidFill>
                  <a:srgbClr val="C00000"/>
                </a:solidFill>
              </a:rPr>
              <a:t>LR</a:t>
            </a:r>
            <a:r>
              <a:rPr lang="zh-CN" altLang="en-US" b="1" u="sng" dirty="0">
                <a:solidFill>
                  <a:srgbClr val="C00000"/>
                </a:solidFill>
              </a:rPr>
              <a:t>分析概述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6.2</a:t>
            </a:r>
            <a:r>
              <a:rPr lang="zh-CN" altLang="en-US" b="1" dirty="0"/>
              <a:t>　</a:t>
            </a:r>
            <a:r>
              <a:rPr lang="en-US" altLang="zh-CN" b="1" dirty="0"/>
              <a:t>LR(0)</a:t>
            </a:r>
            <a:r>
              <a:rPr lang="zh-CN" altLang="en-US" b="1" dirty="0"/>
              <a:t>分析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6.3</a:t>
            </a:r>
            <a:r>
              <a:rPr lang="zh-CN" altLang="en-US" b="1" dirty="0"/>
              <a:t>　</a:t>
            </a:r>
            <a:r>
              <a:rPr lang="en-US" altLang="zh-CN" b="1" dirty="0"/>
              <a:t>SLR(1)</a:t>
            </a:r>
            <a:r>
              <a:rPr lang="zh-CN" altLang="en-US" b="1" dirty="0"/>
              <a:t>分析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6.4</a:t>
            </a:r>
            <a:r>
              <a:rPr lang="zh-CN" altLang="en-US" b="1" dirty="0"/>
              <a:t>　</a:t>
            </a:r>
            <a:r>
              <a:rPr lang="en-US" altLang="zh-CN" b="1" dirty="0"/>
              <a:t>LR(1)</a:t>
            </a:r>
            <a:r>
              <a:rPr lang="zh-CN" altLang="en-US" b="1" dirty="0"/>
              <a:t>分析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6.5</a:t>
            </a:r>
            <a:r>
              <a:rPr lang="zh-CN" altLang="en-US" b="1" dirty="0"/>
              <a:t>　</a:t>
            </a:r>
            <a:r>
              <a:rPr lang="en-US" altLang="zh-CN" b="1" dirty="0"/>
              <a:t>LALR(1)</a:t>
            </a:r>
            <a:r>
              <a:rPr lang="zh-CN" altLang="en-US" b="1" dirty="0"/>
              <a:t>分析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6.6</a:t>
            </a:r>
            <a:r>
              <a:rPr lang="zh-CN" altLang="en-US" b="1" dirty="0"/>
              <a:t>　二义性文法的应用</a:t>
            </a:r>
          </a:p>
        </p:txBody>
      </p:sp>
    </p:spTree>
    <p:extLst>
      <p:ext uri="{BB962C8B-B14F-4D97-AF65-F5344CB8AC3E}">
        <p14:creationId xmlns:p14="http://schemas.microsoft.com/office/powerpoint/2010/main" val="1836807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C01BE6-8A4C-4BF7-9435-320809DEF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  LR(0)</a:t>
            </a:r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34AD8F-3986-46D4-9AF3-2E1F0C75B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025774"/>
          </a:xfrm>
        </p:spPr>
        <p:txBody>
          <a:bodyPr>
            <a:normAutofit/>
          </a:bodyPr>
          <a:lstStyle/>
          <a:p>
            <a:r>
              <a:rPr lang="en-US" altLang="zh-CN" dirty="0"/>
              <a:t>LR(0)</a:t>
            </a:r>
            <a:r>
              <a:rPr lang="zh-CN" altLang="en-US" dirty="0"/>
              <a:t>项目之分类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① 移进项目：     </a:t>
            </a:r>
            <a:r>
              <a:rPr lang="en-US" altLang="zh-CN" sz="2400" dirty="0"/>
              <a:t>A→α·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en-US" altLang="zh-CN" sz="2400" dirty="0"/>
              <a:t>β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② 待约项目：     </a:t>
            </a:r>
            <a:r>
              <a:rPr lang="en-US" altLang="zh-CN" sz="2400" dirty="0"/>
              <a:t>A→α·</a:t>
            </a:r>
            <a:r>
              <a:rPr lang="en-US" altLang="zh-CN" sz="2400" dirty="0">
                <a:solidFill>
                  <a:srgbClr val="FF0000"/>
                </a:solidFill>
              </a:rPr>
              <a:t>X</a:t>
            </a:r>
            <a:r>
              <a:rPr lang="en-US" altLang="zh-CN" sz="2400" dirty="0"/>
              <a:t>β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③ 归约项目：     </a:t>
            </a:r>
            <a:r>
              <a:rPr lang="en-US" altLang="zh-CN" sz="2400" dirty="0"/>
              <a:t>A→α</a:t>
            </a:r>
            <a:r>
              <a:rPr lang="en-US" altLang="zh-CN" sz="2400" dirty="0">
                <a:solidFill>
                  <a:srgbClr val="FF0000"/>
                </a:solidFill>
              </a:rPr>
              <a:t>·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400" dirty="0"/>
              <a:t>④ 接受项目：     </a:t>
            </a:r>
            <a:r>
              <a:rPr lang="en-US" altLang="zh-CN" sz="2400" dirty="0">
                <a:solidFill>
                  <a:srgbClr val="FF0000"/>
                </a:solidFill>
              </a:rPr>
              <a:t>S′</a:t>
            </a:r>
            <a:r>
              <a:rPr lang="en-US" altLang="zh-CN" sz="2400" dirty="0"/>
              <a:t>→α</a:t>
            </a:r>
            <a:r>
              <a:rPr lang="en-US" altLang="zh-CN" sz="2400" dirty="0">
                <a:solidFill>
                  <a:srgbClr val="FF0000"/>
                </a:solidFill>
              </a:rPr>
              <a:t>·         S′</a:t>
            </a:r>
            <a:r>
              <a:rPr lang="en-US" altLang="zh-CN" sz="2400" dirty="0"/>
              <a:t>→S</a:t>
            </a:r>
            <a:r>
              <a:rPr lang="en-US" altLang="zh-CN" sz="2400" dirty="0">
                <a:solidFill>
                  <a:srgbClr val="FF0000"/>
                </a:solidFill>
              </a:rPr>
              <a:t>·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400" dirty="0"/>
              <a:t> （其中</a:t>
            </a:r>
            <a:r>
              <a:rPr lang="en-US" altLang="zh-CN" sz="2400" dirty="0"/>
              <a:t>α</a:t>
            </a:r>
            <a:r>
              <a:rPr lang="zh-CN" altLang="en-US" sz="2400" dirty="0"/>
              <a:t>、</a:t>
            </a:r>
            <a:r>
              <a:rPr lang="en-US" altLang="zh-CN" sz="2400" dirty="0"/>
              <a:t>β</a:t>
            </a:r>
            <a:r>
              <a:rPr lang="en-US" altLang="zh-CN" sz="2400" b="1" dirty="0">
                <a:solidFill>
                  <a:srgbClr val="000000"/>
                </a:solidFill>
                <a:latin typeface="宋体"/>
                <a:ea typeface="宋体"/>
                <a:sym typeface="Symbol" pitchFamily="18" charset="2"/>
              </a:rPr>
              <a:t></a:t>
            </a:r>
            <a:r>
              <a:rPr lang="en-US" altLang="zh-CN" sz="2400" dirty="0"/>
              <a:t>(V</a:t>
            </a:r>
            <a:r>
              <a:rPr lang="en-US" altLang="zh-CN" sz="2400" baseline="-25000" dirty="0"/>
              <a:t>N</a:t>
            </a:r>
            <a:r>
              <a:rPr lang="en-US" altLang="zh-CN" sz="2400" dirty="0"/>
              <a:t>∪V</a:t>
            </a:r>
            <a:r>
              <a:rPr lang="en-US" altLang="zh-CN" sz="2400" baseline="-25000" dirty="0"/>
              <a:t>T</a:t>
            </a:r>
            <a:r>
              <a:rPr lang="en-US" altLang="zh-CN" sz="2400" dirty="0"/>
              <a:t>)*, a</a:t>
            </a:r>
            <a:r>
              <a:rPr lang="en-US" altLang="zh-CN" sz="2400" b="1" dirty="0">
                <a:solidFill>
                  <a:srgbClr val="000000"/>
                </a:solidFill>
                <a:latin typeface="宋体"/>
                <a:ea typeface="宋体"/>
                <a:sym typeface="Symbol" pitchFamily="18" charset="2"/>
              </a:rPr>
              <a:t> </a:t>
            </a:r>
            <a:r>
              <a:rPr lang="en-US" altLang="zh-CN" sz="2400" dirty="0"/>
              <a:t> V</a:t>
            </a:r>
            <a:r>
              <a:rPr lang="en-US" altLang="zh-CN" sz="2400" baseline="-25000" dirty="0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，</a:t>
            </a:r>
            <a:r>
              <a:rPr lang="en-US" altLang="zh-CN" sz="2400" dirty="0"/>
              <a:t>X</a:t>
            </a:r>
            <a:r>
              <a:rPr lang="en-US" altLang="zh-CN" sz="2400" b="1" dirty="0">
                <a:solidFill>
                  <a:srgbClr val="000000"/>
                </a:solidFill>
                <a:latin typeface="宋体"/>
                <a:ea typeface="宋体"/>
                <a:sym typeface="Symbol" pitchFamily="18" charset="2"/>
              </a:rPr>
              <a:t>  </a:t>
            </a:r>
            <a:r>
              <a:rPr lang="en-US" altLang="zh-CN" sz="2400" dirty="0"/>
              <a:t>V</a:t>
            </a:r>
            <a:r>
              <a:rPr lang="en-US" altLang="zh-CN" sz="2400" baseline="-25000" dirty="0"/>
              <a:t>N</a:t>
            </a:r>
            <a:r>
              <a:rPr lang="zh-CN" altLang="en-US" sz="2400" dirty="0"/>
              <a:t>） </a:t>
            </a:r>
          </a:p>
          <a:p>
            <a:pPr algn="l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A→ · 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？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1386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D95935-C749-4387-BC24-8551DC052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  LR(0)</a:t>
            </a:r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52760A-B01A-4134-9FDA-847919E0B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LR(0)</a:t>
            </a:r>
            <a:r>
              <a:rPr lang="zh-CN" altLang="en-US" dirty="0"/>
              <a:t>项目集</a:t>
            </a:r>
            <a:r>
              <a:rPr lang="en-US" altLang="zh-CN" dirty="0"/>
              <a:t>(</a:t>
            </a:r>
            <a:r>
              <a:rPr lang="zh-CN" altLang="en-US" dirty="0"/>
              <a:t>规范族</a:t>
            </a:r>
            <a:r>
              <a:rPr lang="en-US" altLang="zh-CN" dirty="0"/>
              <a:t>)</a:t>
            </a:r>
            <a:r>
              <a:rPr lang="zh-CN" altLang="en-US" dirty="0"/>
              <a:t>直接构造识别活前缀的</a:t>
            </a:r>
            <a:r>
              <a:rPr lang="en-US" altLang="zh-CN" dirty="0"/>
              <a:t>DFA</a:t>
            </a:r>
            <a:endParaRPr lang="zh-CN" altLang="en-US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F62D000C-A02F-4326-8678-4611A438E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625" y="1855440"/>
            <a:ext cx="1438275" cy="984885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="1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0</a:t>
            </a: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fr-FR" altLang="zh-CN" sz="1600" b="1" i="0" u="none" strike="noStrike" baseline="0" dirty="0"/>
              <a:t>S'</a:t>
            </a: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→ · S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S → · </a:t>
            </a:r>
            <a:r>
              <a:rPr lang="en-US" altLang="zh-CN" sz="1600" dirty="0" err="1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aAcBe</a:t>
            </a:r>
            <a:endParaRPr lang="en-US" altLang="zh-CN" sz="1600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B66F25AD-3F92-49CA-A957-8EA1CC5DD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5599" y="2216438"/>
            <a:ext cx="1439862" cy="615553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fr-FR" altLang="zh-CN" sz="1600" b="1" i="0" u="none" strike="noStrike" baseline="0" dirty="0"/>
              <a:t>S'</a:t>
            </a: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→S ·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396A5412-874C-45DA-BAC8-56FC89EFA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814" y="3992017"/>
            <a:ext cx="1439863" cy="615553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7</a:t>
            </a: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S → </a:t>
            </a:r>
            <a:r>
              <a:rPr lang="en-US" altLang="zh-CN" sz="1600" b="1" dirty="0" err="1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aA</a:t>
            </a: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cB·e</a:t>
            </a:r>
            <a:endParaRPr lang="en-US" altLang="zh-CN" sz="1600" b="1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4F4B4409-82D5-4D57-B33F-62856EC1C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0724" y="5082708"/>
            <a:ext cx="1441450" cy="615553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9</a:t>
            </a: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latin typeface="Arial" charset="0"/>
                <a:ea typeface="微软雅黑" pitchFamily="34" charset="-122"/>
              </a:rPr>
              <a:t>S → </a:t>
            </a:r>
            <a:r>
              <a:rPr lang="en-US" altLang="zh-CN" sz="1600" b="1" dirty="0" err="1">
                <a:latin typeface="Arial" charset="0"/>
                <a:ea typeface="微软雅黑" pitchFamily="34" charset="-122"/>
              </a:rPr>
              <a:t>aA</a:t>
            </a:r>
            <a:r>
              <a:rPr lang="en-US" altLang="zh-CN" sz="1600" b="1" dirty="0">
                <a:latin typeface="Arial" charset="0"/>
                <a:ea typeface="微软雅黑" pitchFamily="34" charset="-122"/>
              </a:rPr>
              <a:t> </a:t>
            </a:r>
            <a:r>
              <a:rPr lang="en-US" altLang="zh-CN" sz="1600" b="1" dirty="0" err="1">
                <a:latin typeface="Arial" charset="0"/>
                <a:ea typeface="微软雅黑" pitchFamily="34" charset="-122"/>
              </a:rPr>
              <a:t>cBe</a:t>
            </a:r>
            <a:r>
              <a:rPr lang="en-US" altLang="zh-CN" sz="1600" b="1" dirty="0">
                <a:latin typeface="Arial" charset="0"/>
                <a:ea typeface="微软雅黑" pitchFamily="34" charset="-122"/>
              </a:rPr>
              <a:t>·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A7E6A9F9-18EC-4CDB-896C-B32C1BE21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450" y="3262600"/>
            <a:ext cx="1438275" cy="1354217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="1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S → a· </a:t>
            </a:r>
            <a:r>
              <a:rPr lang="en-US" altLang="zh-CN" sz="1600" b="1" dirty="0" err="1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AcBe</a:t>
            </a:r>
            <a:endParaRPr lang="en-US" altLang="zh-CN" sz="1600" b="1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A → · b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A → · Ab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EB22F747-8F8B-4BC9-8264-D3E2AD6C9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7187" y="3656300"/>
            <a:ext cx="1438275" cy="984885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="1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3</a:t>
            </a: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S → </a:t>
            </a:r>
            <a:r>
              <a:rPr lang="en-US" altLang="zh-CN" sz="1600" b="1" dirty="0" err="1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aA</a:t>
            </a: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 ·</a:t>
            </a:r>
            <a:r>
              <a:rPr lang="en-US" altLang="zh-CN" sz="1600" b="1" dirty="0" err="1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cBe</a:t>
            </a:r>
            <a:endParaRPr lang="en-US" altLang="zh-CN" sz="1600" b="1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A → A · b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4FC84EC1-865B-4130-A508-FC95AFDCB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4750" y="3643600"/>
            <a:ext cx="1438275" cy="984885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="1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5</a:t>
            </a: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S → </a:t>
            </a:r>
            <a:r>
              <a:rPr lang="en-US" altLang="zh-CN" sz="1600" b="1" dirty="0" err="1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aA</a:t>
            </a: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c·Be</a:t>
            </a:r>
            <a:endParaRPr lang="en-US" altLang="zh-CN" sz="1600" b="1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B → · d</a:t>
            </a: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41D007CE-EAC9-4A2C-8713-7EC5A07BA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284" y="5055721"/>
            <a:ext cx="1439863" cy="615553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4</a:t>
            </a: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latin typeface="Arial" charset="0"/>
                <a:ea typeface="微软雅黑" pitchFamily="34" charset="-122"/>
              </a:rPr>
              <a:t>A → b·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E00B28C1-173F-4F9D-8567-BE1FC48E6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5599" y="5076358"/>
            <a:ext cx="1511300" cy="615553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6</a:t>
            </a: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A → Ab·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0B3D98EE-FADF-4F7B-9904-204CF0455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4749" y="5063658"/>
            <a:ext cx="1511300" cy="615553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8</a:t>
            </a: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B → d·</a:t>
            </a:r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AEBC1F66-E056-40FF-90EE-0F3FE49854F3}"/>
              </a:ext>
            </a:extLst>
          </p:cNvPr>
          <p:cNvSpPr>
            <a:spLocks/>
          </p:cNvSpPr>
          <p:nvPr/>
        </p:nvSpPr>
        <p:spPr bwMode="auto">
          <a:xfrm>
            <a:off x="6583024" y="4148424"/>
            <a:ext cx="647700" cy="158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27ADC18E-E5BD-4397-AE4F-1746CEC85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0511" y="3788062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B</a:t>
            </a:r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68DFBCB5-5A26-4B03-987A-2A89A53C89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5736" y="4623921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9C772EE6-E318-4A01-8960-925D0726439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4149" y="2843499"/>
            <a:ext cx="0" cy="4333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BD028274-C7A7-424D-BFAC-D1DC4523FDE7}"/>
              </a:ext>
            </a:extLst>
          </p:cNvPr>
          <p:cNvSpPr>
            <a:spLocks/>
          </p:cNvSpPr>
          <p:nvPr/>
        </p:nvSpPr>
        <p:spPr bwMode="auto">
          <a:xfrm>
            <a:off x="2407899" y="3773774"/>
            <a:ext cx="647700" cy="158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7A5636CC-9793-4D1C-831D-28DF59CAE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2361" y="3413412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A</a:t>
            </a:r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8C55B21F-9FDA-4A6B-A124-B824E15B95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5736" y="2908587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a</a:t>
            </a:r>
          </a:p>
        </p:txBody>
      </p:sp>
      <p:sp>
        <p:nvSpPr>
          <p:cNvPr id="22" name="Text Box 20">
            <a:extLst>
              <a:ext uri="{FF2B5EF4-FFF2-40B4-BE49-F238E27FC236}">
                <a16:creationId xmlns:a16="http://schemas.microsoft.com/office/drawing/2014/main" id="{5F10E86A-4C6D-4657-B37C-728EEC8AC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5736" y="4696945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b</a:t>
            </a:r>
          </a:p>
        </p:txBody>
      </p:sp>
      <p:sp>
        <p:nvSpPr>
          <p:cNvPr id="23" name="Freeform 21">
            <a:extLst>
              <a:ext uri="{FF2B5EF4-FFF2-40B4-BE49-F238E27FC236}">
                <a16:creationId xmlns:a16="http://schemas.microsoft.com/office/drawing/2014/main" id="{E4679B66-334C-445F-8E4E-50B36BD8627E}"/>
              </a:ext>
            </a:extLst>
          </p:cNvPr>
          <p:cNvSpPr>
            <a:spLocks/>
          </p:cNvSpPr>
          <p:nvPr/>
        </p:nvSpPr>
        <p:spPr bwMode="auto">
          <a:xfrm>
            <a:off x="2407899" y="2340263"/>
            <a:ext cx="647700" cy="1587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4" name="Text Box 22">
            <a:extLst>
              <a:ext uri="{FF2B5EF4-FFF2-40B4-BE49-F238E27FC236}">
                <a16:creationId xmlns:a16="http://schemas.microsoft.com/office/drawing/2014/main" id="{8D95FF9E-B517-4948-9457-8F1364ADC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336" y="1973549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S</a:t>
            </a:r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806C7C44-4B6E-417E-B128-14D71EFBB5BE}"/>
              </a:ext>
            </a:extLst>
          </p:cNvPr>
          <p:cNvSpPr>
            <a:spLocks/>
          </p:cNvSpPr>
          <p:nvPr/>
        </p:nvSpPr>
        <p:spPr bwMode="auto">
          <a:xfrm>
            <a:off x="4495461" y="3780124"/>
            <a:ext cx="647700" cy="158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6" name="Text Box 24">
            <a:extLst>
              <a:ext uri="{FF2B5EF4-FFF2-40B4-BE49-F238E27FC236}">
                <a16:creationId xmlns:a16="http://schemas.microsoft.com/office/drawing/2014/main" id="{85EB98FB-7D7E-4B4D-AB29-50A3F814B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9925" y="3419762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c</a:t>
            </a:r>
          </a:p>
        </p:txBody>
      </p:sp>
      <p:sp>
        <p:nvSpPr>
          <p:cNvPr id="27" name="Line 25">
            <a:extLst>
              <a:ext uri="{FF2B5EF4-FFF2-40B4-BE49-F238E27FC236}">
                <a16:creationId xmlns:a16="http://schemas.microsoft.com/office/drawing/2014/main" id="{CE2C383E-B429-40EC-BF42-90C5B6A39714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3886" y="4630271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10A88D30-DC10-4CE3-954E-C44D2EA08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5325" y="4627095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d</a:t>
            </a:r>
          </a:p>
        </p:txBody>
      </p:sp>
      <p:sp>
        <p:nvSpPr>
          <p:cNvPr id="29" name="Line 27">
            <a:extLst>
              <a:ext uri="{FF2B5EF4-FFF2-40B4-BE49-F238E27FC236}">
                <a16:creationId xmlns:a16="http://schemas.microsoft.com/office/drawing/2014/main" id="{044CB910-1FF8-4820-9535-9C7B3DCB73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6324" y="4636621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6DD5F8E9-8E0B-4CE9-BF7F-FF62058B3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25" y="4642970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b</a:t>
            </a:r>
          </a:p>
        </p:txBody>
      </p:sp>
      <p:sp>
        <p:nvSpPr>
          <p:cNvPr id="31" name="Line 25">
            <a:extLst>
              <a:ext uri="{FF2B5EF4-FFF2-40B4-BE49-F238E27FC236}">
                <a16:creationId xmlns:a16="http://schemas.microsoft.com/office/drawing/2014/main" id="{7FD26F5C-54A8-4189-AEFE-1F2B32480A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0011" y="4630271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32" name="Text Box 26">
            <a:extLst>
              <a:ext uri="{FF2B5EF4-FFF2-40B4-BE49-F238E27FC236}">
                <a16:creationId xmlns:a16="http://schemas.microsoft.com/office/drawing/2014/main" id="{145261AE-CCE8-475E-BDD2-090486D6C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3036" y="4627095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e</a:t>
            </a:r>
          </a:p>
        </p:txBody>
      </p:sp>
      <p:sp>
        <p:nvSpPr>
          <p:cNvPr id="33" name="Text Box 100">
            <a:extLst>
              <a:ext uri="{FF2B5EF4-FFF2-40B4-BE49-F238E27FC236}">
                <a16:creationId xmlns:a16="http://schemas.microsoft.com/office/drawing/2014/main" id="{1F80F876-C079-4AD6-AE74-A4936C436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1949" y="2574369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0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34" name="Text Box 100">
            <a:extLst>
              <a:ext uri="{FF2B5EF4-FFF2-40B4-BE49-F238E27FC236}">
                <a16:creationId xmlns:a16="http://schemas.microsoft.com/office/drawing/2014/main" id="{2AFAE89F-CE75-4DCF-BFBD-AC4CAE030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649" y="5694759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2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35" name="Text Box 100">
            <a:extLst>
              <a:ext uri="{FF2B5EF4-FFF2-40B4-BE49-F238E27FC236}">
                <a16:creationId xmlns:a16="http://schemas.microsoft.com/office/drawing/2014/main" id="{AEA7C20A-E4F7-4701-BAD5-23EEDF212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0157" y="5693706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3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36" name="Text Box 100">
            <a:extLst>
              <a:ext uri="{FF2B5EF4-FFF2-40B4-BE49-F238E27FC236}">
                <a16:creationId xmlns:a16="http://schemas.microsoft.com/office/drawing/2014/main" id="{811A7F40-2C95-48F7-BA88-6B29DE315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0787" y="5706720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4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37" name="Text Box 100">
            <a:extLst>
              <a:ext uri="{FF2B5EF4-FFF2-40B4-BE49-F238E27FC236}">
                <a16:creationId xmlns:a16="http://schemas.microsoft.com/office/drawing/2014/main" id="{57236827-E638-459D-AC01-B3B0077B1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2756" y="5706720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BA54E3B-2989-489B-94A9-0CE55F3D0128}"/>
              </a:ext>
            </a:extLst>
          </p:cNvPr>
          <p:cNvSpPr txBox="1"/>
          <p:nvPr/>
        </p:nvSpPr>
        <p:spPr>
          <a:xfrm>
            <a:off x="519712" y="1766568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</a:t>
            </a:r>
            <a:endParaRPr lang="en-US" altLang="zh-CN" b="1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022B7F2-D2F4-47D4-56CF-C636C0F3D086}"/>
              </a:ext>
            </a:extLst>
          </p:cNvPr>
          <p:cNvGrpSpPr/>
          <p:nvPr/>
        </p:nvGrpSpPr>
        <p:grpSpPr>
          <a:xfrm>
            <a:off x="9365873" y="1402878"/>
            <a:ext cx="2020323" cy="1958741"/>
            <a:chOff x="8983099" y="1147693"/>
            <a:chExt cx="2020323" cy="1958741"/>
          </a:xfrm>
        </p:grpSpPr>
        <p:sp>
          <p:nvSpPr>
            <p:cNvPr id="40" name="Text Box 1387">
              <a:extLst>
                <a:ext uri="{FF2B5EF4-FFF2-40B4-BE49-F238E27FC236}">
                  <a16:creationId xmlns:a16="http://schemas.microsoft.com/office/drawing/2014/main" id="{639BF1A9-7659-4779-0133-0EBC9258B8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83099" y="1301208"/>
              <a:ext cx="2020323" cy="1805226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FF0000"/>
                  </a:solidFill>
                  <a:latin typeface="Arial"/>
                  <a:ea typeface="宋体"/>
                </a:rPr>
                <a:t>(0) </a:t>
              </a:r>
              <a:r>
                <a:rPr lang="fr-FR" altLang="zh-CN" sz="2000" b="0" i="0" u="none" strike="noStrike" baseline="0" dirty="0">
                  <a:solidFill>
                    <a:srgbClr val="FF0000"/>
                  </a:solidFill>
                </a:rPr>
                <a:t>S'</a:t>
              </a:r>
              <a:r>
                <a:rPr lang="en-US" altLang="zh-CN" sz="2000" dirty="0">
                  <a:solidFill>
                    <a:srgbClr val="FF0000"/>
                  </a:solidFill>
                  <a:latin typeface="Arial"/>
                  <a:ea typeface="宋体"/>
                </a:rPr>
                <a:t>→S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(1)</a:t>
              </a:r>
              <a:r>
                <a:rPr lang="zh-CN" altLang="en-US" sz="2000" dirty="0">
                  <a:solidFill>
                    <a:srgbClr val="000000"/>
                  </a:solidFill>
                  <a:latin typeface="Arial"/>
                  <a:ea typeface="宋体"/>
                </a:rPr>
                <a:t>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S→aAcBe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(2)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(3)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A→Ab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(4)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B→d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0354EECE-5BED-F3C6-4913-E18BA48BFDED}"/>
                </a:ext>
              </a:extLst>
            </p:cNvPr>
            <p:cNvSpPr/>
            <p:nvPr/>
          </p:nvSpPr>
          <p:spPr>
            <a:xfrm>
              <a:off x="9638043" y="1147693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</a:t>
              </a:r>
              <a:r>
                <a:rPr lang="fr-FR" altLang="zh-CN" sz="1800" b="0" i="0" u="none" strike="noStrike" baseline="0" dirty="0">
                  <a:solidFill>
                    <a:schemeClr val="bg1"/>
                  </a:solidFill>
                </a:rPr>
                <a:t>S'</a:t>
              </a:r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]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54DCC3DC-A94E-3967-86EA-459FF37E141A}"/>
                </a:ext>
              </a:extLst>
            </p:cNvPr>
            <p:cNvSpPr/>
            <p:nvPr/>
          </p:nvSpPr>
          <p:spPr>
            <a:xfrm>
              <a:off x="8989118" y="2823655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916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D95935-C749-4387-BC24-8551DC052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  LR(0)</a:t>
            </a:r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52760A-B01A-4134-9FDA-847919E0B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LR(0)</a:t>
            </a:r>
            <a:r>
              <a:rPr lang="zh-CN" altLang="en-US" dirty="0"/>
              <a:t>项目集</a:t>
            </a:r>
            <a:r>
              <a:rPr lang="en-US" altLang="zh-CN" dirty="0"/>
              <a:t>(</a:t>
            </a:r>
            <a:r>
              <a:rPr lang="zh-CN" altLang="en-US" dirty="0"/>
              <a:t>规范族</a:t>
            </a:r>
            <a:r>
              <a:rPr lang="en-US" altLang="zh-CN" dirty="0"/>
              <a:t>)</a:t>
            </a:r>
            <a:r>
              <a:rPr lang="zh-CN" altLang="en-US" dirty="0"/>
              <a:t>直接构造识别活前缀的</a:t>
            </a:r>
            <a:r>
              <a:rPr lang="en-US" altLang="zh-CN" dirty="0"/>
              <a:t>DFA</a:t>
            </a:r>
            <a:endParaRPr lang="zh-CN" altLang="en-US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022B7F2-D2F4-47D4-56CF-C636C0F3D086}"/>
              </a:ext>
            </a:extLst>
          </p:cNvPr>
          <p:cNvGrpSpPr/>
          <p:nvPr/>
        </p:nvGrpSpPr>
        <p:grpSpPr>
          <a:xfrm>
            <a:off x="9610385" y="4411113"/>
            <a:ext cx="2020323" cy="1958741"/>
            <a:chOff x="8983099" y="1147693"/>
            <a:chExt cx="2020323" cy="1958741"/>
          </a:xfrm>
        </p:grpSpPr>
        <p:sp>
          <p:nvSpPr>
            <p:cNvPr id="40" name="Text Box 1387">
              <a:extLst>
                <a:ext uri="{FF2B5EF4-FFF2-40B4-BE49-F238E27FC236}">
                  <a16:creationId xmlns:a16="http://schemas.microsoft.com/office/drawing/2014/main" id="{639BF1A9-7659-4779-0133-0EBC9258B8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83099" y="1301208"/>
              <a:ext cx="2020323" cy="1805226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FF0000"/>
                  </a:solidFill>
                  <a:latin typeface="Arial"/>
                  <a:ea typeface="宋体"/>
                </a:rPr>
                <a:t>(0) </a:t>
              </a:r>
              <a:r>
                <a:rPr lang="fr-FR" altLang="zh-CN" sz="2000" b="0" i="0" u="none" strike="noStrike" baseline="0" dirty="0">
                  <a:solidFill>
                    <a:srgbClr val="FF0000"/>
                  </a:solidFill>
                </a:rPr>
                <a:t>S'</a:t>
              </a:r>
              <a:r>
                <a:rPr lang="en-US" altLang="zh-CN" sz="2000" dirty="0">
                  <a:solidFill>
                    <a:srgbClr val="FF0000"/>
                  </a:solidFill>
                  <a:latin typeface="Arial"/>
                  <a:ea typeface="宋体"/>
                </a:rPr>
                <a:t>→S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(1)</a:t>
              </a:r>
              <a:r>
                <a:rPr lang="zh-CN" altLang="en-US" sz="2000" dirty="0">
                  <a:solidFill>
                    <a:srgbClr val="000000"/>
                  </a:solidFill>
                  <a:latin typeface="Arial"/>
                  <a:ea typeface="宋体"/>
                </a:rPr>
                <a:t>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S→aAcBe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(2)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(3)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A→Ab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(4)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B→d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0354EECE-5BED-F3C6-4913-E18BA48BFDED}"/>
                </a:ext>
              </a:extLst>
            </p:cNvPr>
            <p:cNvSpPr/>
            <p:nvPr/>
          </p:nvSpPr>
          <p:spPr>
            <a:xfrm>
              <a:off x="9638043" y="1147693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</a:t>
              </a:r>
              <a:r>
                <a:rPr lang="fr-FR" altLang="zh-CN" sz="1800" b="0" i="0" u="none" strike="noStrike" baseline="0" dirty="0">
                  <a:solidFill>
                    <a:schemeClr val="bg1"/>
                  </a:solidFill>
                </a:rPr>
                <a:t>S'</a:t>
              </a:r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]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54DCC3DC-A94E-3967-86EA-459FF37E141A}"/>
                </a:ext>
              </a:extLst>
            </p:cNvPr>
            <p:cNvSpPr/>
            <p:nvPr/>
          </p:nvSpPr>
          <p:spPr>
            <a:xfrm>
              <a:off x="8989118" y="2823655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DBB5168E-A144-6EE1-6053-1FD27010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164" y="1419717"/>
            <a:ext cx="3514667" cy="2881639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B95FDDC7-8006-419E-A68F-57C5A93CD3DC}"/>
              </a:ext>
            </a:extLst>
          </p:cNvPr>
          <p:cNvSpPr txBox="1"/>
          <p:nvPr/>
        </p:nvSpPr>
        <p:spPr>
          <a:xfrm>
            <a:off x="5210672" y="2026999"/>
            <a:ext cx="31985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000" dirty="0">
                <a:solidFill>
                  <a:srgbClr val="FF0000"/>
                </a:solidFill>
                <a:latin typeface="Arial" charset="0"/>
              </a:rPr>
              <a:t>分析</a:t>
            </a:r>
            <a:r>
              <a:rPr lang="en-US" altLang="zh-CN" sz="2000" dirty="0" err="1">
                <a:solidFill>
                  <a:srgbClr val="FF0000"/>
                </a:solidFill>
                <a:latin typeface="Arial" charset="0"/>
              </a:rPr>
              <a:t>abbcde</a:t>
            </a:r>
            <a:r>
              <a:rPr lang="en-US" altLang="zh-CN" sz="2000" dirty="0">
                <a:solidFill>
                  <a:srgbClr val="FF0000"/>
                </a:solidFill>
                <a:latin typeface="Arial" charset="0"/>
              </a:rPr>
              <a:t>?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en-US" altLang="zh-CN" sz="2000" dirty="0">
                <a:solidFill>
                  <a:srgbClr val="FF0000"/>
                </a:solidFill>
                <a:latin typeface="Arial" charset="0"/>
              </a:rPr>
              <a:t>DFA</a:t>
            </a:r>
            <a:r>
              <a:rPr lang="zh-CN" altLang="en-US" sz="2000" dirty="0">
                <a:solidFill>
                  <a:srgbClr val="FF0000"/>
                </a:solidFill>
                <a:latin typeface="Arial" charset="0"/>
              </a:rPr>
              <a:t>与分析表的关系？</a:t>
            </a:r>
            <a:endParaRPr lang="en-US" altLang="zh-CN" sz="2000" dirty="0">
              <a:solidFill>
                <a:srgbClr val="FF0000"/>
              </a:solidFill>
              <a:latin typeface="Arial" charset="0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en-US" altLang="zh-CN" sz="2000" dirty="0">
                <a:solidFill>
                  <a:srgbClr val="FF0000"/>
                </a:solidFill>
                <a:latin typeface="Arial" charset="0"/>
              </a:rPr>
              <a:t>DFA</a:t>
            </a:r>
            <a:r>
              <a:rPr lang="zh-CN" altLang="en-US" sz="2000" dirty="0">
                <a:solidFill>
                  <a:srgbClr val="FF0000"/>
                </a:solidFill>
                <a:latin typeface="Arial" charset="0"/>
              </a:rPr>
              <a:t>的构造规律？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119D9245-244C-9FE3-CD27-868AAB9EC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625" y="1855440"/>
            <a:ext cx="1438275" cy="984885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="1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0</a:t>
            </a: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fr-FR" altLang="zh-CN" sz="1600" b="1" i="0" u="none" strike="noStrike" baseline="0" dirty="0"/>
              <a:t>S'</a:t>
            </a: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→ · S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S → · </a:t>
            </a:r>
            <a:r>
              <a:rPr lang="en-US" altLang="zh-CN" sz="1600" dirty="0" err="1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aAcBe</a:t>
            </a:r>
            <a:endParaRPr lang="en-US" altLang="zh-CN" sz="1600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5" name="Text Box 3">
            <a:extLst>
              <a:ext uri="{FF2B5EF4-FFF2-40B4-BE49-F238E27FC236}">
                <a16:creationId xmlns:a16="http://schemas.microsoft.com/office/drawing/2014/main" id="{C1D5A99F-5CA4-26CF-3B1F-314B38BD2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5599" y="2216438"/>
            <a:ext cx="1439862" cy="615553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fr-FR" altLang="zh-CN" sz="1600" b="1" i="0" u="none" strike="noStrike" baseline="0" dirty="0"/>
              <a:t>S'</a:t>
            </a: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→S ·</a:t>
            </a:r>
          </a:p>
        </p:txBody>
      </p:sp>
      <p:sp>
        <p:nvSpPr>
          <p:cNvPr id="46" name="Text Box 4">
            <a:extLst>
              <a:ext uri="{FF2B5EF4-FFF2-40B4-BE49-F238E27FC236}">
                <a16:creationId xmlns:a16="http://schemas.microsoft.com/office/drawing/2014/main" id="{5261B99E-465A-3D2E-3761-C2206B2D5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814" y="3992017"/>
            <a:ext cx="1439863" cy="615553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7</a:t>
            </a: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S → </a:t>
            </a:r>
            <a:r>
              <a:rPr lang="en-US" altLang="zh-CN" sz="1600" b="1" dirty="0" err="1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aA</a:t>
            </a: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cB·e</a:t>
            </a:r>
            <a:endParaRPr lang="en-US" altLang="zh-CN" sz="1600" b="1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47" name="Text Box 5">
            <a:extLst>
              <a:ext uri="{FF2B5EF4-FFF2-40B4-BE49-F238E27FC236}">
                <a16:creationId xmlns:a16="http://schemas.microsoft.com/office/drawing/2014/main" id="{F1BFD813-4148-6A05-BC91-828051B5B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0724" y="5082708"/>
            <a:ext cx="1441450" cy="615553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9</a:t>
            </a: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latin typeface="Arial" charset="0"/>
                <a:ea typeface="微软雅黑" pitchFamily="34" charset="-122"/>
              </a:rPr>
              <a:t>S → </a:t>
            </a:r>
            <a:r>
              <a:rPr lang="en-US" altLang="zh-CN" sz="1600" b="1" dirty="0" err="1">
                <a:latin typeface="Arial" charset="0"/>
                <a:ea typeface="微软雅黑" pitchFamily="34" charset="-122"/>
              </a:rPr>
              <a:t>aA</a:t>
            </a:r>
            <a:r>
              <a:rPr lang="en-US" altLang="zh-CN" sz="1600" b="1" dirty="0">
                <a:latin typeface="Arial" charset="0"/>
                <a:ea typeface="微软雅黑" pitchFamily="34" charset="-122"/>
              </a:rPr>
              <a:t> </a:t>
            </a:r>
            <a:r>
              <a:rPr lang="en-US" altLang="zh-CN" sz="1600" b="1" dirty="0" err="1">
                <a:latin typeface="Arial" charset="0"/>
                <a:ea typeface="微软雅黑" pitchFamily="34" charset="-122"/>
              </a:rPr>
              <a:t>cBe</a:t>
            </a:r>
            <a:r>
              <a:rPr lang="en-US" altLang="zh-CN" sz="1600" b="1" dirty="0">
                <a:latin typeface="Arial" charset="0"/>
                <a:ea typeface="微软雅黑" pitchFamily="34" charset="-122"/>
              </a:rPr>
              <a:t>·</a:t>
            </a:r>
          </a:p>
        </p:txBody>
      </p:sp>
      <p:sp>
        <p:nvSpPr>
          <p:cNvPr id="48" name="Text Box 6">
            <a:extLst>
              <a:ext uri="{FF2B5EF4-FFF2-40B4-BE49-F238E27FC236}">
                <a16:creationId xmlns:a16="http://schemas.microsoft.com/office/drawing/2014/main" id="{E2D3601A-7459-45B3-49E8-D476269B3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450" y="3262600"/>
            <a:ext cx="1438275" cy="1354217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="1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S → a· </a:t>
            </a:r>
            <a:r>
              <a:rPr lang="en-US" altLang="zh-CN" sz="1600" b="1" dirty="0" err="1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AcBe</a:t>
            </a:r>
            <a:endParaRPr lang="en-US" altLang="zh-CN" sz="1600" b="1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A → · b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A → · Ab</a:t>
            </a:r>
          </a:p>
        </p:txBody>
      </p:sp>
      <p:sp>
        <p:nvSpPr>
          <p:cNvPr id="49" name="Text Box 7">
            <a:extLst>
              <a:ext uri="{FF2B5EF4-FFF2-40B4-BE49-F238E27FC236}">
                <a16:creationId xmlns:a16="http://schemas.microsoft.com/office/drawing/2014/main" id="{57BE31D5-861F-CC2F-CAC2-211D71D2D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7187" y="3656300"/>
            <a:ext cx="1438275" cy="984885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="1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3</a:t>
            </a: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S → </a:t>
            </a:r>
            <a:r>
              <a:rPr lang="en-US" altLang="zh-CN" sz="1600" b="1" dirty="0" err="1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aA</a:t>
            </a: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 ·</a:t>
            </a:r>
            <a:r>
              <a:rPr lang="en-US" altLang="zh-CN" sz="1600" b="1" dirty="0" err="1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cBe</a:t>
            </a:r>
            <a:endParaRPr lang="en-US" altLang="zh-CN" sz="1600" b="1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A → A · b</a:t>
            </a:r>
          </a:p>
        </p:txBody>
      </p:sp>
      <p:sp>
        <p:nvSpPr>
          <p:cNvPr id="50" name="Text Box 8">
            <a:extLst>
              <a:ext uri="{FF2B5EF4-FFF2-40B4-BE49-F238E27FC236}">
                <a16:creationId xmlns:a16="http://schemas.microsoft.com/office/drawing/2014/main" id="{A5C40711-EAD0-7E2E-9B33-8ABB58832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4750" y="3643600"/>
            <a:ext cx="1438275" cy="984885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="1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5</a:t>
            </a: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S → </a:t>
            </a:r>
            <a:r>
              <a:rPr lang="en-US" altLang="zh-CN" sz="1600" b="1" dirty="0" err="1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aA</a:t>
            </a: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c·Be</a:t>
            </a:r>
            <a:endParaRPr lang="en-US" altLang="zh-CN" sz="1600" b="1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B → · d</a:t>
            </a:r>
          </a:p>
        </p:txBody>
      </p:sp>
      <p:sp>
        <p:nvSpPr>
          <p:cNvPr id="51" name="Text Box 9">
            <a:extLst>
              <a:ext uri="{FF2B5EF4-FFF2-40B4-BE49-F238E27FC236}">
                <a16:creationId xmlns:a16="http://schemas.microsoft.com/office/drawing/2014/main" id="{AA9FD4DE-8D91-86A8-95D8-E19CE03B2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284" y="5055721"/>
            <a:ext cx="1439863" cy="615553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4</a:t>
            </a: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latin typeface="Arial" charset="0"/>
                <a:ea typeface="微软雅黑" pitchFamily="34" charset="-122"/>
              </a:rPr>
              <a:t>A → b·</a:t>
            </a:r>
          </a:p>
        </p:txBody>
      </p:sp>
      <p:sp>
        <p:nvSpPr>
          <p:cNvPr id="52" name="Text Box 10">
            <a:extLst>
              <a:ext uri="{FF2B5EF4-FFF2-40B4-BE49-F238E27FC236}">
                <a16:creationId xmlns:a16="http://schemas.microsoft.com/office/drawing/2014/main" id="{6199936E-7F35-F274-C903-B8F5FDA64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5599" y="5076358"/>
            <a:ext cx="1511300" cy="615553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6</a:t>
            </a: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A → Ab·</a:t>
            </a:r>
          </a:p>
        </p:txBody>
      </p:sp>
      <p:sp>
        <p:nvSpPr>
          <p:cNvPr id="53" name="Text Box 11">
            <a:extLst>
              <a:ext uri="{FF2B5EF4-FFF2-40B4-BE49-F238E27FC236}">
                <a16:creationId xmlns:a16="http://schemas.microsoft.com/office/drawing/2014/main" id="{33DC7042-70CA-8BA8-7C3D-95391E95D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4749" y="5063658"/>
            <a:ext cx="1511300" cy="615553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8</a:t>
            </a: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B → d·</a:t>
            </a:r>
          </a:p>
        </p:txBody>
      </p:sp>
      <p:sp>
        <p:nvSpPr>
          <p:cNvPr id="54" name="Freeform 13">
            <a:extLst>
              <a:ext uri="{FF2B5EF4-FFF2-40B4-BE49-F238E27FC236}">
                <a16:creationId xmlns:a16="http://schemas.microsoft.com/office/drawing/2014/main" id="{859B7DB3-E728-973F-CF91-05246F42057C}"/>
              </a:ext>
            </a:extLst>
          </p:cNvPr>
          <p:cNvSpPr>
            <a:spLocks/>
          </p:cNvSpPr>
          <p:nvPr/>
        </p:nvSpPr>
        <p:spPr bwMode="auto">
          <a:xfrm>
            <a:off x="6583024" y="4148424"/>
            <a:ext cx="647700" cy="158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55" name="Text Box 14">
            <a:extLst>
              <a:ext uri="{FF2B5EF4-FFF2-40B4-BE49-F238E27FC236}">
                <a16:creationId xmlns:a16="http://schemas.microsoft.com/office/drawing/2014/main" id="{8E4E068A-335F-C4D9-BC28-ECE05D7DD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0511" y="3788062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B</a:t>
            </a:r>
          </a:p>
        </p:txBody>
      </p:sp>
      <p:sp>
        <p:nvSpPr>
          <p:cNvPr id="56" name="Line 15">
            <a:extLst>
              <a:ext uri="{FF2B5EF4-FFF2-40B4-BE49-F238E27FC236}">
                <a16:creationId xmlns:a16="http://schemas.microsoft.com/office/drawing/2014/main" id="{7C99B3EA-687C-3745-0B6D-0E822123303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5736" y="4623921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57" name="Line 16">
            <a:extLst>
              <a:ext uri="{FF2B5EF4-FFF2-40B4-BE49-F238E27FC236}">
                <a16:creationId xmlns:a16="http://schemas.microsoft.com/office/drawing/2014/main" id="{FCB7AC48-334F-509D-B454-7E536BCAFC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4149" y="2843499"/>
            <a:ext cx="0" cy="4333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58" name="Freeform 17">
            <a:extLst>
              <a:ext uri="{FF2B5EF4-FFF2-40B4-BE49-F238E27FC236}">
                <a16:creationId xmlns:a16="http://schemas.microsoft.com/office/drawing/2014/main" id="{764BE8BB-4900-28DB-AAB3-94EB6E837EAA}"/>
              </a:ext>
            </a:extLst>
          </p:cNvPr>
          <p:cNvSpPr>
            <a:spLocks/>
          </p:cNvSpPr>
          <p:nvPr/>
        </p:nvSpPr>
        <p:spPr bwMode="auto">
          <a:xfrm>
            <a:off x="2407899" y="3773774"/>
            <a:ext cx="647700" cy="158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59" name="Text Box 18">
            <a:extLst>
              <a:ext uri="{FF2B5EF4-FFF2-40B4-BE49-F238E27FC236}">
                <a16:creationId xmlns:a16="http://schemas.microsoft.com/office/drawing/2014/main" id="{23265BAE-3466-BD43-9761-AAC604FC1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2361" y="3413412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A</a:t>
            </a:r>
          </a:p>
        </p:txBody>
      </p:sp>
      <p:sp>
        <p:nvSpPr>
          <p:cNvPr id="60" name="Text Box 19">
            <a:extLst>
              <a:ext uri="{FF2B5EF4-FFF2-40B4-BE49-F238E27FC236}">
                <a16:creationId xmlns:a16="http://schemas.microsoft.com/office/drawing/2014/main" id="{D440CC99-F28E-1ED2-47DD-C16DA5B16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5736" y="2908587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a</a:t>
            </a:r>
          </a:p>
        </p:txBody>
      </p:sp>
      <p:sp>
        <p:nvSpPr>
          <p:cNvPr id="61" name="Text Box 20">
            <a:extLst>
              <a:ext uri="{FF2B5EF4-FFF2-40B4-BE49-F238E27FC236}">
                <a16:creationId xmlns:a16="http://schemas.microsoft.com/office/drawing/2014/main" id="{7ED2881B-C023-CDF5-4A44-5B95CCA72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5736" y="4696945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b</a:t>
            </a:r>
          </a:p>
        </p:txBody>
      </p:sp>
      <p:sp>
        <p:nvSpPr>
          <p:cNvPr id="62" name="Freeform 21">
            <a:extLst>
              <a:ext uri="{FF2B5EF4-FFF2-40B4-BE49-F238E27FC236}">
                <a16:creationId xmlns:a16="http://schemas.microsoft.com/office/drawing/2014/main" id="{9C82F81B-5AE3-4ED4-9D9F-FED55291031A}"/>
              </a:ext>
            </a:extLst>
          </p:cNvPr>
          <p:cNvSpPr>
            <a:spLocks/>
          </p:cNvSpPr>
          <p:nvPr/>
        </p:nvSpPr>
        <p:spPr bwMode="auto">
          <a:xfrm>
            <a:off x="2407899" y="2340263"/>
            <a:ext cx="647700" cy="1587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63" name="Text Box 22">
            <a:extLst>
              <a:ext uri="{FF2B5EF4-FFF2-40B4-BE49-F238E27FC236}">
                <a16:creationId xmlns:a16="http://schemas.microsoft.com/office/drawing/2014/main" id="{5394600D-DCCB-0DFD-49D9-FE097FE79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336" y="1973549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S</a:t>
            </a:r>
          </a:p>
        </p:txBody>
      </p:sp>
      <p:sp>
        <p:nvSpPr>
          <p:cNvPr id="64" name="Freeform 23">
            <a:extLst>
              <a:ext uri="{FF2B5EF4-FFF2-40B4-BE49-F238E27FC236}">
                <a16:creationId xmlns:a16="http://schemas.microsoft.com/office/drawing/2014/main" id="{C886FF1A-2D65-DDA3-EF0E-CD03AF7A1008}"/>
              </a:ext>
            </a:extLst>
          </p:cNvPr>
          <p:cNvSpPr>
            <a:spLocks/>
          </p:cNvSpPr>
          <p:nvPr/>
        </p:nvSpPr>
        <p:spPr bwMode="auto">
          <a:xfrm>
            <a:off x="4495461" y="3780124"/>
            <a:ext cx="647700" cy="158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65" name="Text Box 24">
            <a:extLst>
              <a:ext uri="{FF2B5EF4-FFF2-40B4-BE49-F238E27FC236}">
                <a16:creationId xmlns:a16="http://schemas.microsoft.com/office/drawing/2014/main" id="{41A13363-79FB-CDF1-5A75-DD5A0FE03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9925" y="3419762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c</a:t>
            </a:r>
          </a:p>
        </p:txBody>
      </p:sp>
      <p:sp>
        <p:nvSpPr>
          <p:cNvPr id="66" name="Line 25">
            <a:extLst>
              <a:ext uri="{FF2B5EF4-FFF2-40B4-BE49-F238E27FC236}">
                <a16:creationId xmlns:a16="http://schemas.microsoft.com/office/drawing/2014/main" id="{8489E572-7AB7-176D-B53B-7C42F03894B4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3886" y="4630271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67" name="Text Box 26">
            <a:extLst>
              <a:ext uri="{FF2B5EF4-FFF2-40B4-BE49-F238E27FC236}">
                <a16:creationId xmlns:a16="http://schemas.microsoft.com/office/drawing/2014/main" id="{4FF61EB8-0C7A-4DA2-E9F1-D08C2498F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5325" y="4627095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d</a:t>
            </a:r>
          </a:p>
        </p:txBody>
      </p:sp>
      <p:sp>
        <p:nvSpPr>
          <p:cNvPr id="68" name="Line 27">
            <a:extLst>
              <a:ext uri="{FF2B5EF4-FFF2-40B4-BE49-F238E27FC236}">
                <a16:creationId xmlns:a16="http://schemas.microsoft.com/office/drawing/2014/main" id="{1B7DEE7A-4745-5914-DEFA-F6E3A1F16AA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6324" y="4636621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69" name="Text Box 28">
            <a:extLst>
              <a:ext uri="{FF2B5EF4-FFF2-40B4-BE49-F238E27FC236}">
                <a16:creationId xmlns:a16="http://schemas.microsoft.com/office/drawing/2014/main" id="{FE12176E-F8A5-BB9D-CCD0-7E02634D9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25" y="4642970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b</a:t>
            </a:r>
          </a:p>
        </p:txBody>
      </p:sp>
      <p:sp>
        <p:nvSpPr>
          <p:cNvPr id="70" name="Line 25">
            <a:extLst>
              <a:ext uri="{FF2B5EF4-FFF2-40B4-BE49-F238E27FC236}">
                <a16:creationId xmlns:a16="http://schemas.microsoft.com/office/drawing/2014/main" id="{F8728449-8AB4-3C1C-3EA9-B9FAEB5AB42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0011" y="4630271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71" name="Text Box 26">
            <a:extLst>
              <a:ext uri="{FF2B5EF4-FFF2-40B4-BE49-F238E27FC236}">
                <a16:creationId xmlns:a16="http://schemas.microsoft.com/office/drawing/2014/main" id="{79CB0C6F-9ACA-9B39-03BD-4A5DE98CE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3036" y="4627095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e</a:t>
            </a:r>
          </a:p>
        </p:txBody>
      </p:sp>
      <p:sp>
        <p:nvSpPr>
          <p:cNvPr id="72" name="Text Box 100">
            <a:extLst>
              <a:ext uri="{FF2B5EF4-FFF2-40B4-BE49-F238E27FC236}">
                <a16:creationId xmlns:a16="http://schemas.microsoft.com/office/drawing/2014/main" id="{70538386-AFF9-396E-FADF-FB82883A9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1949" y="2574369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0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73" name="Text Box 100">
            <a:extLst>
              <a:ext uri="{FF2B5EF4-FFF2-40B4-BE49-F238E27FC236}">
                <a16:creationId xmlns:a16="http://schemas.microsoft.com/office/drawing/2014/main" id="{4A25F6A6-632E-E05C-0610-0DA16D9DF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649" y="5694759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2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74" name="Text Box 100">
            <a:extLst>
              <a:ext uri="{FF2B5EF4-FFF2-40B4-BE49-F238E27FC236}">
                <a16:creationId xmlns:a16="http://schemas.microsoft.com/office/drawing/2014/main" id="{737697AE-4E2D-517C-8B0C-4A998A0ED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0157" y="5693706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3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75" name="Text Box 100">
            <a:extLst>
              <a:ext uri="{FF2B5EF4-FFF2-40B4-BE49-F238E27FC236}">
                <a16:creationId xmlns:a16="http://schemas.microsoft.com/office/drawing/2014/main" id="{0673420B-EF2F-3A71-6655-73608869C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0787" y="5706720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4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76" name="Text Box 100">
            <a:extLst>
              <a:ext uri="{FF2B5EF4-FFF2-40B4-BE49-F238E27FC236}">
                <a16:creationId xmlns:a16="http://schemas.microsoft.com/office/drawing/2014/main" id="{FA924B51-CC14-D7C0-4765-5722FA4C5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2756" y="5706720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1AB0CE6-3401-A36D-B637-1440B8D84D4E}"/>
              </a:ext>
            </a:extLst>
          </p:cNvPr>
          <p:cNvSpPr txBox="1"/>
          <p:nvPr/>
        </p:nvSpPr>
        <p:spPr>
          <a:xfrm>
            <a:off x="519712" y="1766568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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54222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683077-E5ED-4A9B-8475-897A42EB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  LR(0)</a:t>
            </a:r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94E1BE-D266-4B34-8C05-EBD72E7D1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LR(0)</a:t>
            </a:r>
            <a:r>
              <a:rPr lang="zh-CN" altLang="en-US" dirty="0"/>
              <a:t>项目的</a:t>
            </a:r>
            <a:r>
              <a:rPr lang="en-US" altLang="zh-CN" dirty="0"/>
              <a:t>MOVE</a:t>
            </a:r>
            <a:r>
              <a:rPr lang="zh-CN" altLang="en-US" dirty="0"/>
              <a:t>运算定义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latin typeface="+mn-ea"/>
                <a:ea typeface="+mn-ea"/>
                <a:cs typeface="+mn-cs"/>
              </a:rPr>
              <a:t>定义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latin typeface="+mn-ea"/>
                <a:ea typeface="+mn-ea"/>
                <a:cs typeface="+mn-cs"/>
              </a:rPr>
              <a:t>6.4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设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是文法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LR(0)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项目子集，则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uLnTx/>
                <a:uFillTx/>
                <a:latin typeface="+mn-ea"/>
                <a:ea typeface="+mn-ea"/>
                <a:cs typeface="+mn-cs"/>
              </a:rPr>
              <a:t>MOVE(I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uLnTx/>
                <a:uFillTx/>
                <a:latin typeface="+mn-ea"/>
                <a:ea typeface="+mn-ea"/>
                <a:cs typeface="+mn-cs"/>
              </a:rPr>
              <a:t>X)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定义如下：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          MOVE(I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X)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＝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{A→α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X·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β︱A→α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·X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β∈I}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例：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={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S→a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 ·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cBe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，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A→·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b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，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A→·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         Move(I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,A)={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S→a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 ·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cBe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，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A→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 · b }=I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3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         Move(I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,b)={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A→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</a:rPr>
              <a:t> ·}=I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</a:rPr>
              <a:t>4</a:t>
            </a:r>
            <a:endParaRPr lang="zh-CN" altLang="en-US" sz="2400" b="0" baseline="-25000" dirty="0">
              <a:latin typeface="+mn-ea"/>
              <a:ea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522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4E90B6-AA35-4C0F-B879-C87467F7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  LR(0)</a:t>
            </a:r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6AFBF1-4FF2-4A7E-BCCB-C6C4D3B8F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LR(0)</a:t>
            </a:r>
            <a:r>
              <a:rPr lang="zh-CN" altLang="en-US" dirty="0"/>
              <a:t>项目的</a:t>
            </a:r>
            <a:r>
              <a:rPr lang="en-US" altLang="zh-CN" dirty="0"/>
              <a:t>CLOSURE</a:t>
            </a:r>
            <a:r>
              <a:rPr lang="zh-CN" altLang="en-US" dirty="0"/>
              <a:t>运算定义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</a:rPr>
              <a:t>定义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</a:rPr>
              <a:t>6.5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设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是文法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LR(0)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项目子集，则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n-ea"/>
                <a:ea typeface="+mn-ea"/>
              </a:rPr>
              <a:t>closure(I)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定义如下：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   ⑴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I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sym typeface="Symbol" pitchFamily="18" charset="2"/>
              </a:rPr>
              <a:t>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closure(I)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   ⑵ {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B→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·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γ︱A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→α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·B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β∈closure(I)}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sym typeface="Symbol" pitchFamily="18" charset="2"/>
              </a:rPr>
              <a:t>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closure(I)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   ⑶ 重复⑵，直到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closure(I)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，不再扩大为止。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例：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I={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S→a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·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A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cBe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     closure(I)={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</a:rPr>
              <a:t>S→a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</a:rPr>
              <a:t> ·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</a:rPr>
              <a:t>A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</a:rPr>
              <a:t>cBe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ea typeface="+mn-ea"/>
            </a:endParaRPr>
          </a:p>
          <a:p>
            <a:pPr marL="0" indent="0" algn="l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None/>
              <a:defRPr/>
            </a:pPr>
            <a:r>
              <a:rPr lang="en-US" altLang="zh-CN" sz="2000" b="0" dirty="0">
                <a:solidFill>
                  <a:srgbClr val="000000"/>
                </a:solidFill>
                <a:latin typeface="+mn-ea"/>
                <a:ea typeface="+mn-ea"/>
              </a:rPr>
              <a:t>                             A→·</a:t>
            </a:r>
            <a:r>
              <a:rPr lang="en-US" altLang="zh-CN" sz="2000" b="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en-US" altLang="zh-CN" sz="2000" b="0" dirty="0">
                <a:solidFill>
                  <a:srgbClr val="000000"/>
                </a:solidFill>
                <a:latin typeface="+mn-ea"/>
                <a:ea typeface="+mn-ea"/>
              </a:rPr>
              <a:t>b</a:t>
            </a:r>
          </a:p>
          <a:p>
            <a:pPr marL="0" indent="0" algn="l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None/>
              <a:defRPr/>
            </a:pPr>
            <a:r>
              <a:rPr lang="en-US" altLang="zh-CN" sz="2000" b="0" dirty="0">
                <a:solidFill>
                  <a:srgbClr val="000000"/>
                </a:solidFill>
                <a:latin typeface="+mn-ea"/>
                <a:ea typeface="+mn-ea"/>
              </a:rPr>
              <a:t>                             A→·</a:t>
            </a:r>
            <a:r>
              <a:rPr lang="en-US" altLang="zh-CN" sz="2000" b="0" dirty="0">
                <a:solidFill>
                  <a:srgbClr val="FF0000"/>
                </a:solidFill>
                <a:latin typeface="+mn-ea"/>
                <a:ea typeface="+mn-ea"/>
              </a:rPr>
              <a:t>b</a:t>
            </a:r>
            <a:r>
              <a:rPr lang="en-US" altLang="zh-CN" sz="2000" b="0" dirty="0">
                <a:solidFill>
                  <a:srgbClr val="000000"/>
                </a:solidFill>
                <a:latin typeface="+mn-ea"/>
                <a:ea typeface="+mn-ea"/>
              </a:rPr>
              <a:t> }</a:t>
            </a:r>
          </a:p>
          <a:p>
            <a:pPr marL="0" indent="0" algn="l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None/>
              <a:defRPr/>
            </a:pP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  <a:ea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>
              <a:latin typeface="+mn-ea"/>
              <a:ea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75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8856E-A20B-4AE5-8F45-81C5EF50D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  LR(0)</a:t>
            </a:r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1813E4-BEDF-4EDB-AA0B-B0F0FE751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442240" cy="5637024"/>
          </a:xfrm>
        </p:spPr>
        <p:txBody>
          <a:bodyPr/>
          <a:lstStyle/>
          <a:p>
            <a:r>
              <a:rPr lang="en-US" altLang="zh-CN" dirty="0"/>
              <a:t>LR(0)</a:t>
            </a:r>
            <a:r>
              <a:rPr lang="zh-CN" altLang="en-US" dirty="0"/>
              <a:t>识别活前缀</a:t>
            </a:r>
            <a:r>
              <a:rPr lang="en-US" altLang="zh-CN" dirty="0"/>
              <a:t>DFA  M</a:t>
            </a:r>
            <a:r>
              <a:rPr lang="zh-CN" altLang="en-US" dirty="0"/>
              <a:t>构造方法</a:t>
            </a:r>
            <a:endParaRPr lang="en-US" altLang="zh-CN" dirty="0"/>
          </a:p>
          <a:p>
            <a:pPr marL="0" marR="0" lvl="0" indent="573088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设文法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＝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(V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，且已等价改写成文法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′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即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′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＝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(V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∪{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′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}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P∪{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′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}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′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 且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∩ {S′}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＝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，则识别活前缀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DFA  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＝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(K,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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f,S,Z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，其中：</a:t>
            </a:r>
          </a:p>
          <a:p>
            <a:pPr marL="0" marR="0" lvl="0" indent="573088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⑴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K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ρ(LR(0)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项目集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 </a:t>
            </a:r>
          </a:p>
          <a:p>
            <a:pPr marL="0" marR="0" lvl="0" indent="573088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⑵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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＝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∪V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573088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⑶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f(I,X)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＝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closure(Move(I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X)),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K, 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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573088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⑷ S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＝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closure(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S′→·S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</a:p>
          <a:p>
            <a:pPr marL="0" marR="0" lvl="0" indent="573088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⑸ Z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＝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{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q︱q∈K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 q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含有归约项目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}</a:t>
            </a:r>
            <a:endParaRPr lang="zh-CN" altLang="en-US" sz="2400" b="0" dirty="0">
              <a:latin typeface="+mn-ea"/>
              <a:ea typeface="+mn-ea"/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定义 </a:t>
            </a:r>
            <a:r>
              <a:rPr lang="en-US" altLang="zh-CN" dirty="0">
                <a:solidFill>
                  <a:srgbClr val="C00000"/>
                </a:solidFill>
              </a:rPr>
              <a:t>6.6  </a:t>
            </a:r>
            <a:r>
              <a:rPr lang="zh-CN" altLang="en-US" dirty="0"/>
              <a:t>文法</a:t>
            </a:r>
            <a:r>
              <a:rPr lang="en-US" altLang="zh-CN" dirty="0"/>
              <a:t>G</a:t>
            </a:r>
            <a:r>
              <a:rPr lang="zh-CN" altLang="en-US" dirty="0"/>
              <a:t>的识别活前缀</a:t>
            </a:r>
            <a:r>
              <a:rPr lang="en-US" altLang="zh-CN" dirty="0"/>
              <a:t>DFA  M</a:t>
            </a:r>
            <a:r>
              <a:rPr lang="zh-CN" altLang="en-US" dirty="0"/>
              <a:t>的状态集称为文法</a:t>
            </a:r>
            <a:r>
              <a:rPr lang="en-US" altLang="zh-CN" dirty="0"/>
              <a:t>G</a:t>
            </a:r>
            <a:r>
              <a:rPr lang="zh-CN" altLang="en-US" dirty="0"/>
              <a:t>的</a:t>
            </a:r>
            <a:r>
              <a:rPr lang="en-US" altLang="zh-CN" dirty="0"/>
              <a:t>LR(0)</a:t>
            </a:r>
            <a:r>
              <a:rPr lang="zh-CN" altLang="en-US" dirty="0"/>
              <a:t>项目集规范族。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74570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D95935-C749-4387-BC24-8551DC052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  LR(0)</a:t>
            </a:r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52760A-B01A-4134-9FDA-847919E0B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/>
          <a:lstStyle/>
          <a:p>
            <a:r>
              <a:rPr lang="en-US" altLang="zh-CN" dirty="0"/>
              <a:t>LR(0)</a:t>
            </a:r>
            <a:r>
              <a:rPr lang="zh-CN" altLang="en-US" dirty="0"/>
              <a:t>项目集规范族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F62D000C-A02F-4326-8678-4611A438E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625" y="1855440"/>
            <a:ext cx="1438275" cy="984885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="1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0</a:t>
            </a: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fr-FR" altLang="zh-CN" sz="1600" b="1" i="0" u="none" strike="noStrike" baseline="0" dirty="0">
                <a:solidFill>
                  <a:srgbClr val="FF0000"/>
                </a:solidFill>
              </a:rPr>
              <a:t>S'</a:t>
            </a:r>
            <a:r>
              <a:rPr lang="en-US" altLang="zh-CN" sz="1600" b="1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→ · S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S → · </a:t>
            </a:r>
            <a:r>
              <a:rPr lang="en-US" altLang="zh-CN" sz="1600" dirty="0" err="1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aAcBe</a:t>
            </a:r>
            <a:endParaRPr lang="en-US" altLang="zh-CN" sz="1600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B66F25AD-3F92-49CA-A957-8EA1CC5DD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5599" y="2216438"/>
            <a:ext cx="1439862" cy="615553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1</a:t>
            </a: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fr-FR" altLang="zh-CN" sz="1600" b="1" i="0" u="none" strike="noStrike" baseline="0" dirty="0">
                <a:solidFill>
                  <a:srgbClr val="FF0000"/>
                </a:solidFill>
              </a:rPr>
              <a:t>S'</a:t>
            </a:r>
            <a:r>
              <a:rPr lang="en-US" altLang="zh-CN" sz="1600" b="1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→S ·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396A5412-874C-45DA-BAC8-56FC89EFA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814" y="3992017"/>
            <a:ext cx="1439863" cy="615553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7</a:t>
            </a: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S → </a:t>
            </a:r>
            <a:r>
              <a:rPr lang="en-US" altLang="zh-CN" sz="1600" b="1" dirty="0" err="1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aA</a:t>
            </a:r>
            <a:r>
              <a:rPr lang="en-US" altLang="zh-CN" sz="1600" b="1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 </a:t>
            </a:r>
            <a:r>
              <a:rPr lang="en-US" altLang="zh-CN" sz="1600" b="1" dirty="0" err="1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cB·e</a:t>
            </a:r>
            <a:endParaRPr lang="en-US" altLang="zh-CN" sz="1600" b="1" dirty="0">
              <a:solidFill>
                <a:srgbClr val="FF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4F4B4409-82D5-4D57-B33F-62856EC1C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0724" y="5082708"/>
            <a:ext cx="1441450" cy="615553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9</a:t>
            </a: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S → </a:t>
            </a:r>
            <a:r>
              <a:rPr lang="en-US" altLang="zh-CN" sz="1600" b="1" dirty="0" err="1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aA</a:t>
            </a:r>
            <a:r>
              <a:rPr lang="en-US" altLang="zh-CN" sz="1600" b="1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 </a:t>
            </a:r>
            <a:r>
              <a:rPr lang="en-US" altLang="zh-CN" sz="1600" b="1" dirty="0" err="1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cBe</a:t>
            </a:r>
            <a:r>
              <a:rPr lang="en-US" altLang="zh-CN" sz="1600" b="1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·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A7E6A9F9-18EC-4CDB-896C-B32C1BE21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450" y="3262600"/>
            <a:ext cx="1438275" cy="1354217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="1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2</a:t>
            </a: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S → a· </a:t>
            </a:r>
            <a:r>
              <a:rPr lang="en-US" altLang="zh-CN" sz="1600" b="1" dirty="0" err="1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AcBe</a:t>
            </a:r>
            <a:endParaRPr lang="en-US" altLang="zh-CN" sz="1600" b="1" dirty="0">
              <a:solidFill>
                <a:srgbClr val="FF0000"/>
              </a:solidFill>
              <a:latin typeface="Arial" charset="0"/>
              <a:ea typeface="微软雅黑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A → · b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A → · Ab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EB22F747-8F8B-4BC9-8264-D3E2AD6C9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7187" y="3656300"/>
            <a:ext cx="1438275" cy="984885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="1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3</a:t>
            </a: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S → </a:t>
            </a:r>
            <a:r>
              <a:rPr lang="en-US" altLang="zh-CN" sz="1600" b="1" dirty="0" err="1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aA</a:t>
            </a:r>
            <a:r>
              <a:rPr lang="en-US" altLang="zh-CN" sz="1600" b="1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 ·</a:t>
            </a:r>
            <a:r>
              <a:rPr lang="en-US" altLang="zh-CN" sz="1600" b="1" dirty="0" err="1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cBe</a:t>
            </a:r>
            <a:endParaRPr lang="en-US" altLang="zh-CN" sz="1600" b="1" dirty="0">
              <a:solidFill>
                <a:srgbClr val="FF0000"/>
              </a:solidFill>
              <a:latin typeface="Arial" charset="0"/>
              <a:ea typeface="微软雅黑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A → A · b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4FC84EC1-865B-4130-A508-FC95AFDCB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4750" y="3643600"/>
            <a:ext cx="1438275" cy="984885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="1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5</a:t>
            </a:r>
            <a:r>
              <a:rPr lang="en-US" altLang="zh-CN" sz="1600" b="1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S → </a:t>
            </a:r>
            <a:r>
              <a:rPr lang="en-US" altLang="zh-CN" sz="1600" b="1" dirty="0" err="1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aA</a:t>
            </a:r>
            <a:r>
              <a:rPr lang="en-US" altLang="zh-CN" sz="1600" b="1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 </a:t>
            </a:r>
            <a:r>
              <a:rPr lang="en-US" altLang="zh-CN" sz="1600" b="1" dirty="0" err="1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c·Be</a:t>
            </a:r>
            <a:endParaRPr lang="en-US" altLang="zh-CN" sz="1600" b="1" dirty="0">
              <a:solidFill>
                <a:srgbClr val="FF0000"/>
              </a:solidFill>
              <a:latin typeface="Arial" charset="0"/>
              <a:ea typeface="微软雅黑" pitchFamily="34" charset="-122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B → · d</a:t>
            </a: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41D007CE-EAC9-4A2C-8713-7EC5A07BA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284" y="5055721"/>
            <a:ext cx="1439863" cy="615553"/>
          </a:xfrm>
          <a:prstGeom prst="rect">
            <a:avLst/>
          </a:prstGeom>
          <a:noFill/>
          <a:ln w="31750" cmpd="dbl" algn="ctr">
            <a:solidFill>
              <a:schemeClr val="tx1"/>
            </a:solidFill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4</a:t>
            </a: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A → b·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E00B28C1-173F-4F9D-8567-BE1FC48E6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5599" y="5076358"/>
            <a:ext cx="1511300" cy="615553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6</a:t>
            </a: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A → Ab·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0B3D98EE-FADF-4F7B-9904-204CF0455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4749" y="5063658"/>
            <a:ext cx="1511300" cy="615553"/>
          </a:xfrm>
          <a:prstGeom prst="rect">
            <a:avLst/>
          </a:prstGeom>
          <a:noFill/>
          <a:ln w="31750" cmpd="dbl" algn="ctr">
            <a:solidFill>
              <a:schemeClr val="tx1"/>
            </a:solidFill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I</a:t>
            </a:r>
            <a:r>
              <a:rPr lang="en-US" altLang="zh-CN" sz="1600" baseline="-250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8</a:t>
            </a:r>
            <a:r>
              <a:rPr lang="en-US" altLang="zh-CN" sz="16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Arial" charset="0"/>
                <a:ea typeface="微软雅黑" pitchFamily="34" charset="-122"/>
              </a:rPr>
              <a:t>B → d·</a:t>
            </a:r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AEBC1F66-E056-40FF-90EE-0F3FE49854F3}"/>
              </a:ext>
            </a:extLst>
          </p:cNvPr>
          <p:cNvSpPr>
            <a:spLocks/>
          </p:cNvSpPr>
          <p:nvPr/>
        </p:nvSpPr>
        <p:spPr bwMode="auto">
          <a:xfrm>
            <a:off x="6583024" y="4148424"/>
            <a:ext cx="647700" cy="158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27ADC18E-E5BD-4397-AE4F-1746CEC85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0511" y="3788062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B</a:t>
            </a:r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68DFBCB5-5A26-4B03-987A-2A89A53C89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5736" y="4623921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9C772EE6-E318-4A01-8960-925D0726439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4149" y="2843499"/>
            <a:ext cx="0" cy="4333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BD028274-C7A7-424D-BFAC-D1DC4523FDE7}"/>
              </a:ext>
            </a:extLst>
          </p:cNvPr>
          <p:cNvSpPr>
            <a:spLocks/>
          </p:cNvSpPr>
          <p:nvPr/>
        </p:nvSpPr>
        <p:spPr bwMode="auto">
          <a:xfrm>
            <a:off x="2407899" y="3773774"/>
            <a:ext cx="647700" cy="158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7A5636CC-9793-4D1C-831D-28DF59CAE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2361" y="3413412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A</a:t>
            </a:r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8C55B21F-9FDA-4A6B-A124-B824E15B95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5736" y="2908587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a</a:t>
            </a:r>
          </a:p>
        </p:txBody>
      </p:sp>
      <p:sp>
        <p:nvSpPr>
          <p:cNvPr id="22" name="Text Box 20">
            <a:extLst>
              <a:ext uri="{FF2B5EF4-FFF2-40B4-BE49-F238E27FC236}">
                <a16:creationId xmlns:a16="http://schemas.microsoft.com/office/drawing/2014/main" id="{5F10E86A-4C6D-4657-B37C-728EEC8AC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5736" y="4696945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b</a:t>
            </a:r>
          </a:p>
        </p:txBody>
      </p:sp>
      <p:sp>
        <p:nvSpPr>
          <p:cNvPr id="23" name="Freeform 21">
            <a:extLst>
              <a:ext uri="{FF2B5EF4-FFF2-40B4-BE49-F238E27FC236}">
                <a16:creationId xmlns:a16="http://schemas.microsoft.com/office/drawing/2014/main" id="{E4679B66-334C-445F-8E4E-50B36BD8627E}"/>
              </a:ext>
            </a:extLst>
          </p:cNvPr>
          <p:cNvSpPr>
            <a:spLocks/>
          </p:cNvSpPr>
          <p:nvPr/>
        </p:nvSpPr>
        <p:spPr bwMode="auto">
          <a:xfrm>
            <a:off x="2407899" y="2340263"/>
            <a:ext cx="647700" cy="1587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4" name="Text Box 22">
            <a:extLst>
              <a:ext uri="{FF2B5EF4-FFF2-40B4-BE49-F238E27FC236}">
                <a16:creationId xmlns:a16="http://schemas.microsoft.com/office/drawing/2014/main" id="{8D95FF9E-B517-4948-9457-8F1364ADC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336" y="1973549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S</a:t>
            </a:r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806C7C44-4B6E-417E-B128-14D71EFBB5BE}"/>
              </a:ext>
            </a:extLst>
          </p:cNvPr>
          <p:cNvSpPr>
            <a:spLocks/>
          </p:cNvSpPr>
          <p:nvPr/>
        </p:nvSpPr>
        <p:spPr bwMode="auto">
          <a:xfrm>
            <a:off x="4495461" y="3780124"/>
            <a:ext cx="647700" cy="158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6" name="Text Box 24">
            <a:extLst>
              <a:ext uri="{FF2B5EF4-FFF2-40B4-BE49-F238E27FC236}">
                <a16:creationId xmlns:a16="http://schemas.microsoft.com/office/drawing/2014/main" id="{85EB98FB-7D7E-4B4D-AB29-50A3F814B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9925" y="3419762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c</a:t>
            </a:r>
          </a:p>
        </p:txBody>
      </p:sp>
      <p:sp>
        <p:nvSpPr>
          <p:cNvPr id="27" name="Line 25">
            <a:extLst>
              <a:ext uri="{FF2B5EF4-FFF2-40B4-BE49-F238E27FC236}">
                <a16:creationId xmlns:a16="http://schemas.microsoft.com/office/drawing/2014/main" id="{CE2C383E-B429-40EC-BF42-90C5B6A39714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3886" y="4630271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8" name="Text Box 26">
            <a:extLst>
              <a:ext uri="{FF2B5EF4-FFF2-40B4-BE49-F238E27FC236}">
                <a16:creationId xmlns:a16="http://schemas.microsoft.com/office/drawing/2014/main" id="{10A88D30-DC10-4CE3-954E-C44D2EA08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5325" y="4627095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d</a:t>
            </a:r>
          </a:p>
        </p:txBody>
      </p:sp>
      <p:sp>
        <p:nvSpPr>
          <p:cNvPr id="29" name="Line 27">
            <a:extLst>
              <a:ext uri="{FF2B5EF4-FFF2-40B4-BE49-F238E27FC236}">
                <a16:creationId xmlns:a16="http://schemas.microsoft.com/office/drawing/2014/main" id="{044CB910-1FF8-4820-9535-9C7B3DCB73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6324" y="4636621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6DD5F8E9-8E0B-4CE9-BF7F-FF62058B3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25" y="4642970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b</a:t>
            </a:r>
          </a:p>
        </p:txBody>
      </p:sp>
      <p:sp>
        <p:nvSpPr>
          <p:cNvPr id="31" name="Line 25">
            <a:extLst>
              <a:ext uri="{FF2B5EF4-FFF2-40B4-BE49-F238E27FC236}">
                <a16:creationId xmlns:a16="http://schemas.microsoft.com/office/drawing/2014/main" id="{7FD26F5C-54A8-4189-AEFE-1F2B32480A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0011" y="4630271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32" name="Text Box 26">
            <a:extLst>
              <a:ext uri="{FF2B5EF4-FFF2-40B4-BE49-F238E27FC236}">
                <a16:creationId xmlns:a16="http://schemas.microsoft.com/office/drawing/2014/main" id="{145261AE-CCE8-475E-BDD2-090486D6C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3036" y="4627095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e</a:t>
            </a:r>
          </a:p>
        </p:txBody>
      </p:sp>
      <p:sp>
        <p:nvSpPr>
          <p:cNvPr id="33" name="Text Box 100">
            <a:extLst>
              <a:ext uri="{FF2B5EF4-FFF2-40B4-BE49-F238E27FC236}">
                <a16:creationId xmlns:a16="http://schemas.microsoft.com/office/drawing/2014/main" id="{1F80F876-C079-4AD6-AE74-A4936C436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1949" y="2574369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0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34" name="Text Box 100">
            <a:extLst>
              <a:ext uri="{FF2B5EF4-FFF2-40B4-BE49-F238E27FC236}">
                <a16:creationId xmlns:a16="http://schemas.microsoft.com/office/drawing/2014/main" id="{2AFAE89F-CE75-4DCF-BFBD-AC4CAE030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649" y="5694759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2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35" name="Text Box 100">
            <a:extLst>
              <a:ext uri="{FF2B5EF4-FFF2-40B4-BE49-F238E27FC236}">
                <a16:creationId xmlns:a16="http://schemas.microsoft.com/office/drawing/2014/main" id="{AEA7C20A-E4F7-4701-BAD5-23EEDF212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0157" y="5693706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3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36" name="Text Box 100">
            <a:extLst>
              <a:ext uri="{FF2B5EF4-FFF2-40B4-BE49-F238E27FC236}">
                <a16:creationId xmlns:a16="http://schemas.microsoft.com/office/drawing/2014/main" id="{811A7F40-2C95-48F7-BA88-6B29DE315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0787" y="5706720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4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37" name="Text Box 100">
            <a:extLst>
              <a:ext uri="{FF2B5EF4-FFF2-40B4-BE49-F238E27FC236}">
                <a16:creationId xmlns:a16="http://schemas.microsoft.com/office/drawing/2014/main" id="{57236827-E638-459D-AC01-B3B0077B1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2756" y="5706720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BA54E3B-2989-489B-94A9-0CE55F3D0128}"/>
              </a:ext>
            </a:extLst>
          </p:cNvPr>
          <p:cNvSpPr txBox="1"/>
          <p:nvPr/>
        </p:nvSpPr>
        <p:spPr>
          <a:xfrm>
            <a:off x="519712" y="1766568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</a:t>
            </a:r>
            <a:endParaRPr lang="en-US" altLang="zh-CN" b="1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022B7F2-D2F4-47D4-56CF-C636C0F3D086}"/>
              </a:ext>
            </a:extLst>
          </p:cNvPr>
          <p:cNvGrpSpPr/>
          <p:nvPr/>
        </p:nvGrpSpPr>
        <p:grpSpPr>
          <a:xfrm>
            <a:off x="9378385" y="1332732"/>
            <a:ext cx="2020323" cy="1964498"/>
            <a:chOff x="8983099" y="1147693"/>
            <a:chExt cx="2020323" cy="1964498"/>
          </a:xfrm>
        </p:grpSpPr>
        <p:sp>
          <p:nvSpPr>
            <p:cNvPr id="40" name="Text Box 1387">
              <a:extLst>
                <a:ext uri="{FF2B5EF4-FFF2-40B4-BE49-F238E27FC236}">
                  <a16:creationId xmlns:a16="http://schemas.microsoft.com/office/drawing/2014/main" id="{639BF1A9-7659-4779-0133-0EBC9258B8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83099" y="1301208"/>
              <a:ext cx="2020323" cy="1805226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FF0000"/>
                  </a:solidFill>
                  <a:latin typeface="Arial"/>
                  <a:ea typeface="宋体"/>
                </a:rPr>
                <a:t>(0) </a:t>
              </a:r>
              <a:r>
                <a:rPr lang="fr-FR" altLang="zh-CN" sz="2000" b="0" i="0" u="none" strike="noStrike" baseline="0" dirty="0">
                  <a:solidFill>
                    <a:srgbClr val="FF0000"/>
                  </a:solidFill>
                </a:rPr>
                <a:t>S'</a:t>
              </a:r>
              <a:r>
                <a:rPr lang="en-US" altLang="zh-CN" sz="2000" dirty="0">
                  <a:solidFill>
                    <a:srgbClr val="FF0000"/>
                  </a:solidFill>
                  <a:latin typeface="Arial"/>
                  <a:ea typeface="宋体"/>
                </a:rPr>
                <a:t>→S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(1)</a:t>
              </a:r>
              <a:r>
                <a:rPr lang="zh-CN" altLang="en-US" sz="2000" dirty="0">
                  <a:solidFill>
                    <a:srgbClr val="000000"/>
                  </a:solidFill>
                  <a:latin typeface="Arial"/>
                  <a:ea typeface="宋体"/>
                </a:rPr>
                <a:t>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S→aAcBe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(2)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(3)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A→Ab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(4)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B→d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0354EECE-5BED-F3C6-4913-E18BA48BFDED}"/>
                </a:ext>
              </a:extLst>
            </p:cNvPr>
            <p:cNvSpPr/>
            <p:nvPr/>
          </p:nvSpPr>
          <p:spPr>
            <a:xfrm>
              <a:off x="9638043" y="1147693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</a:t>
              </a:r>
              <a:r>
                <a:rPr lang="fr-FR" altLang="zh-CN" sz="1800" b="0" i="0" u="none" strike="noStrike" baseline="0" dirty="0">
                  <a:solidFill>
                    <a:schemeClr val="bg1"/>
                  </a:solidFill>
                </a:rPr>
                <a:t>S'</a:t>
              </a:r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]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54DCC3DC-A94E-3967-86EA-459FF37E141A}"/>
                </a:ext>
              </a:extLst>
            </p:cNvPr>
            <p:cNvSpPr/>
            <p:nvPr/>
          </p:nvSpPr>
          <p:spPr>
            <a:xfrm>
              <a:off x="8989118" y="2835687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1272D9D3-3E45-71E2-FBA3-4F417EE1F77B}"/>
              </a:ext>
            </a:extLst>
          </p:cNvPr>
          <p:cNvSpPr txBox="1"/>
          <p:nvPr/>
        </p:nvSpPr>
        <p:spPr>
          <a:xfrm>
            <a:off x="487823" y="6043979"/>
            <a:ext cx="968753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LR(0)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项目集规范族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＝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 I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9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8807066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B8E1C8-0349-405A-8ACA-EF233227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  LR(0)</a:t>
            </a:r>
            <a:r>
              <a:rPr lang="zh-CN" altLang="en-US" dirty="0"/>
              <a:t>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70DCEB8-4765-4AFF-B6FB-8E43654628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1704178" cy="563702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LR(0)</a:t>
                </a:r>
                <a:r>
                  <a:rPr lang="zh-CN" altLang="en-US" dirty="0"/>
                  <a:t>分析表的构造：</a:t>
                </a:r>
                <a:endParaRPr lang="en-US" altLang="zh-CN" dirty="0"/>
              </a:p>
              <a:p>
                <a:pPr marL="303213" marR="0" lvl="0" indent="-303213" algn="l" defTabSz="914400" rtl="0" eaLnBrk="0" fontAlgn="base" latinLnBrk="0" hangingPunct="0">
                  <a:spcBef>
                    <a:spcPct val="1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⑴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对每一个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LR(0)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项目，依据下列情况分别填分析表： </a:t>
                </a:r>
              </a:p>
              <a:p>
                <a:pPr marL="303213" marR="0" lvl="0" indent="-303213" algn="l" defTabSz="914400" rtl="0" eaLnBrk="0" fontAlgn="base" latinLnBrk="0" hangingPunct="0">
                  <a:spcBef>
                    <a:spcPct val="1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  移进项目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A→</a:t>
                </a:r>
                <a14:m>
                  <m:oMath xmlns:m="http://schemas.openxmlformats.org/officeDocument/2006/math"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∙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𝛽</m:t>
                    </m:r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f(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a)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j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，置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ACTION[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k,a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]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为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S</a:t>
                </a:r>
                <a:r>
                  <a:rPr kumimoji="0" lang="en-US" altLang="zh-CN" sz="2400" b="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j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；</a:t>
                </a:r>
              </a:p>
              <a:p>
                <a:pPr marL="303213" marR="0" lvl="0" indent="-303213" algn="l" defTabSz="914400" rtl="0" eaLnBrk="0" fontAlgn="base" latinLnBrk="0" hangingPunct="0">
                  <a:spcBef>
                    <a:spcPct val="1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 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归约项目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A→α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· ∈ I 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A→α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标号为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  <a:sym typeface="Symbol" pitchFamily="18" charset="2"/>
                  </a:rPr>
                  <a:t>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置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ACTION[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k,a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]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为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r</a:t>
                </a:r>
                <a:r>
                  <a:rPr kumimoji="0" lang="en-US" altLang="zh-CN" sz="2400" b="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;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a∈(V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T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∪{#})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</a:p>
              <a:p>
                <a:pPr marL="303213" marR="0" lvl="0" indent="-303213" algn="l" defTabSz="914400" rtl="0" eaLnBrk="0" fontAlgn="base" latinLnBrk="0" hangingPunct="0">
                  <a:spcBef>
                    <a:spcPct val="1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 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接受项目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S′→ S· ∈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，则       置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ACTION[k,#]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为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acc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；</a:t>
                </a:r>
              </a:p>
              <a:p>
                <a:pPr marL="303213" marR="0" lvl="0" indent="-303213" algn="l" defTabSz="914400" rtl="0" eaLnBrk="0" fontAlgn="base" latinLnBrk="0" hangingPunct="0">
                  <a:spcBef>
                    <a:spcPct val="1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  </a:t>
                </a:r>
                <a:r>
                  <a:rPr lang="zh-CN" altLang="en-US" sz="2400" b="0" dirty="0">
                    <a:solidFill>
                      <a:srgbClr val="C00000"/>
                    </a:solidFill>
                    <a:latin typeface="+mn-ea"/>
                    <a:ea typeface="+mn-ea"/>
                  </a:rPr>
                  <a:t>待约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项目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A→</a:t>
                </a:r>
                <a14:m>
                  <m:oMath xmlns:m="http://schemas.openxmlformats.org/officeDocument/2006/math"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zh-CN" sz="2400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X</m:t>
                    </m:r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𝛽</m:t>
                    </m:r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如果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f(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,X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j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X∈V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N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，置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GOTO[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k,X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]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为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j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；</a:t>
                </a:r>
              </a:p>
              <a:p>
                <a:pPr marL="303213" marR="0" lvl="0" indent="-303213" algn="l" defTabSz="914400" rtl="0" eaLnBrk="0" fontAlgn="base" latinLnBrk="0" hangingPunct="0">
                  <a:spcBef>
                    <a:spcPct val="1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⑵ 凡⑴没能填入分析表元素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ACTION[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k,a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]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GOTO[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k,a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]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置为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e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t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(t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为错误编号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。 </a:t>
                </a:r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70DCEB8-4765-4AFF-B6FB-8E43654628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1704178" cy="5637024"/>
              </a:xfrm>
              <a:blipFill>
                <a:blip r:embed="rId2"/>
                <a:stretch>
                  <a:fillRect l="-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286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86F8DE-B974-4EEC-ABE1-79C26E172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  LR(0)</a:t>
            </a:r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84ED33-D24C-4FA8-9204-ED018CB04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3759325" cy="617641"/>
          </a:xfrm>
        </p:spPr>
        <p:txBody>
          <a:bodyPr/>
          <a:lstStyle/>
          <a:p>
            <a:r>
              <a:rPr lang="en-US" altLang="zh-CN" dirty="0"/>
              <a:t>DFA→LR(0)</a:t>
            </a:r>
            <a:r>
              <a:rPr lang="zh-CN" altLang="en-US" dirty="0"/>
              <a:t>分析表</a:t>
            </a:r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942E1070-47E5-4C63-904C-5B65B444F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661" y="3556563"/>
            <a:ext cx="1438275" cy="738664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</a:t>
            </a:r>
            <a:r>
              <a:rPr kumimoji="0" lang="en-US" altLang="zh-CN" sz="16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0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S’ → · S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S → ·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aAcBe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8" name="Text Box 3">
            <a:extLst>
              <a:ext uri="{FF2B5EF4-FFF2-40B4-BE49-F238E27FC236}">
                <a16:creationId xmlns:a16="http://schemas.microsoft.com/office/drawing/2014/main" id="{22B2DCFB-136B-47C0-98B3-EC3D8B4A4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140" y="3681535"/>
            <a:ext cx="963426" cy="492443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I1: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S’ →S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·</a:t>
            </a:r>
          </a:p>
        </p:txBody>
      </p:sp>
      <p:sp>
        <p:nvSpPr>
          <p:cNvPr id="39" name="Text Box 4">
            <a:extLst>
              <a:ext uri="{FF2B5EF4-FFF2-40B4-BE49-F238E27FC236}">
                <a16:creationId xmlns:a16="http://schemas.microsoft.com/office/drawing/2014/main" id="{9E083CD7-70FF-4045-8A4F-5388AABA2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5341" y="5016418"/>
            <a:ext cx="1439863" cy="492443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I7: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 →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aA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cB·e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0" name="Text Box 5">
            <a:extLst>
              <a:ext uri="{FF2B5EF4-FFF2-40B4-BE49-F238E27FC236}">
                <a16:creationId xmlns:a16="http://schemas.microsoft.com/office/drawing/2014/main" id="{0F0D9121-B563-4401-8B0D-3407B782F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176" y="6123830"/>
            <a:ext cx="1441450" cy="492443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I9: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 →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aA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cBe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·</a:t>
            </a:r>
          </a:p>
        </p:txBody>
      </p:sp>
      <p:sp>
        <p:nvSpPr>
          <p:cNvPr id="41" name="Text Box 6">
            <a:extLst>
              <a:ext uri="{FF2B5EF4-FFF2-40B4-BE49-F238E27FC236}">
                <a16:creationId xmlns:a16="http://schemas.microsoft.com/office/drawing/2014/main" id="{5D676D7C-E2E6-4368-8FCE-89C4C39F1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213" y="4741000"/>
            <a:ext cx="1438275" cy="984885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</a:t>
            </a:r>
            <a:r>
              <a:rPr kumimoji="0" lang="en-US" altLang="zh-CN" sz="16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2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 → a·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AcBe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A → · b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A → · Ab</a:t>
            </a:r>
          </a:p>
        </p:txBody>
      </p:sp>
      <p:sp>
        <p:nvSpPr>
          <p:cNvPr id="42" name="Text Box 7">
            <a:extLst>
              <a:ext uri="{FF2B5EF4-FFF2-40B4-BE49-F238E27FC236}">
                <a16:creationId xmlns:a16="http://schemas.microsoft.com/office/drawing/2014/main" id="{B3AFECA8-1F82-4B70-8149-7D10D105A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910" y="4938744"/>
            <a:ext cx="1438275" cy="738664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I3: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 →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aA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·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cBe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 → A · b</a:t>
            </a:r>
          </a:p>
        </p:txBody>
      </p:sp>
      <p:sp>
        <p:nvSpPr>
          <p:cNvPr id="43" name="Text Box 8">
            <a:extLst>
              <a:ext uri="{FF2B5EF4-FFF2-40B4-BE49-F238E27FC236}">
                <a16:creationId xmlns:a16="http://schemas.microsoft.com/office/drawing/2014/main" id="{3DB0848F-D905-445D-B824-0B03CC7E1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1267" y="4920446"/>
            <a:ext cx="1438275" cy="738664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I5: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 →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aA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c·Be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B → · d</a:t>
            </a:r>
          </a:p>
        </p:txBody>
      </p:sp>
      <p:sp>
        <p:nvSpPr>
          <p:cNvPr id="44" name="Text Box 9">
            <a:extLst>
              <a:ext uri="{FF2B5EF4-FFF2-40B4-BE49-F238E27FC236}">
                <a16:creationId xmlns:a16="http://schemas.microsoft.com/office/drawing/2014/main" id="{C646B31F-2D21-40E0-8957-FABDD8833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343" y="6123830"/>
            <a:ext cx="1439863" cy="492443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I4: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 → b·</a:t>
            </a:r>
          </a:p>
        </p:txBody>
      </p:sp>
      <p:sp>
        <p:nvSpPr>
          <p:cNvPr id="45" name="Text Box 10">
            <a:extLst>
              <a:ext uri="{FF2B5EF4-FFF2-40B4-BE49-F238E27FC236}">
                <a16:creationId xmlns:a16="http://schemas.microsoft.com/office/drawing/2014/main" id="{D319DA64-A3D6-44D7-B698-F7D3696CF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5377" y="6123830"/>
            <a:ext cx="1511300" cy="492443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I6: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 → Ab·</a:t>
            </a:r>
          </a:p>
        </p:txBody>
      </p:sp>
      <p:sp>
        <p:nvSpPr>
          <p:cNvPr id="46" name="Text Box 11">
            <a:extLst>
              <a:ext uri="{FF2B5EF4-FFF2-40B4-BE49-F238E27FC236}">
                <a16:creationId xmlns:a16="http://schemas.microsoft.com/office/drawing/2014/main" id="{A6068DDA-404D-4747-93AF-923C561A4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0284" y="6123830"/>
            <a:ext cx="1511300" cy="492443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I8: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B → d·</a:t>
            </a:r>
          </a:p>
        </p:txBody>
      </p:sp>
      <p:sp>
        <p:nvSpPr>
          <p:cNvPr id="47" name="Freeform 13">
            <a:extLst>
              <a:ext uri="{FF2B5EF4-FFF2-40B4-BE49-F238E27FC236}">
                <a16:creationId xmlns:a16="http://schemas.microsoft.com/office/drawing/2014/main" id="{9A52F088-D5D9-4A93-BB52-2C58D48E14FE}"/>
              </a:ext>
            </a:extLst>
          </p:cNvPr>
          <p:cNvSpPr>
            <a:spLocks/>
          </p:cNvSpPr>
          <p:nvPr/>
        </p:nvSpPr>
        <p:spPr bwMode="auto">
          <a:xfrm>
            <a:off x="6346611" y="5308076"/>
            <a:ext cx="647700" cy="158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solidFill>
            <a:srgbClr val="FFFFFF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8" name="Text Box 14">
            <a:extLst>
              <a:ext uri="{FF2B5EF4-FFF2-40B4-BE49-F238E27FC236}">
                <a16:creationId xmlns:a16="http://schemas.microsoft.com/office/drawing/2014/main" id="{2020E1A7-AFE4-4E1C-A6A6-C2447F94A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472" y="4902299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</a:rPr>
              <a:t>B</a:t>
            </a:r>
          </a:p>
        </p:txBody>
      </p:sp>
      <p:sp>
        <p:nvSpPr>
          <p:cNvPr id="49" name="Line 15">
            <a:extLst>
              <a:ext uri="{FF2B5EF4-FFF2-40B4-BE49-F238E27FC236}">
                <a16:creationId xmlns:a16="http://schemas.microsoft.com/office/drawing/2014/main" id="{DA18A432-50C4-4A25-9655-43DD5F061CA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3349" y="5717442"/>
            <a:ext cx="0" cy="3960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0" name="Line 16">
            <a:extLst>
              <a:ext uri="{FF2B5EF4-FFF2-40B4-BE49-F238E27FC236}">
                <a16:creationId xmlns:a16="http://schemas.microsoft.com/office/drawing/2014/main" id="{2959D2E6-8BC8-4B5B-8238-03D026505A3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8275" y="4295227"/>
            <a:ext cx="0" cy="464669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1" name="Freeform 17">
            <a:extLst>
              <a:ext uri="{FF2B5EF4-FFF2-40B4-BE49-F238E27FC236}">
                <a16:creationId xmlns:a16="http://schemas.microsoft.com/office/drawing/2014/main" id="{46377C55-961C-4EE0-B53C-595C8FBE589A}"/>
              </a:ext>
            </a:extLst>
          </p:cNvPr>
          <p:cNvSpPr>
            <a:spLocks/>
          </p:cNvSpPr>
          <p:nvPr/>
        </p:nvSpPr>
        <p:spPr bwMode="auto">
          <a:xfrm flipV="1">
            <a:off x="2611936" y="5143508"/>
            <a:ext cx="404205" cy="45719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solidFill>
            <a:srgbClr val="FFFFFF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2" name="Text Box 18">
            <a:extLst>
              <a:ext uri="{FF2B5EF4-FFF2-40B4-BE49-F238E27FC236}">
                <a16:creationId xmlns:a16="http://schemas.microsoft.com/office/drawing/2014/main" id="{231021A4-4F3E-474F-BFC5-183846E58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3640" y="4712323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sp>
        <p:nvSpPr>
          <p:cNvPr id="53" name="Text Box 19">
            <a:extLst>
              <a:ext uri="{FF2B5EF4-FFF2-40B4-BE49-F238E27FC236}">
                <a16:creationId xmlns:a16="http://schemas.microsoft.com/office/drawing/2014/main" id="{5A5A6E20-A407-40A7-969F-C3DA8ABAD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3446" y="4315398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sp>
        <p:nvSpPr>
          <p:cNvPr id="54" name="Text Box 20">
            <a:extLst>
              <a:ext uri="{FF2B5EF4-FFF2-40B4-BE49-F238E27FC236}">
                <a16:creationId xmlns:a16="http://schemas.microsoft.com/office/drawing/2014/main" id="{BBACBBAE-803E-4A97-A930-603393A56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4177" y="5806413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</a:rPr>
              <a:t>b</a:t>
            </a:r>
          </a:p>
        </p:txBody>
      </p:sp>
      <p:sp>
        <p:nvSpPr>
          <p:cNvPr id="55" name="Freeform 21">
            <a:extLst>
              <a:ext uri="{FF2B5EF4-FFF2-40B4-BE49-F238E27FC236}">
                <a16:creationId xmlns:a16="http://schemas.microsoft.com/office/drawing/2014/main" id="{EB0A4F90-2653-4AEE-8BAF-7360F7F97FBF}"/>
              </a:ext>
            </a:extLst>
          </p:cNvPr>
          <p:cNvSpPr>
            <a:spLocks/>
          </p:cNvSpPr>
          <p:nvPr/>
        </p:nvSpPr>
        <p:spPr bwMode="auto">
          <a:xfrm flipV="1">
            <a:off x="2625799" y="3899002"/>
            <a:ext cx="347292" cy="45719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solidFill>
            <a:srgbClr val="FFFFFF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6" name="Text Box 22">
            <a:extLst>
              <a:ext uri="{FF2B5EF4-FFF2-40B4-BE49-F238E27FC236}">
                <a16:creationId xmlns:a16="http://schemas.microsoft.com/office/drawing/2014/main" id="{927D8DCB-1C1E-4A79-ABCD-DEA684A8B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5776" y="3564860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</a:rPr>
              <a:t>S</a:t>
            </a: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279895C3-C22A-4580-BE31-447BB254A917}"/>
              </a:ext>
            </a:extLst>
          </p:cNvPr>
          <p:cNvSpPr>
            <a:spLocks/>
          </p:cNvSpPr>
          <p:nvPr/>
        </p:nvSpPr>
        <p:spPr bwMode="auto">
          <a:xfrm flipV="1">
            <a:off x="4481627" y="5153471"/>
            <a:ext cx="414920" cy="17224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solidFill>
            <a:srgbClr val="FFFFFF"/>
          </a:solidFill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" name="Text Box 24">
            <a:extLst>
              <a:ext uri="{FF2B5EF4-FFF2-40B4-BE49-F238E27FC236}">
                <a16:creationId xmlns:a16="http://schemas.microsoft.com/office/drawing/2014/main" id="{5D5C7A91-B96A-43EB-8E67-90F8FAA75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1116" y="4979724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</a:rPr>
              <a:t>c</a:t>
            </a:r>
          </a:p>
        </p:txBody>
      </p:sp>
      <p:sp>
        <p:nvSpPr>
          <p:cNvPr id="59" name="Line 25">
            <a:extLst>
              <a:ext uri="{FF2B5EF4-FFF2-40B4-BE49-F238E27FC236}">
                <a16:creationId xmlns:a16="http://schemas.microsoft.com/office/drawing/2014/main" id="{23EFA285-DB0B-4F0C-A624-6B49776022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69895" y="5675826"/>
            <a:ext cx="2" cy="45031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0" name="Text Box 26">
            <a:extLst>
              <a:ext uri="{FF2B5EF4-FFF2-40B4-BE49-F238E27FC236}">
                <a16:creationId xmlns:a16="http://schemas.microsoft.com/office/drawing/2014/main" id="{0F0557F3-BD9D-496B-8AFF-CFC7B4279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3623" y="5693087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</a:rPr>
              <a:t>d</a:t>
            </a:r>
          </a:p>
        </p:txBody>
      </p:sp>
      <p:sp>
        <p:nvSpPr>
          <p:cNvPr id="61" name="Line 27">
            <a:extLst>
              <a:ext uri="{FF2B5EF4-FFF2-40B4-BE49-F238E27FC236}">
                <a16:creationId xmlns:a16="http://schemas.microsoft.com/office/drawing/2014/main" id="{A14198C2-925C-4E3B-BFE2-DEEF2C9CBE2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7359" y="5680465"/>
            <a:ext cx="0" cy="4333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" name="Text Box 28">
            <a:extLst>
              <a:ext uri="{FF2B5EF4-FFF2-40B4-BE49-F238E27FC236}">
                <a16:creationId xmlns:a16="http://schemas.microsoft.com/office/drawing/2014/main" id="{57B03F81-4A04-4281-8F93-C8B259010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7360" y="5711014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</a:rPr>
              <a:t>b</a:t>
            </a:r>
          </a:p>
        </p:txBody>
      </p:sp>
      <p:sp>
        <p:nvSpPr>
          <p:cNvPr id="63" name="Line 25">
            <a:extLst>
              <a:ext uri="{FF2B5EF4-FFF2-40B4-BE49-F238E27FC236}">
                <a16:creationId xmlns:a16="http://schemas.microsoft.com/office/drawing/2014/main" id="{9938FAF3-925E-4732-B16B-6144139BF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7560966" y="5523146"/>
            <a:ext cx="0" cy="56604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4" name="Text Box 26">
            <a:extLst>
              <a:ext uri="{FF2B5EF4-FFF2-40B4-BE49-F238E27FC236}">
                <a16:creationId xmlns:a16="http://schemas.microsoft.com/office/drawing/2014/main" id="{32EB2D87-A71D-4300-97AC-4D309205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5901" y="5597884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</a:rPr>
              <a:t>e</a:t>
            </a:r>
          </a:p>
        </p:txBody>
      </p:sp>
      <p:sp>
        <p:nvSpPr>
          <p:cNvPr id="65" name="Text Box 100">
            <a:extLst>
              <a:ext uri="{FF2B5EF4-FFF2-40B4-BE49-F238E27FC236}">
                <a16:creationId xmlns:a16="http://schemas.microsoft.com/office/drawing/2014/main" id="{0087AB82-CB71-4A83-AD4F-6990230F5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942" y="3670531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0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66" name="Text Box 100">
            <a:extLst>
              <a:ext uri="{FF2B5EF4-FFF2-40B4-BE49-F238E27FC236}">
                <a16:creationId xmlns:a16="http://schemas.microsoft.com/office/drawing/2014/main" id="{04566142-3BD5-4660-B799-3B01D57EF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993" y="6289177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2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67" name="Text Box 100">
            <a:extLst>
              <a:ext uri="{FF2B5EF4-FFF2-40B4-BE49-F238E27FC236}">
                <a16:creationId xmlns:a16="http://schemas.microsoft.com/office/drawing/2014/main" id="{2FB243E9-1C11-4FF0-A2E7-1FB5F2F33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7520" y="6244162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3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68" name="Text Box 100">
            <a:extLst>
              <a:ext uri="{FF2B5EF4-FFF2-40B4-BE49-F238E27FC236}">
                <a16:creationId xmlns:a16="http://schemas.microsoft.com/office/drawing/2014/main" id="{BBEC3D69-BC92-449D-8557-B54ED65A0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6785" y="6185287"/>
            <a:ext cx="752758" cy="320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4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69" name="Text Box 100">
            <a:extLst>
              <a:ext uri="{FF2B5EF4-FFF2-40B4-BE49-F238E27FC236}">
                <a16:creationId xmlns:a16="http://schemas.microsoft.com/office/drawing/2014/main" id="{203F0281-4233-4201-881C-C2D08387F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123" y="6087523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F7BC299-9D10-4F58-BE84-4D18B8BE3531}"/>
              </a:ext>
            </a:extLst>
          </p:cNvPr>
          <p:cNvSpPr txBox="1"/>
          <p:nvPr/>
        </p:nvSpPr>
        <p:spPr>
          <a:xfrm>
            <a:off x="717997" y="3549471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</a:t>
            </a:r>
            <a:endParaRPr lang="en-US" altLang="zh-CN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7B95973-3FF8-7C2C-AD02-A5DD78C2C31D}"/>
              </a:ext>
            </a:extLst>
          </p:cNvPr>
          <p:cNvGrpSpPr/>
          <p:nvPr/>
        </p:nvGrpSpPr>
        <p:grpSpPr>
          <a:xfrm>
            <a:off x="995817" y="1584745"/>
            <a:ext cx="2020323" cy="1820114"/>
            <a:chOff x="995817" y="1452393"/>
            <a:chExt cx="2020323" cy="1820114"/>
          </a:xfrm>
        </p:grpSpPr>
        <p:sp>
          <p:nvSpPr>
            <p:cNvPr id="5" name="Text Box 1387">
              <a:extLst>
                <a:ext uri="{FF2B5EF4-FFF2-40B4-BE49-F238E27FC236}">
                  <a16:creationId xmlns:a16="http://schemas.microsoft.com/office/drawing/2014/main" id="{9F213722-FBA0-16BE-BE6B-07F5964B4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5817" y="1605908"/>
              <a:ext cx="2020323" cy="1662708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5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FF0000"/>
                  </a:solidFill>
                  <a:latin typeface="Arial"/>
                  <a:ea typeface="宋体"/>
                </a:rPr>
                <a:t>(0) </a:t>
              </a:r>
              <a:r>
                <a:rPr lang="fr-FR" altLang="zh-CN" sz="2000" b="0" i="0" u="none" strike="noStrike" baseline="0" dirty="0">
                  <a:solidFill>
                    <a:srgbClr val="FF0000"/>
                  </a:solidFill>
                </a:rPr>
                <a:t>S'</a:t>
              </a:r>
              <a:r>
                <a:rPr lang="en-US" altLang="zh-CN" sz="2000" dirty="0">
                  <a:solidFill>
                    <a:srgbClr val="FF0000"/>
                  </a:solidFill>
                  <a:latin typeface="Arial"/>
                  <a:ea typeface="宋体"/>
                </a:rPr>
                <a:t>→S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(1)</a:t>
              </a:r>
              <a:r>
                <a:rPr lang="zh-CN" altLang="en-US" sz="2000" dirty="0">
                  <a:solidFill>
                    <a:srgbClr val="000000"/>
                  </a:solidFill>
                  <a:latin typeface="Arial"/>
                  <a:ea typeface="宋体"/>
                </a:rPr>
                <a:t>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S→aAcBe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(2)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(3)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A→Ab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(4)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B→d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5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E701B7DE-55D9-E737-DEE7-79E7C5E47714}"/>
                </a:ext>
              </a:extLst>
            </p:cNvPr>
            <p:cNvSpPr/>
            <p:nvPr/>
          </p:nvSpPr>
          <p:spPr>
            <a:xfrm>
              <a:off x="1650761" y="1452393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</a:t>
              </a:r>
              <a:r>
                <a:rPr lang="fr-FR" altLang="zh-CN" sz="1800" b="0" i="0" u="none" strike="noStrike" baseline="0" dirty="0">
                  <a:solidFill>
                    <a:schemeClr val="bg1"/>
                  </a:solidFill>
                </a:rPr>
                <a:t>S'</a:t>
              </a:r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]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8EBCF64D-8379-CA71-C344-0DC3EC2A4BF8}"/>
                </a:ext>
              </a:extLst>
            </p:cNvPr>
            <p:cNvSpPr/>
            <p:nvPr/>
          </p:nvSpPr>
          <p:spPr>
            <a:xfrm>
              <a:off x="1001836" y="2996003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9" name="表格 2">
            <a:extLst>
              <a:ext uri="{FF2B5EF4-FFF2-40B4-BE49-F238E27FC236}">
                <a16:creationId xmlns:a16="http://schemas.microsoft.com/office/drawing/2014/main" id="{F6F35763-75DB-41E0-47E3-7F75C97E9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064561"/>
              </p:ext>
            </p:extLst>
          </p:nvPr>
        </p:nvGraphicFramePr>
        <p:xfrm>
          <a:off x="4443306" y="323494"/>
          <a:ext cx="5386211" cy="4389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44401">
                  <a:extLst>
                    <a:ext uri="{9D8B030D-6E8A-4147-A177-3AD203B41FA5}">
                      <a16:colId xmlns:a16="http://schemas.microsoft.com/office/drawing/2014/main" val="1833902255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181574168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45417072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32080056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24168920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430992909"/>
                    </a:ext>
                  </a:extLst>
                </a:gridCol>
                <a:gridCol w="653966">
                  <a:extLst>
                    <a:ext uri="{9D8B030D-6E8A-4147-A177-3AD203B41FA5}">
                      <a16:colId xmlns:a16="http://schemas.microsoft.com/office/drawing/2014/main" val="1888280247"/>
                    </a:ext>
                  </a:extLst>
                </a:gridCol>
                <a:gridCol w="526943">
                  <a:extLst>
                    <a:ext uri="{9D8B030D-6E8A-4147-A177-3AD203B41FA5}">
                      <a16:colId xmlns:a16="http://schemas.microsoft.com/office/drawing/2014/main" val="4158758621"/>
                    </a:ext>
                  </a:extLst>
                </a:gridCol>
                <a:gridCol w="526942">
                  <a:extLst>
                    <a:ext uri="{9D8B030D-6E8A-4147-A177-3AD203B41FA5}">
                      <a16:colId xmlns:a16="http://schemas.microsoft.com/office/drawing/2014/main" val="4022670473"/>
                    </a:ext>
                  </a:extLst>
                </a:gridCol>
                <a:gridCol w="557939">
                  <a:extLst>
                    <a:ext uri="{9D8B030D-6E8A-4147-A177-3AD203B41FA5}">
                      <a16:colId xmlns:a16="http://schemas.microsoft.com/office/drawing/2014/main" val="793873681"/>
                    </a:ext>
                  </a:extLst>
                </a:gridCol>
              </a:tblGrid>
              <a:tr h="322992">
                <a:tc rowSpan="2">
                  <a:txBody>
                    <a:bodyPr/>
                    <a:lstStyle/>
                    <a:p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20151"/>
                  </a:ext>
                </a:extLst>
              </a:tr>
              <a:tr h="3229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6394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72770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acc</a:t>
                      </a:r>
                      <a:endParaRPr lang="zh-CN" altLang="en-US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078"/>
                  </a:ext>
                </a:extLst>
              </a:tr>
              <a:tr h="33879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619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S6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4873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r2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009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S8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5783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17318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S9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67575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62837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143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250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954594-79CE-476F-A958-86A12E02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  LR(0)</a:t>
            </a:r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296F4D-7685-40B5-B621-2CC32B77C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66374" cy="5637024"/>
          </a:xfrm>
        </p:spPr>
        <p:txBody>
          <a:bodyPr>
            <a:normAutofit/>
          </a:bodyPr>
          <a:lstStyle/>
          <a:p>
            <a:r>
              <a:rPr lang="zh-CN" altLang="en-US" dirty="0"/>
              <a:t>移进</a:t>
            </a:r>
            <a:r>
              <a:rPr lang="en-US" altLang="zh-CN" dirty="0"/>
              <a:t>-</a:t>
            </a:r>
            <a:r>
              <a:rPr lang="zh-CN" altLang="en-US" dirty="0"/>
              <a:t>归约冲突</a:t>
            </a:r>
            <a:r>
              <a:rPr lang="en-US" altLang="zh-CN" dirty="0"/>
              <a:t>: </a:t>
            </a:r>
            <a:r>
              <a:rPr lang="zh-CN" altLang="en-US" dirty="0"/>
              <a:t>项目集中同时出现移进和归约项目：</a:t>
            </a:r>
            <a:endParaRPr lang="en-US" altLang="zh-CN" dirty="0"/>
          </a:p>
          <a:p>
            <a:pPr lvl="1"/>
            <a:r>
              <a:rPr lang="en-US" altLang="zh-CN" sz="2600" dirty="0">
                <a:solidFill>
                  <a:schemeClr val="tx1"/>
                </a:solidFill>
              </a:rPr>
              <a:t>A→</a:t>
            </a:r>
            <a:r>
              <a:rPr lang="el-GR" altLang="zh-CN" sz="2600" dirty="0">
                <a:solidFill>
                  <a:schemeClr val="tx1"/>
                </a:solidFill>
              </a:rPr>
              <a:t>α</a:t>
            </a:r>
            <a:r>
              <a:rPr lang="en-US" altLang="zh-CN" sz="2600" dirty="0">
                <a:solidFill>
                  <a:schemeClr val="tx1"/>
                </a:solidFill>
              </a:rPr>
              <a:t>•</a:t>
            </a:r>
            <a:r>
              <a:rPr lang="en-US" altLang="zh-CN" sz="2600" dirty="0">
                <a:solidFill>
                  <a:srgbClr val="FF0000"/>
                </a:solidFill>
              </a:rPr>
              <a:t>a</a:t>
            </a:r>
            <a:r>
              <a:rPr lang="el-GR" altLang="zh-CN" sz="2600" dirty="0">
                <a:solidFill>
                  <a:schemeClr val="tx1"/>
                </a:solidFill>
              </a:rPr>
              <a:t>β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r>
              <a:rPr lang="en-US" altLang="zh-CN" sz="2600" dirty="0">
                <a:solidFill>
                  <a:schemeClr val="tx1"/>
                </a:solidFill>
              </a:rPr>
              <a:t>B→</a:t>
            </a:r>
            <a:r>
              <a:rPr lang="el-GR" altLang="zh-CN" sz="2600" dirty="0">
                <a:solidFill>
                  <a:schemeClr val="tx1"/>
                </a:solidFill>
              </a:rPr>
              <a:t>γ</a:t>
            </a:r>
            <a:r>
              <a:rPr lang="el-GR" altLang="zh-CN" sz="2600" dirty="0">
                <a:solidFill>
                  <a:srgbClr val="FF0000"/>
                </a:solidFill>
              </a:rPr>
              <a:t>•</a:t>
            </a:r>
            <a:endParaRPr lang="en-US" altLang="zh-CN" sz="2600" dirty="0">
              <a:solidFill>
                <a:srgbClr val="FF0000"/>
              </a:solidFill>
            </a:endParaRPr>
          </a:p>
          <a:p>
            <a:r>
              <a:rPr lang="zh-CN" altLang="en-US" dirty="0"/>
              <a:t>归约</a:t>
            </a:r>
            <a:r>
              <a:rPr lang="en-US" altLang="zh-CN" dirty="0"/>
              <a:t>-</a:t>
            </a:r>
            <a:r>
              <a:rPr lang="zh-CN" altLang="en-US" dirty="0"/>
              <a:t>归约冲突：项目集中同时出现多个归约项目：</a:t>
            </a:r>
            <a:endParaRPr lang="en-US" altLang="zh-CN" dirty="0"/>
          </a:p>
          <a:p>
            <a:pPr lvl="1"/>
            <a:r>
              <a:rPr lang="en-US" altLang="zh-CN" sz="2600" dirty="0">
                <a:solidFill>
                  <a:schemeClr val="tx1"/>
                </a:solidFill>
              </a:rPr>
              <a:t>A→</a:t>
            </a:r>
            <a:r>
              <a:rPr lang="el-GR" altLang="zh-CN" sz="2600" dirty="0">
                <a:solidFill>
                  <a:schemeClr val="tx1"/>
                </a:solidFill>
              </a:rPr>
              <a:t>α</a:t>
            </a:r>
            <a:r>
              <a:rPr lang="en-US" altLang="zh-CN" sz="2600" dirty="0">
                <a:solidFill>
                  <a:srgbClr val="FF0000"/>
                </a:solidFill>
              </a:rPr>
              <a:t>•</a:t>
            </a:r>
          </a:p>
          <a:p>
            <a:pPr lvl="1"/>
            <a:r>
              <a:rPr lang="en-US" altLang="zh-CN" sz="2600" dirty="0">
                <a:solidFill>
                  <a:schemeClr val="tx1"/>
                </a:solidFill>
              </a:rPr>
              <a:t>B→</a:t>
            </a:r>
            <a:r>
              <a:rPr lang="el-GR" altLang="zh-CN" sz="2600" dirty="0">
                <a:solidFill>
                  <a:schemeClr val="tx1"/>
                </a:solidFill>
              </a:rPr>
              <a:t>β</a:t>
            </a:r>
            <a:r>
              <a:rPr lang="el-GR" altLang="zh-CN" sz="2600" dirty="0">
                <a:solidFill>
                  <a:srgbClr val="FF0000"/>
                </a:solidFill>
              </a:rPr>
              <a:t>•</a:t>
            </a:r>
            <a:endParaRPr lang="en-US" altLang="zh-CN" sz="2600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517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E2699-DEA4-4F5A-A7E8-2A89E60B6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</a:t>
            </a:r>
            <a:r>
              <a:rPr lang="zh-CN" altLang="en-US" dirty="0"/>
              <a:t>　</a:t>
            </a:r>
            <a:r>
              <a:rPr lang="en-US" altLang="zh-CN" dirty="0"/>
              <a:t>LR</a:t>
            </a:r>
            <a:r>
              <a:rPr lang="zh-CN" altLang="en-US" dirty="0"/>
              <a:t>分析概述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FF57D-3E2D-474E-B7CB-297A8D39A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149995" cy="5657621"/>
          </a:xfrm>
        </p:spPr>
        <p:txBody>
          <a:bodyPr>
            <a:normAutofit/>
          </a:bodyPr>
          <a:lstStyle/>
          <a:p>
            <a:r>
              <a:rPr lang="en-US" altLang="zh-CN" dirty="0"/>
              <a:t>LR(k)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sz="2000" dirty="0"/>
              <a:t>L - Left to right parsing </a:t>
            </a:r>
          </a:p>
          <a:p>
            <a:pPr lvl="1"/>
            <a:r>
              <a:rPr lang="en-US" altLang="zh-CN" sz="2000" dirty="0"/>
              <a:t>R - right-most derivation in Reverse </a:t>
            </a:r>
          </a:p>
          <a:p>
            <a:pPr lvl="1"/>
            <a:r>
              <a:rPr lang="en-US" altLang="zh-CN" sz="2000" dirty="0"/>
              <a:t>K - look ahead K token(s)</a:t>
            </a:r>
            <a:endParaRPr lang="en-US" altLang="zh-CN" sz="2000" dirty="0">
              <a:solidFill>
                <a:srgbClr val="C00000"/>
              </a:solidFill>
            </a:endParaRPr>
          </a:p>
          <a:p>
            <a:r>
              <a:rPr lang="zh-CN" altLang="en-US" dirty="0"/>
              <a:t>移进</a:t>
            </a:r>
            <a:r>
              <a:rPr lang="en-US" altLang="zh-CN" dirty="0"/>
              <a:t>-</a:t>
            </a:r>
            <a:r>
              <a:rPr lang="zh-CN" altLang="en-US" dirty="0"/>
              <a:t>归约法</a:t>
            </a:r>
            <a:r>
              <a:rPr lang="en-US" altLang="zh-CN" dirty="0"/>
              <a:t>(shift-reduce);</a:t>
            </a:r>
          </a:p>
          <a:p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24551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954594-79CE-476F-A958-86A12E02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6.2.4  </a:t>
            </a:r>
            <a:r>
              <a:rPr lang="zh-CN" altLang="en-US" dirty="0"/>
              <a:t>构造</a:t>
            </a:r>
            <a:r>
              <a:rPr lang="en-US" altLang="zh-CN" dirty="0"/>
              <a:t>LR(0)</a:t>
            </a:r>
            <a:r>
              <a:rPr lang="zh-CN" altLang="en-US" dirty="0"/>
              <a:t>项目集规范族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296F4D-7685-40B5-B621-2CC32B77C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66374" cy="5637024"/>
          </a:xfrm>
        </p:spPr>
        <p:txBody>
          <a:bodyPr/>
          <a:lstStyle/>
          <a:p>
            <a:r>
              <a:rPr lang="en-US" altLang="zh-CN" dirty="0"/>
              <a:t>LR(0)</a:t>
            </a:r>
            <a:r>
              <a:rPr lang="zh-CN" altLang="en-US" dirty="0"/>
              <a:t>文法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定义 </a:t>
            </a:r>
            <a:r>
              <a:rPr lang="en-US" altLang="zh-CN" dirty="0">
                <a:solidFill>
                  <a:srgbClr val="C00000"/>
                </a:solidFill>
              </a:rPr>
              <a:t>6.7  </a:t>
            </a:r>
            <a:r>
              <a:rPr lang="zh-CN" altLang="en-US" b="0" dirty="0"/>
              <a:t>如果文法</a:t>
            </a:r>
            <a:r>
              <a:rPr lang="en-US" altLang="zh-CN" b="0" dirty="0"/>
              <a:t>G</a:t>
            </a:r>
            <a:r>
              <a:rPr lang="zh-CN" altLang="en-US" b="0" dirty="0"/>
              <a:t>的</a:t>
            </a:r>
            <a:r>
              <a:rPr lang="en-US" altLang="zh-CN" b="0" dirty="0"/>
              <a:t>LR(0)</a:t>
            </a:r>
            <a:r>
              <a:rPr lang="zh-CN" altLang="en-US" b="0" dirty="0"/>
              <a:t>项目集规范族</a:t>
            </a:r>
            <a:r>
              <a:rPr lang="zh-CN" altLang="en-US" b="0" dirty="0">
                <a:solidFill>
                  <a:srgbClr val="C00000"/>
                </a:solidFill>
              </a:rPr>
              <a:t>不存在移进</a:t>
            </a:r>
            <a:r>
              <a:rPr lang="en-US" altLang="zh-CN" b="0" dirty="0">
                <a:solidFill>
                  <a:srgbClr val="C00000"/>
                </a:solidFill>
              </a:rPr>
              <a:t>-</a:t>
            </a:r>
            <a:r>
              <a:rPr lang="zh-CN" altLang="en-US" b="0" dirty="0">
                <a:solidFill>
                  <a:srgbClr val="C00000"/>
                </a:solidFill>
              </a:rPr>
              <a:t>归约冲突</a:t>
            </a:r>
            <a:r>
              <a:rPr lang="zh-CN" altLang="en-US" b="0" dirty="0"/>
              <a:t>或</a:t>
            </a:r>
            <a:r>
              <a:rPr lang="zh-CN" altLang="en-US" b="0" dirty="0">
                <a:solidFill>
                  <a:srgbClr val="C00000"/>
                </a:solidFill>
              </a:rPr>
              <a:t>归约</a:t>
            </a:r>
            <a:r>
              <a:rPr lang="en-US" altLang="zh-CN" b="0" dirty="0">
                <a:solidFill>
                  <a:srgbClr val="C00000"/>
                </a:solidFill>
              </a:rPr>
              <a:t>-</a:t>
            </a:r>
            <a:r>
              <a:rPr lang="zh-CN" altLang="en-US" b="0" dirty="0">
                <a:solidFill>
                  <a:srgbClr val="C00000"/>
                </a:solidFill>
              </a:rPr>
              <a:t>归约冲突</a:t>
            </a:r>
            <a:r>
              <a:rPr lang="zh-CN" altLang="en-US" b="0" dirty="0"/>
              <a:t>的项目集，则文法</a:t>
            </a:r>
            <a:r>
              <a:rPr lang="en-US" altLang="zh-CN" b="0" dirty="0"/>
              <a:t>G</a:t>
            </a:r>
            <a:r>
              <a:rPr lang="zh-CN" altLang="en-US" b="0" dirty="0"/>
              <a:t>称为</a:t>
            </a:r>
            <a:r>
              <a:rPr lang="en-US" altLang="zh-CN" b="0" dirty="0"/>
              <a:t>LR(0)</a:t>
            </a:r>
            <a:r>
              <a:rPr lang="zh-CN" altLang="en-US" b="0" dirty="0"/>
              <a:t>文法。</a:t>
            </a:r>
          </a:p>
          <a:p>
            <a:pPr marL="457200" lvl="1" indent="0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⑴如果文法</a:t>
            </a:r>
            <a:r>
              <a:rPr lang="en-US" altLang="zh-CN" sz="2400" dirty="0">
                <a:solidFill>
                  <a:schemeClr val="tx1"/>
                </a:solidFill>
              </a:rPr>
              <a:t>G</a:t>
            </a:r>
            <a:r>
              <a:rPr lang="zh-CN" altLang="en-US" sz="2400" dirty="0">
                <a:solidFill>
                  <a:schemeClr val="tx1"/>
                </a:solidFill>
              </a:rPr>
              <a:t>是</a:t>
            </a:r>
            <a:r>
              <a:rPr lang="en-US" altLang="zh-CN" sz="2400" dirty="0">
                <a:solidFill>
                  <a:schemeClr val="tx1"/>
                </a:solidFill>
              </a:rPr>
              <a:t>LR(0)</a:t>
            </a:r>
            <a:r>
              <a:rPr lang="zh-CN" altLang="en-US" sz="2400" dirty="0">
                <a:solidFill>
                  <a:schemeClr val="tx1"/>
                </a:solidFill>
              </a:rPr>
              <a:t>文法，则</a:t>
            </a:r>
            <a:r>
              <a:rPr lang="en-US" altLang="zh-CN" sz="2400" dirty="0">
                <a:solidFill>
                  <a:schemeClr val="tx1"/>
                </a:solidFill>
              </a:rPr>
              <a:t>G</a:t>
            </a:r>
            <a:r>
              <a:rPr lang="zh-CN" altLang="en-US" sz="2400" dirty="0">
                <a:solidFill>
                  <a:schemeClr val="tx1"/>
                </a:solidFill>
              </a:rPr>
              <a:t>可采用</a:t>
            </a:r>
            <a:r>
              <a:rPr lang="en-US" altLang="zh-CN" sz="2400" dirty="0">
                <a:solidFill>
                  <a:schemeClr val="tx1"/>
                </a:solidFill>
              </a:rPr>
              <a:t>LR(0)</a:t>
            </a:r>
            <a:r>
              <a:rPr lang="zh-CN" altLang="en-US" sz="2400" dirty="0">
                <a:solidFill>
                  <a:schemeClr val="tx1"/>
                </a:solidFill>
              </a:rPr>
              <a:t>分析法。</a:t>
            </a:r>
          </a:p>
          <a:p>
            <a:pPr marL="457200" lvl="1" indent="0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⑵如果文法</a:t>
            </a:r>
            <a:r>
              <a:rPr lang="en-US" altLang="zh-CN" sz="2400" dirty="0">
                <a:solidFill>
                  <a:schemeClr val="tx1"/>
                </a:solidFill>
              </a:rPr>
              <a:t>G</a:t>
            </a:r>
            <a:r>
              <a:rPr lang="zh-CN" altLang="en-US" sz="2400" dirty="0">
                <a:solidFill>
                  <a:schemeClr val="tx1"/>
                </a:solidFill>
              </a:rPr>
              <a:t>是</a:t>
            </a:r>
            <a:r>
              <a:rPr lang="en-US" altLang="zh-CN" sz="2400" dirty="0">
                <a:solidFill>
                  <a:schemeClr val="tx1"/>
                </a:solidFill>
              </a:rPr>
              <a:t>LR(0)</a:t>
            </a:r>
            <a:r>
              <a:rPr lang="zh-CN" altLang="en-US" sz="2400" dirty="0">
                <a:solidFill>
                  <a:schemeClr val="tx1"/>
                </a:solidFill>
              </a:rPr>
              <a:t>文法，则</a:t>
            </a:r>
            <a:r>
              <a:rPr lang="en-US" altLang="zh-CN" sz="2400" dirty="0">
                <a:solidFill>
                  <a:schemeClr val="tx1"/>
                </a:solidFill>
              </a:rPr>
              <a:t>G</a:t>
            </a:r>
            <a:r>
              <a:rPr lang="zh-CN" altLang="en-US" sz="2400" dirty="0">
                <a:solidFill>
                  <a:schemeClr val="tx1"/>
                </a:solidFill>
              </a:rPr>
              <a:t>是无二义性的。 </a:t>
            </a:r>
          </a:p>
          <a:p>
            <a:r>
              <a:rPr lang="en-US" altLang="zh-CN" b="0" dirty="0"/>
              <a:t>LR(0)</a:t>
            </a:r>
            <a:r>
              <a:rPr lang="zh-CN" altLang="en-US" b="0" dirty="0"/>
              <a:t> 分析表</a:t>
            </a:r>
            <a:r>
              <a:rPr lang="en-US" altLang="zh-CN" b="0" dirty="0"/>
              <a:t>ACTION</a:t>
            </a:r>
            <a:r>
              <a:rPr lang="zh-CN" altLang="en-US" b="0" dirty="0"/>
              <a:t>表中每格仅会是移进、归约和报错</a:t>
            </a:r>
            <a:r>
              <a:rPr lang="en-US" altLang="zh-CN" b="0" dirty="0"/>
              <a:t>3</a:t>
            </a:r>
            <a:r>
              <a:rPr lang="zh-CN" altLang="en-US" b="0" dirty="0"/>
              <a:t>种动作之一。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959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6.1</a:t>
            </a:r>
            <a:r>
              <a:rPr lang="zh-CN" altLang="en-US" b="1" dirty="0"/>
              <a:t>　</a:t>
            </a:r>
            <a:r>
              <a:rPr lang="en-US" altLang="zh-CN" b="1" dirty="0"/>
              <a:t>LR</a:t>
            </a:r>
            <a:r>
              <a:rPr lang="zh-CN" altLang="en-US" b="1" dirty="0"/>
              <a:t>分析概述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6.2</a:t>
            </a:r>
            <a:r>
              <a:rPr lang="zh-CN" altLang="en-US" b="1" dirty="0"/>
              <a:t>　</a:t>
            </a:r>
            <a:r>
              <a:rPr lang="en-US" altLang="zh-CN" b="1" dirty="0"/>
              <a:t>LR(0)</a:t>
            </a:r>
            <a:r>
              <a:rPr lang="zh-CN" altLang="en-US" b="1" dirty="0"/>
              <a:t>分析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6.3</a:t>
            </a:r>
            <a:r>
              <a:rPr lang="zh-CN" altLang="en-US" b="1" u="sng" dirty="0">
                <a:solidFill>
                  <a:srgbClr val="C00000"/>
                </a:solidFill>
              </a:rPr>
              <a:t>　</a:t>
            </a:r>
            <a:r>
              <a:rPr lang="en-US" altLang="zh-CN" b="1" u="sng" dirty="0">
                <a:solidFill>
                  <a:srgbClr val="C00000"/>
                </a:solidFill>
              </a:rPr>
              <a:t>SLR(1)</a:t>
            </a:r>
            <a:r>
              <a:rPr lang="zh-CN" altLang="en-US" b="1" u="sng" dirty="0">
                <a:solidFill>
                  <a:srgbClr val="C00000"/>
                </a:solidFill>
              </a:rPr>
              <a:t>分析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6.4</a:t>
            </a:r>
            <a:r>
              <a:rPr lang="zh-CN" altLang="en-US" b="1" dirty="0"/>
              <a:t>　</a:t>
            </a:r>
            <a:r>
              <a:rPr lang="en-US" altLang="zh-CN" b="1" dirty="0"/>
              <a:t>LR(1)</a:t>
            </a:r>
            <a:r>
              <a:rPr lang="zh-CN" altLang="en-US" b="1" dirty="0"/>
              <a:t>分析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6.5</a:t>
            </a:r>
            <a:r>
              <a:rPr lang="zh-CN" altLang="en-US" b="1" dirty="0"/>
              <a:t>　</a:t>
            </a:r>
            <a:r>
              <a:rPr lang="en-US" altLang="zh-CN" b="1" dirty="0"/>
              <a:t>LALR(1)</a:t>
            </a:r>
            <a:r>
              <a:rPr lang="zh-CN" altLang="en-US" b="1" dirty="0"/>
              <a:t>分析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6.6</a:t>
            </a:r>
            <a:r>
              <a:rPr lang="zh-CN" altLang="en-US" b="1" dirty="0"/>
              <a:t>　二义性文法的应用</a:t>
            </a:r>
          </a:p>
        </p:txBody>
      </p:sp>
    </p:spTree>
    <p:extLst>
      <p:ext uri="{BB962C8B-B14F-4D97-AF65-F5344CB8AC3E}">
        <p14:creationId xmlns:p14="http://schemas.microsoft.com/office/powerpoint/2010/main" val="1338968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B1A663-C1A6-468B-8BFD-793AECE18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4CA3C7-DF8D-4774-9287-446605A3E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62270"/>
                <a:ext cx="11519694" cy="553138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zh-CN" altLang="en-US" b="0" dirty="0"/>
                  <a:t>不是</a:t>
                </a:r>
                <a:r>
                  <a:rPr lang="en-US" altLang="zh-CN" b="0" dirty="0"/>
                  <a:t>LR(0)</a:t>
                </a:r>
                <a:r>
                  <a:rPr lang="zh-CN" altLang="en-US" b="0" dirty="0"/>
                  <a:t>文法时，可以采用</a:t>
                </a:r>
                <a:r>
                  <a:rPr lang="zh-CN" altLang="en-US" b="0" dirty="0">
                    <a:solidFill>
                      <a:srgbClr val="FF0000"/>
                    </a:solidFill>
                  </a:rPr>
                  <a:t>简单</a:t>
                </a:r>
                <a:r>
                  <a:rPr lang="zh-CN" altLang="en-US" b="0" dirty="0"/>
                  <a:t>地向后看</a:t>
                </a:r>
                <a:r>
                  <a:rPr lang="en-US" altLang="zh-CN" b="0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b="0" dirty="0"/>
                  <a:t>个输入符号的方法，解决</a:t>
                </a:r>
                <a:r>
                  <a:rPr lang="zh-CN" altLang="en-US" b="0" dirty="0">
                    <a:solidFill>
                      <a:srgbClr val="FF0000"/>
                    </a:solidFill>
                  </a:rPr>
                  <a:t>移进</a:t>
                </a:r>
                <a:r>
                  <a:rPr lang="en-US" altLang="zh-CN" b="0" dirty="0">
                    <a:solidFill>
                      <a:srgbClr val="FF0000"/>
                    </a:solidFill>
                  </a:rPr>
                  <a:t>-</a:t>
                </a:r>
                <a:r>
                  <a:rPr lang="zh-CN" altLang="en-US" b="0" dirty="0">
                    <a:solidFill>
                      <a:srgbClr val="FF0000"/>
                    </a:solidFill>
                  </a:rPr>
                  <a:t>归约冲突</a:t>
                </a:r>
                <a:r>
                  <a:rPr lang="zh-CN" altLang="en-US" b="0" dirty="0"/>
                  <a:t>或</a:t>
                </a:r>
                <a:r>
                  <a:rPr lang="zh-CN" altLang="en-US" b="0" dirty="0">
                    <a:solidFill>
                      <a:srgbClr val="FF0000"/>
                    </a:solidFill>
                  </a:rPr>
                  <a:t>归约</a:t>
                </a:r>
                <a:r>
                  <a:rPr lang="en-US" altLang="zh-CN" b="0" dirty="0">
                    <a:solidFill>
                      <a:srgbClr val="FF0000"/>
                    </a:solidFill>
                  </a:rPr>
                  <a:t>-</a:t>
                </a:r>
                <a:r>
                  <a:rPr lang="zh-CN" altLang="en-US" b="0" dirty="0">
                    <a:solidFill>
                      <a:srgbClr val="FF0000"/>
                    </a:solidFill>
                  </a:rPr>
                  <a:t>归约</a:t>
                </a:r>
                <a:r>
                  <a:rPr lang="zh-CN" altLang="en-US" b="0" dirty="0"/>
                  <a:t>冲突</a:t>
                </a:r>
                <a:endParaRPr lang="en-US" altLang="zh-CN" b="0" dirty="0"/>
              </a:p>
              <a:p>
                <a:r>
                  <a:rPr lang="zh-CN" altLang="en-US" b="0" dirty="0"/>
                  <a:t>假设文法</a:t>
                </a:r>
                <a:r>
                  <a:rPr lang="en-US" altLang="zh-CN" b="0" dirty="0"/>
                  <a:t>LR(0)</a:t>
                </a:r>
                <a:r>
                  <a:rPr lang="zh-CN" altLang="en-US" b="0" dirty="0"/>
                  <a:t>项目集规范族有一个并存</a:t>
                </a:r>
                <a:r>
                  <a:rPr lang="zh-CN" altLang="en-US" b="0" dirty="0">
                    <a:solidFill>
                      <a:srgbClr val="FF0000"/>
                    </a:solidFill>
                  </a:rPr>
                  <a:t>移进</a:t>
                </a:r>
                <a:r>
                  <a:rPr lang="en-US" altLang="zh-CN" b="0" dirty="0">
                    <a:solidFill>
                      <a:srgbClr val="FF0000"/>
                    </a:solidFill>
                  </a:rPr>
                  <a:t>-</a:t>
                </a:r>
                <a:r>
                  <a:rPr lang="zh-CN" altLang="en-US" b="0" dirty="0">
                    <a:solidFill>
                      <a:srgbClr val="FF0000"/>
                    </a:solidFill>
                  </a:rPr>
                  <a:t>归约</a:t>
                </a:r>
                <a:r>
                  <a:rPr lang="zh-CN" altLang="en-US" b="0" dirty="0"/>
                  <a:t>冲突和</a:t>
                </a:r>
                <a:r>
                  <a:rPr lang="zh-CN" altLang="en-US" b="0" dirty="0">
                    <a:solidFill>
                      <a:srgbClr val="FF0000"/>
                    </a:solidFill>
                  </a:rPr>
                  <a:t>归约</a:t>
                </a:r>
                <a:r>
                  <a:rPr lang="en-US" altLang="zh-CN" b="0" dirty="0">
                    <a:solidFill>
                      <a:srgbClr val="FF0000"/>
                    </a:solidFill>
                  </a:rPr>
                  <a:t>-</a:t>
                </a:r>
                <a:r>
                  <a:rPr lang="zh-CN" altLang="en-US" b="0" dirty="0">
                    <a:solidFill>
                      <a:srgbClr val="FF0000"/>
                    </a:solidFill>
                  </a:rPr>
                  <a:t>归约</a:t>
                </a:r>
                <a:r>
                  <a:rPr lang="zh-CN" altLang="en-US" b="0" dirty="0"/>
                  <a:t>冲突的项目集</a:t>
                </a:r>
                <a:r>
                  <a:rPr lang="en-US" altLang="zh-CN" b="0" dirty="0" err="1"/>
                  <a:t>I</a:t>
                </a:r>
                <a:r>
                  <a:rPr lang="en-US" altLang="zh-CN" b="0" baseline="-25000" dirty="0" err="1"/>
                  <a:t>k</a:t>
                </a:r>
                <a:r>
                  <a:rPr lang="zh-CN" altLang="en-US" b="0" dirty="0"/>
                  <a:t>，</a:t>
                </a:r>
              </a:p>
              <a:p>
                <a:pPr marL="0" indent="0">
                  <a:buNone/>
                </a:pPr>
                <a:r>
                  <a:rPr lang="en-US" altLang="zh-CN" b="0" dirty="0"/>
                  <a:t>    </a:t>
                </a:r>
                <a:r>
                  <a:rPr lang="en-US" altLang="zh-CN" b="0" dirty="0" err="1"/>
                  <a:t>I</a:t>
                </a:r>
                <a:r>
                  <a:rPr lang="en-US" altLang="zh-CN" b="0" baseline="-25000" dirty="0" err="1"/>
                  <a:t>k</a:t>
                </a:r>
                <a:r>
                  <a:rPr lang="zh-CN" altLang="en-US" b="0" dirty="0"/>
                  <a:t>＝</a:t>
                </a:r>
                <a:r>
                  <a:rPr lang="en-US" altLang="zh-CN" b="0" dirty="0"/>
                  <a:t>{A→α· </a:t>
                </a:r>
                <a:r>
                  <a:rPr lang="en-US" altLang="zh-CN" b="0" dirty="0">
                    <a:solidFill>
                      <a:srgbClr val="FF0000"/>
                    </a:solidFill>
                  </a:rPr>
                  <a:t>a</a:t>
                </a:r>
                <a:r>
                  <a:rPr lang="en-US" altLang="zh-CN" b="0" dirty="0"/>
                  <a:t>β</a:t>
                </a:r>
                <a:r>
                  <a:rPr lang="zh-CN" altLang="en-US" b="0" dirty="0"/>
                  <a:t>，</a:t>
                </a:r>
                <a:r>
                  <a:rPr lang="en-US" altLang="zh-CN" b="0" dirty="0" err="1"/>
                  <a:t>A→γ</a:t>
                </a:r>
                <a:r>
                  <a:rPr lang="en-US" altLang="zh-CN" b="0" dirty="0">
                    <a:solidFill>
                      <a:srgbClr val="FF0000"/>
                    </a:solidFill>
                  </a:rPr>
                  <a:t>·</a:t>
                </a:r>
                <a:r>
                  <a:rPr lang="en-US" altLang="zh-CN" b="0" dirty="0"/>
                  <a:t> </a:t>
                </a:r>
                <a:r>
                  <a:rPr lang="zh-CN" altLang="en-US" b="0" dirty="0"/>
                  <a:t>，</a:t>
                </a:r>
                <a:r>
                  <a:rPr lang="en-US" altLang="zh-CN" b="0" dirty="0" err="1"/>
                  <a:t>B→δ</a:t>
                </a:r>
                <a:r>
                  <a:rPr lang="en-US" altLang="zh-CN" b="0" dirty="0">
                    <a:solidFill>
                      <a:srgbClr val="FF0000"/>
                    </a:solidFill>
                  </a:rPr>
                  <a:t>·</a:t>
                </a:r>
                <a:r>
                  <a:rPr lang="en-US" altLang="zh-CN" b="0" dirty="0"/>
                  <a:t> </a:t>
                </a:r>
                <a:r>
                  <a:rPr lang="zh-CN" altLang="en-US" b="0" dirty="0"/>
                  <a:t>，</a:t>
                </a:r>
                <a:r>
                  <a:rPr lang="en-US" altLang="zh-CN" b="0" dirty="0"/>
                  <a:t>···  } </a:t>
                </a:r>
              </a:p>
              <a:p>
                <a:pPr marL="0" indent="0">
                  <a:buNone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   若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{a}</a:t>
                </a:r>
                <a14:m>
                  <m:oMath xmlns:m="http://schemas.openxmlformats.org/officeDocument/2006/math">
                    <m:r>
                      <a:rPr kumimoji="0" lang="zh-CN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∩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FOLLOW(A)</a:t>
                </a:r>
                <a:r>
                  <a:rPr lang="zh-CN" altLang="en-US" sz="2400" b="0" dirty="0">
                    <a:solidFill>
                      <a:srgbClr val="000000"/>
                    </a:solidFill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∩ 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FOLLOW(B)=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∅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，则冲突可决：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  <a:p>
                <a:pPr lvl="1"/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if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 下一符号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a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i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∈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移入符号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集 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then 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+mn-ea"/>
                    <a:ea typeface="+mn-ea"/>
                  </a:rPr>
                  <a:t>移入</a:t>
                </a:r>
                <a:endPara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  <a:p>
                <a:pPr lvl="1"/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if 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下一符号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a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i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∈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Follow(A)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 then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用</a:t>
                </a:r>
                <a:r>
                  <a:rPr lang="en-US" altLang="zh-CN" sz="2400" dirty="0" err="1">
                    <a:solidFill>
                      <a:srgbClr val="FF0000"/>
                    </a:solidFill>
                  </a:rPr>
                  <a:t>A→γ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归约</a:t>
                </a:r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  <a:ea typeface="+mn-ea"/>
                  </a:rPr>
                  <a:t>if 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下一符号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a</a:t>
                </a:r>
                <a:r>
                  <a:rPr kumimoji="0" lang="en-US" altLang="zh-CN" sz="24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i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∈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Follow(B)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 then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用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B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→ δ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归约</a:t>
                </a: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   </a:t>
                </a:r>
              </a:p>
              <a:p>
                <a:pPr marL="0" indent="0">
                  <a:buNone/>
                </a:pPr>
                <a:r>
                  <a:rPr lang="zh-CN" altLang="en-US" sz="2400" b="0" dirty="0">
                    <a:latin typeface="+mn-ea"/>
                    <a:ea typeface="+mn-ea"/>
                  </a:rPr>
                  <a:t>这种分析方法称为</a:t>
                </a:r>
                <a:r>
                  <a:rPr lang="en-US" altLang="zh-CN" sz="2400" b="0" dirty="0">
                    <a:solidFill>
                      <a:srgbClr val="C00000"/>
                    </a:solidFill>
                    <a:latin typeface="+mn-ea"/>
                    <a:ea typeface="+mn-ea"/>
                  </a:rPr>
                  <a:t>SLR(1)</a:t>
                </a:r>
                <a:r>
                  <a:rPr lang="zh-CN" altLang="en-US" sz="2400" b="0" dirty="0">
                    <a:solidFill>
                      <a:srgbClr val="C00000"/>
                    </a:solidFill>
                    <a:latin typeface="+mn-ea"/>
                    <a:ea typeface="+mn-ea"/>
                  </a:rPr>
                  <a:t>分析法</a:t>
                </a:r>
                <a:r>
                  <a:rPr lang="zh-CN" altLang="en-US" sz="2400" b="0" dirty="0">
                    <a:latin typeface="+mn-ea"/>
                    <a:ea typeface="+mn-ea"/>
                  </a:rPr>
                  <a:t>。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4CA3C7-DF8D-4774-9287-446605A3E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62270"/>
                <a:ext cx="11519694" cy="5531380"/>
              </a:xfrm>
              <a:blipFill>
                <a:blip r:embed="rId2"/>
                <a:stretch>
                  <a:fillRect l="-5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7520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B8E1C8-0349-405A-8ACA-EF233227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  SLR(1)</a:t>
            </a:r>
            <a:r>
              <a:rPr lang="zh-CN" altLang="en-US" dirty="0"/>
              <a:t>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70DCEB8-4765-4AFF-B6FB-8E43654628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1704178" cy="563702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SLR(1)</a:t>
                </a:r>
                <a:r>
                  <a:rPr lang="zh-CN" altLang="en-US" dirty="0"/>
                  <a:t>分析表的构造：</a:t>
                </a:r>
                <a:endParaRPr lang="en-US" altLang="zh-CN" dirty="0"/>
              </a:p>
              <a:p>
                <a:pPr marL="303213" marR="0" lvl="0" indent="-303213" algn="l" defTabSz="914400" rtl="0" eaLnBrk="0" fontAlgn="base" latinLnBrk="0" hangingPunct="0">
                  <a:spcBef>
                    <a:spcPct val="1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⑴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对每一个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LR(0)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项目，依据下列情况分别填分析表： </a:t>
                </a:r>
              </a:p>
              <a:p>
                <a:pPr marL="303213" marR="0" lvl="0" indent="-303213" algn="l" defTabSz="914400" rtl="0" eaLnBrk="0" fontAlgn="base" latinLnBrk="0" hangingPunct="0">
                  <a:spcBef>
                    <a:spcPct val="1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  移进项目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A→</a:t>
                </a:r>
                <a14:m>
                  <m:oMath xmlns:m="http://schemas.openxmlformats.org/officeDocument/2006/math"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∙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𝛽</m:t>
                    </m:r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f(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a)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j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，置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ACTION[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k,a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]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为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S</a:t>
                </a:r>
                <a:r>
                  <a:rPr kumimoji="0" lang="en-US" altLang="zh-CN" sz="2400" b="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j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；</a:t>
                </a:r>
              </a:p>
              <a:p>
                <a:pPr marL="303213" marR="0" lvl="0" indent="-303213" algn="l" defTabSz="914400" rtl="0" eaLnBrk="0" fontAlgn="base" latinLnBrk="0" hangingPunct="0">
                  <a:spcBef>
                    <a:spcPct val="1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 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归约项目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A→α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· ∈ I 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A→α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标号为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  <a:sym typeface="Symbol" pitchFamily="18" charset="2"/>
                  </a:rPr>
                  <a:t>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置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ACTION[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k,a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]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为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r</a:t>
                </a:r>
                <a:r>
                  <a:rPr kumimoji="0" lang="en-US" altLang="zh-CN" sz="2400" b="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; 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a∈FOLLOW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(A)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marL="303213" marR="0" lvl="0" indent="-303213" algn="l" defTabSz="914400" rtl="0" eaLnBrk="0" fontAlgn="base" latinLnBrk="0" hangingPunct="0">
                  <a:spcBef>
                    <a:spcPct val="1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 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接受项目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S′→ S· ∈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，则       置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ACTION[k,#]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为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acc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；</a:t>
                </a:r>
              </a:p>
              <a:p>
                <a:pPr marL="303213" marR="0" lvl="0" indent="-303213" algn="l" defTabSz="914400" rtl="0" eaLnBrk="0" fontAlgn="base" latinLnBrk="0" hangingPunct="0">
                  <a:spcBef>
                    <a:spcPct val="1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  </a:t>
                </a:r>
                <a:r>
                  <a:rPr lang="zh-CN" altLang="en-US" sz="2400" b="0" dirty="0">
                    <a:solidFill>
                      <a:srgbClr val="C00000"/>
                    </a:solidFill>
                    <a:latin typeface="+mn-ea"/>
                    <a:ea typeface="+mn-ea"/>
                  </a:rPr>
                  <a:t>待约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项目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A→</a:t>
                </a:r>
                <a14:m>
                  <m:oMath xmlns:m="http://schemas.openxmlformats.org/officeDocument/2006/math"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zh-CN" sz="2400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X</m:t>
                    </m:r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𝛽</m:t>
                    </m:r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如果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f(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,X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j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X∈V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N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，置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GOTO[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k,X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]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为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j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；</a:t>
                </a:r>
              </a:p>
              <a:p>
                <a:pPr marL="303213" marR="0" lvl="0" indent="-303213" algn="l" defTabSz="914400" rtl="0" eaLnBrk="0" fontAlgn="base" latinLnBrk="0" hangingPunct="0">
                  <a:spcBef>
                    <a:spcPct val="1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⑵ 凡⑴没能填入分析表元素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ACTION[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k,a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]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GOTO[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k,a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]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置为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e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t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(t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为错误编号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。 </a:t>
                </a:r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70DCEB8-4765-4AFF-B6FB-8E43654628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1704178" cy="5637024"/>
              </a:xfrm>
              <a:blipFill>
                <a:blip r:embed="rId2"/>
                <a:stretch>
                  <a:fillRect l="-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F7EAAF9-4DA2-C150-4E08-AD9B2B1263DE}"/>
              </a:ext>
            </a:extLst>
          </p:cNvPr>
          <p:cNvCxnSpPr/>
          <p:nvPr/>
        </p:nvCxnSpPr>
        <p:spPr>
          <a:xfrm>
            <a:off x="842211" y="3308680"/>
            <a:ext cx="10299031" cy="0"/>
          </a:xfrm>
          <a:prstGeom prst="line">
            <a:avLst/>
          </a:prstGeom>
          <a:ln w="31750" cmpd="thickThin">
            <a:solidFill>
              <a:srgbClr val="0E7C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42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2FA40-1D5F-4347-90B2-674292CF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10FC9A-0BD2-473C-A942-589287F0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223269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例</a:t>
            </a:r>
            <a:r>
              <a:rPr lang="en-US" altLang="zh-CN" dirty="0"/>
              <a:t>6.2: </a:t>
            </a:r>
            <a:r>
              <a:rPr lang="zh-CN" altLang="en-US" dirty="0"/>
              <a:t>实型变量的声明文法</a:t>
            </a:r>
            <a:endParaRPr lang="en-US" altLang="zh-CN" dirty="0"/>
          </a:p>
          <a:p>
            <a:pPr marL="469900" lvl="1" indent="0">
              <a:buNone/>
            </a:pPr>
            <a:r>
              <a:rPr lang="en-US" altLang="zh-CN" sz="2400" dirty="0"/>
              <a:t>&lt;</a:t>
            </a:r>
            <a:r>
              <a:rPr lang="zh-CN" altLang="en-US" sz="2400" dirty="0"/>
              <a:t>实型变量说明</a:t>
            </a:r>
            <a:r>
              <a:rPr lang="en-US" altLang="zh-CN" sz="2400" dirty="0"/>
              <a:t>&gt;→real&lt;</a:t>
            </a:r>
            <a:r>
              <a:rPr lang="zh-CN" altLang="en-US" sz="2400" dirty="0"/>
              <a:t>标识符表</a:t>
            </a:r>
            <a:r>
              <a:rPr lang="en-US" altLang="zh-CN" sz="2400" dirty="0"/>
              <a:t>&gt;</a:t>
            </a:r>
          </a:p>
          <a:p>
            <a:pPr marL="469900" lvl="1" indent="0">
              <a:buNone/>
            </a:pPr>
            <a:r>
              <a:rPr lang="en-US" altLang="zh-CN" sz="2400" dirty="0"/>
              <a:t>&lt;</a:t>
            </a:r>
            <a:r>
              <a:rPr lang="zh-CN" altLang="en-US" sz="2400" dirty="0"/>
              <a:t>标识符表</a:t>
            </a:r>
            <a:r>
              <a:rPr lang="en-US" altLang="zh-CN" sz="2400" dirty="0"/>
              <a:t>&gt; → &lt;</a:t>
            </a:r>
            <a:r>
              <a:rPr lang="zh-CN" altLang="en-US" sz="2400" dirty="0"/>
              <a:t>标识符表</a:t>
            </a:r>
            <a:r>
              <a:rPr lang="en-US" altLang="zh-CN" sz="2400" dirty="0"/>
              <a:t>&gt;,</a:t>
            </a:r>
            <a:r>
              <a:rPr lang="en-US" altLang="zh-CN" sz="2400" dirty="0" err="1"/>
              <a:t>i</a:t>
            </a:r>
            <a:endParaRPr lang="en-US" altLang="zh-CN" sz="2400" dirty="0"/>
          </a:p>
          <a:p>
            <a:pPr marL="469900" lvl="1" indent="0">
              <a:buNone/>
            </a:pPr>
            <a:r>
              <a:rPr lang="en-US" altLang="zh-CN" sz="2400" dirty="0"/>
              <a:t>&lt;</a:t>
            </a:r>
            <a:r>
              <a:rPr lang="zh-CN" altLang="en-US" sz="2400" dirty="0"/>
              <a:t>标识符表</a:t>
            </a:r>
            <a:r>
              <a:rPr lang="en-US" altLang="zh-CN" sz="2400" dirty="0"/>
              <a:t>&gt; → </a:t>
            </a:r>
            <a:r>
              <a:rPr lang="en-US" altLang="zh-CN" sz="2400" dirty="0" err="1"/>
              <a:t>i</a:t>
            </a:r>
            <a:endParaRPr lang="en-US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30455D-BD2F-4335-8665-E0085D2D0044}"/>
              </a:ext>
            </a:extLst>
          </p:cNvPr>
          <p:cNvSpPr txBox="1"/>
          <p:nvPr/>
        </p:nvSpPr>
        <p:spPr>
          <a:xfrm>
            <a:off x="4093294" y="39721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拓广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5855826-C3DC-44E7-BD17-06B43E6F8298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431701" y="4541980"/>
            <a:ext cx="1969517" cy="267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FC92367B-5726-49F1-1636-6BAD55131A4F}"/>
              </a:ext>
            </a:extLst>
          </p:cNvPr>
          <p:cNvGrpSpPr/>
          <p:nvPr/>
        </p:nvGrpSpPr>
        <p:grpSpPr>
          <a:xfrm>
            <a:off x="1411378" y="3628370"/>
            <a:ext cx="2020323" cy="1686287"/>
            <a:chOff x="7866151" y="913694"/>
            <a:chExt cx="2020323" cy="1686287"/>
          </a:xfrm>
        </p:grpSpPr>
        <p:sp>
          <p:nvSpPr>
            <p:cNvPr id="8" name="Text Box 1387">
              <a:extLst>
                <a:ext uri="{FF2B5EF4-FFF2-40B4-BE49-F238E27FC236}">
                  <a16:creationId xmlns:a16="http://schemas.microsoft.com/office/drawing/2014/main" id="{57F96674-480A-8A0F-2BC3-CE270E9F0E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6151" y="1067209"/>
              <a:ext cx="2020323" cy="1520190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(1) 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S→rD</a:t>
              </a:r>
              <a:endParaRPr lang="en-US" altLang="zh-CN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(2) 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D→D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，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i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(3) 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D→i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 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8CC86A5B-4C65-687D-19EE-360D3846DC68}"/>
                </a:ext>
              </a:extLst>
            </p:cNvPr>
            <p:cNvSpPr/>
            <p:nvPr/>
          </p:nvSpPr>
          <p:spPr>
            <a:xfrm>
              <a:off x="8541643" y="913694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G[S]</a:t>
              </a:r>
              <a:r>
                <a:rPr lang="zh-CN" altLang="en-US" sz="1800" dirty="0">
                  <a:solidFill>
                    <a:schemeClr val="bg1"/>
                  </a:solidFill>
                  <a:latin typeface="Arial"/>
                  <a:ea typeface="宋体"/>
                </a:rPr>
                <a:t>：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1D68704E-B3CB-13EB-08F6-C875F97C2F9E}"/>
                </a:ext>
              </a:extLst>
            </p:cNvPr>
            <p:cNvSpPr/>
            <p:nvPr/>
          </p:nvSpPr>
          <p:spPr>
            <a:xfrm>
              <a:off x="7872170" y="2323477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D85AC5-F651-8C80-E9DD-7DCA4AF70984}"/>
              </a:ext>
            </a:extLst>
          </p:cNvPr>
          <p:cNvGrpSpPr/>
          <p:nvPr/>
        </p:nvGrpSpPr>
        <p:grpSpPr>
          <a:xfrm>
            <a:off x="5401218" y="3591771"/>
            <a:ext cx="2020323" cy="1800388"/>
            <a:chOff x="8983099" y="1147693"/>
            <a:chExt cx="2020323" cy="1800388"/>
          </a:xfrm>
        </p:grpSpPr>
        <p:sp>
          <p:nvSpPr>
            <p:cNvPr id="13" name="Text Box 1387">
              <a:extLst>
                <a:ext uri="{FF2B5EF4-FFF2-40B4-BE49-F238E27FC236}">
                  <a16:creationId xmlns:a16="http://schemas.microsoft.com/office/drawing/2014/main" id="{F5392574-D622-FCBC-899C-B6E5FF7A1F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83099" y="1301208"/>
              <a:ext cx="2020323" cy="1646873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(0)  </a:t>
              </a:r>
              <a:r>
                <a:rPr lang="fr-FR" altLang="zh-CN" sz="2000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S'</a:t>
              </a:r>
              <a:r>
                <a:rPr lang="en-US" altLang="zh-CN" sz="2000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→S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(1) 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S→rD</a:t>
              </a:r>
              <a:endParaRPr lang="en-US" altLang="zh-CN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(2) 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D→D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，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i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(3) 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D→i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 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5C3B4C49-F783-31BE-72C7-6B50E70A1C17}"/>
                </a:ext>
              </a:extLst>
            </p:cNvPr>
            <p:cNvSpPr/>
            <p:nvPr/>
          </p:nvSpPr>
          <p:spPr>
            <a:xfrm>
              <a:off x="9638043" y="1147693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</a:t>
              </a:r>
              <a:r>
                <a:rPr lang="fr-FR" altLang="zh-CN" sz="1800" b="0" i="0" u="none" strike="noStrike" baseline="0" dirty="0">
                  <a:solidFill>
                    <a:schemeClr val="bg1"/>
                  </a:solidFill>
                </a:rPr>
                <a:t>S'</a:t>
              </a:r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]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F20D4AA-8C6E-7EB9-CA08-F801BFB0E65C}"/>
                </a:ext>
              </a:extLst>
            </p:cNvPr>
            <p:cNvSpPr/>
            <p:nvPr/>
          </p:nvSpPr>
          <p:spPr>
            <a:xfrm>
              <a:off x="8989118" y="2669545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625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7ABBF-7DC0-4B4B-A0F2-DD48912E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6965333" cy="617641"/>
          </a:xfrm>
        </p:spPr>
        <p:txBody>
          <a:bodyPr/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4D4257-9AE2-46F3-A0A3-A1124F1F2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814428"/>
            <a:ext cx="3651041" cy="617641"/>
          </a:xfrm>
        </p:spPr>
        <p:txBody>
          <a:bodyPr/>
          <a:lstStyle/>
          <a:p>
            <a:r>
              <a:rPr lang="en-US" altLang="zh-CN" dirty="0"/>
              <a:t>DFA</a:t>
            </a:r>
            <a:r>
              <a:rPr lang="zh-CN" altLang="en-US" dirty="0"/>
              <a:t>与</a:t>
            </a:r>
            <a:r>
              <a:rPr lang="en-US" altLang="zh-CN" dirty="0"/>
              <a:t>SLR(1)</a:t>
            </a:r>
            <a:r>
              <a:rPr lang="zh-CN" altLang="en-US" dirty="0"/>
              <a:t>分析表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32664CF-3E4C-4D57-9971-C7E42B47B501}"/>
                  </a:ext>
                </a:extLst>
              </p:cNvPr>
              <p:cNvSpPr/>
              <p:nvPr/>
            </p:nvSpPr>
            <p:spPr bwMode="auto">
              <a:xfrm>
                <a:off x="1658324" y="2627692"/>
                <a:ext cx="1524004" cy="8640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: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𝑆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32664CF-3E4C-4D57-9971-C7E42B47B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58324" y="2627692"/>
                <a:ext cx="1524004" cy="864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50BDA2E-FE1A-4595-A492-059E4C0EDFD2}"/>
                  </a:ext>
                </a:extLst>
              </p:cNvPr>
              <p:cNvSpPr/>
              <p:nvPr/>
            </p:nvSpPr>
            <p:spPr bwMode="auto">
              <a:xfrm>
                <a:off x="3882192" y="2616262"/>
                <a:ext cx="1524003" cy="864000"/>
              </a:xfrm>
              <a:prstGeom prst="rect">
                <a:avLst/>
              </a:prstGeom>
              <a:solidFill>
                <a:schemeClr val="bg1"/>
              </a:solidFill>
              <a:ln w="31750" cap="flat" cmpd="sng" algn="ctr">
                <a:solidFill>
                  <a:srgbClr val="21C9B9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: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𝑆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𝑟𝐷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  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50BDA2E-FE1A-4595-A492-059E4C0EDF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2192" y="2616262"/>
                <a:ext cx="1524003" cy="864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1750" cap="flat" cmpd="sng" algn="ctr">
                <a:solidFill>
                  <a:srgbClr val="21C9B9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B9EF533-FA04-4C19-8920-AEFFE1A08537}"/>
                  </a:ext>
                </a:extLst>
              </p:cNvPr>
              <p:cNvSpPr/>
              <p:nvPr/>
            </p:nvSpPr>
            <p:spPr bwMode="auto">
              <a:xfrm>
                <a:off x="6018722" y="2616262"/>
                <a:ext cx="1524003" cy="864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5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: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,⋅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B9EF533-FA04-4C19-8920-AEFFE1A08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8722" y="2616262"/>
                <a:ext cx="1524003" cy="864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BFB1118-D62B-4026-9E63-52FC519E3B26}"/>
                  </a:ext>
                </a:extLst>
              </p:cNvPr>
              <p:cNvSpPr/>
              <p:nvPr/>
            </p:nvSpPr>
            <p:spPr bwMode="auto">
              <a:xfrm>
                <a:off x="8152323" y="2616262"/>
                <a:ext cx="1524003" cy="864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6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: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BFB1118-D62B-4026-9E63-52FC519E3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52323" y="2616262"/>
                <a:ext cx="1524003" cy="864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E4BF1E-610E-41A5-9B0C-BBFC1ED604D0}"/>
                  </a:ext>
                </a:extLst>
              </p:cNvPr>
              <p:cNvSpPr txBox="1"/>
              <p:nvPr/>
            </p:nvSpPr>
            <p:spPr>
              <a:xfrm>
                <a:off x="1243974" y="1684323"/>
                <a:ext cx="478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E4BF1E-610E-41A5-9B0C-BBFC1ED6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974" y="1684323"/>
                <a:ext cx="47801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3288D79-0C12-4F87-BB9E-6CB25BCF6B3A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 bwMode="auto">
          <a:xfrm flipH="1">
            <a:off x="2420326" y="2275789"/>
            <a:ext cx="11138" cy="351903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E3B8A45-BC6F-4D9C-8900-D55AC6FAEEC2}"/>
              </a:ext>
            </a:extLst>
          </p:cNvPr>
          <p:cNvCxnSpPr>
            <a:stCxn id="18" idx="3"/>
            <a:endCxn id="19" idx="1"/>
          </p:cNvCxnSpPr>
          <p:nvPr/>
        </p:nvCxnSpPr>
        <p:spPr bwMode="auto">
          <a:xfrm>
            <a:off x="3182329" y="1843789"/>
            <a:ext cx="694001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DC98DD6-AF53-4BDE-8097-2541545AABFB}"/>
              </a:ext>
            </a:extLst>
          </p:cNvPr>
          <p:cNvCxnSpPr>
            <a:stCxn id="19" idx="2"/>
            <a:endCxn id="6" idx="0"/>
          </p:cNvCxnSpPr>
          <p:nvPr/>
        </p:nvCxnSpPr>
        <p:spPr bwMode="auto">
          <a:xfrm>
            <a:off x="4641262" y="2275789"/>
            <a:ext cx="2932" cy="340473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4537250-CE81-4945-BE45-B7AAE2C2A85C}"/>
              </a:ext>
            </a:extLst>
          </p:cNvPr>
          <p:cNvCxnSpPr>
            <a:stCxn id="19" idx="3"/>
            <a:endCxn id="20" idx="1"/>
          </p:cNvCxnSpPr>
          <p:nvPr/>
        </p:nvCxnSpPr>
        <p:spPr bwMode="auto">
          <a:xfrm>
            <a:off x="5406194" y="1843789"/>
            <a:ext cx="609599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C2264DF-6470-456A-B48E-F5DE05F3BA6E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5406195" y="3048262"/>
            <a:ext cx="612527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9D12315-5AD0-48CC-A6D1-6220A5F141DD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>
            <a:off x="7542725" y="3048262"/>
            <a:ext cx="609598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6" name="表格 2">
            <a:extLst>
              <a:ext uri="{FF2B5EF4-FFF2-40B4-BE49-F238E27FC236}">
                <a16:creationId xmlns:a16="http://schemas.microsoft.com/office/drawing/2014/main" id="{D44EE34E-11B9-4122-A595-55ECDF7AE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276097"/>
              </p:ext>
            </p:extLst>
          </p:nvPr>
        </p:nvGraphicFramePr>
        <p:xfrm>
          <a:off x="1657739" y="3648772"/>
          <a:ext cx="5350800" cy="3017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764400">
                  <a:extLst>
                    <a:ext uri="{9D8B030D-6E8A-4147-A177-3AD203B41FA5}">
                      <a16:colId xmlns:a16="http://schemas.microsoft.com/office/drawing/2014/main" val="1833902255"/>
                    </a:ext>
                  </a:extLst>
                </a:gridCol>
                <a:gridCol w="764400">
                  <a:extLst>
                    <a:ext uri="{9D8B030D-6E8A-4147-A177-3AD203B41FA5}">
                      <a16:colId xmlns:a16="http://schemas.microsoft.com/office/drawing/2014/main" val="1815741683"/>
                    </a:ext>
                  </a:extLst>
                </a:gridCol>
                <a:gridCol w="764400">
                  <a:extLst>
                    <a:ext uri="{9D8B030D-6E8A-4147-A177-3AD203B41FA5}">
                      <a16:colId xmlns:a16="http://schemas.microsoft.com/office/drawing/2014/main" val="454170723"/>
                    </a:ext>
                  </a:extLst>
                </a:gridCol>
                <a:gridCol w="764400">
                  <a:extLst>
                    <a:ext uri="{9D8B030D-6E8A-4147-A177-3AD203B41FA5}">
                      <a16:colId xmlns:a16="http://schemas.microsoft.com/office/drawing/2014/main" val="320800562"/>
                    </a:ext>
                  </a:extLst>
                </a:gridCol>
                <a:gridCol w="764400">
                  <a:extLst>
                    <a:ext uri="{9D8B030D-6E8A-4147-A177-3AD203B41FA5}">
                      <a16:colId xmlns:a16="http://schemas.microsoft.com/office/drawing/2014/main" val="1888280247"/>
                    </a:ext>
                  </a:extLst>
                </a:gridCol>
                <a:gridCol w="764400">
                  <a:extLst>
                    <a:ext uri="{9D8B030D-6E8A-4147-A177-3AD203B41FA5}">
                      <a16:colId xmlns:a16="http://schemas.microsoft.com/office/drawing/2014/main" val="4158758621"/>
                    </a:ext>
                  </a:extLst>
                </a:gridCol>
                <a:gridCol w="764400">
                  <a:extLst>
                    <a:ext uri="{9D8B030D-6E8A-4147-A177-3AD203B41FA5}">
                      <a16:colId xmlns:a16="http://schemas.microsoft.com/office/drawing/2014/main" val="4022670473"/>
                    </a:ext>
                  </a:extLst>
                </a:gridCol>
              </a:tblGrid>
              <a:tr h="312717">
                <a:tc rowSpan="2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ACTION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GOTO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20151"/>
                  </a:ext>
                </a:extLst>
              </a:tr>
              <a:tr h="31271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6394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S2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72770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acc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078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S4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6199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r1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r1,S5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r1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r1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4873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r3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0095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S6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57835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6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r2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r2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r2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r2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17318"/>
                  </a:ext>
                </a:extLst>
              </a:tr>
            </a:tbl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7673C41B-6EDB-4832-B7E1-AF9DAA89AFF5}"/>
              </a:ext>
            </a:extLst>
          </p:cNvPr>
          <p:cNvSpPr/>
          <p:nvPr/>
        </p:nvSpPr>
        <p:spPr bwMode="auto">
          <a:xfrm>
            <a:off x="1258400" y="1576132"/>
            <a:ext cx="6893922" cy="10818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88B1BE7-516B-42B2-8888-815036CDF381}"/>
                  </a:ext>
                </a:extLst>
              </p:cNvPr>
              <p:cNvSpPr/>
              <p:nvPr/>
            </p:nvSpPr>
            <p:spPr bwMode="auto">
              <a:xfrm>
                <a:off x="1680599" y="1411789"/>
                <a:ext cx="1501730" cy="864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: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𝑆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→⋅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𝑆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→⋅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𝑟𝐷</m:t>
                    </m:r>
                  </m:oMath>
                </a14:m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88B1BE7-516B-42B2-8888-815036CDF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0599" y="1411789"/>
                <a:ext cx="1501730" cy="864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B1929C9-A213-4518-B493-C7858A439BE8}"/>
                  </a:ext>
                </a:extLst>
              </p:cNvPr>
              <p:cNvSpPr/>
              <p:nvPr/>
            </p:nvSpPr>
            <p:spPr bwMode="auto">
              <a:xfrm>
                <a:off x="3876330" y="1411789"/>
                <a:ext cx="1529864" cy="864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: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𝑆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→⋅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→⋅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   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B1929C9-A213-4518-B493-C7858A439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6330" y="1411789"/>
                <a:ext cx="1529864" cy="864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9A16744-53C2-4C0A-9130-22C194AF39CD}"/>
                  </a:ext>
                </a:extLst>
              </p:cNvPr>
              <p:cNvSpPr/>
              <p:nvPr/>
            </p:nvSpPr>
            <p:spPr bwMode="auto">
              <a:xfrm>
                <a:off x="6015793" y="1411789"/>
                <a:ext cx="1529863" cy="864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: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𝐷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9A16744-53C2-4C0A-9130-22C194AF3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5793" y="1411789"/>
                <a:ext cx="1529863" cy="864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0743F2C-A25A-4263-A464-9CC9E0BBBCFD}"/>
                  </a:ext>
                </a:extLst>
              </p:cNvPr>
              <p:cNvSpPr txBox="1"/>
              <p:nvPr/>
            </p:nvSpPr>
            <p:spPr>
              <a:xfrm>
                <a:off x="3395520" y="1508422"/>
                <a:ext cx="4103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0743F2C-A25A-4263-A464-9CC9E0BBB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520" y="1508422"/>
                <a:ext cx="4103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A5781B7-B8A1-4EC4-BDF9-4951025CE1DB}"/>
                  </a:ext>
                </a:extLst>
              </p:cNvPr>
              <p:cNvSpPr txBox="1"/>
              <p:nvPr/>
            </p:nvSpPr>
            <p:spPr>
              <a:xfrm>
                <a:off x="2281992" y="2257984"/>
                <a:ext cx="609598" cy="36933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𝑆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A5781B7-B8A1-4EC4-BDF9-4951025CE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992" y="2257984"/>
                <a:ext cx="60959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81EC621-FF80-4743-B5DB-0845056FA632}"/>
                  </a:ext>
                </a:extLst>
              </p:cNvPr>
              <p:cNvSpPr txBox="1"/>
              <p:nvPr/>
            </p:nvSpPr>
            <p:spPr>
              <a:xfrm>
                <a:off x="5519739" y="1503152"/>
                <a:ext cx="381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81EC621-FF80-4743-B5DB-0845056FA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739" y="1503152"/>
                <a:ext cx="38100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855C1F4-0F27-40C0-A8F5-7FF833D9EBDA}"/>
                  </a:ext>
                </a:extLst>
              </p:cNvPr>
              <p:cNvSpPr txBox="1"/>
              <p:nvPr/>
            </p:nvSpPr>
            <p:spPr>
              <a:xfrm>
                <a:off x="4596128" y="2255310"/>
                <a:ext cx="4542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𝐷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855C1F4-0F27-40C0-A8F5-7FF833D9E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128" y="2255310"/>
                <a:ext cx="45426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BB6FFE2-6112-4B5B-9F7E-E353536F9EEB}"/>
                  </a:ext>
                </a:extLst>
              </p:cNvPr>
              <p:cNvSpPr txBox="1"/>
              <p:nvPr/>
            </p:nvSpPr>
            <p:spPr>
              <a:xfrm>
                <a:off x="5556248" y="2678632"/>
                <a:ext cx="381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BB6FFE2-6112-4B5B-9F7E-E353536F9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248" y="2678632"/>
                <a:ext cx="38100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ED2D8A4-7EC3-4199-A774-D66881DEF93E}"/>
                  </a:ext>
                </a:extLst>
              </p:cNvPr>
              <p:cNvSpPr txBox="1"/>
              <p:nvPr/>
            </p:nvSpPr>
            <p:spPr>
              <a:xfrm>
                <a:off x="7657023" y="275987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ED2D8A4-7EC3-4199-A774-D66881DEF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023" y="2759878"/>
                <a:ext cx="38100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69E3F73A-972C-4A29-8B4B-C427020CA806}"/>
              </a:ext>
            </a:extLst>
          </p:cNvPr>
          <p:cNvSpPr txBox="1"/>
          <p:nvPr/>
        </p:nvSpPr>
        <p:spPr>
          <a:xfrm>
            <a:off x="8005860" y="4364710"/>
            <a:ext cx="2443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有没有可能区分</a:t>
            </a:r>
            <a:endParaRPr lang="en-US" altLang="zh-CN" sz="2400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Shift  or reduce?</a:t>
            </a:r>
            <a:endParaRPr lang="zh-CN" altLang="en-US" sz="2400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50F0D23-27AE-8299-76A8-A9485CFDC00C}"/>
              </a:ext>
            </a:extLst>
          </p:cNvPr>
          <p:cNvGrpSpPr/>
          <p:nvPr/>
        </p:nvGrpSpPr>
        <p:grpSpPr>
          <a:xfrm>
            <a:off x="8005860" y="363426"/>
            <a:ext cx="2020323" cy="1808989"/>
            <a:chOff x="8983099" y="1147693"/>
            <a:chExt cx="2020323" cy="1808989"/>
          </a:xfrm>
        </p:grpSpPr>
        <p:sp>
          <p:nvSpPr>
            <p:cNvPr id="30" name="Text Box 1387">
              <a:extLst>
                <a:ext uri="{FF2B5EF4-FFF2-40B4-BE49-F238E27FC236}">
                  <a16:creationId xmlns:a16="http://schemas.microsoft.com/office/drawing/2014/main" id="{5039317C-BDD7-CE66-F7DF-8A4AE5C87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83099" y="1301208"/>
              <a:ext cx="2020323" cy="1646873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(0)  </a:t>
              </a:r>
              <a:r>
                <a:rPr lang="fr-FR" altLang="zh-CN" sz="2000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S'</a:t>
              </a:r>
              <a:r>
                <a:rPr lang="en-US" altLang="zh-CN" sz="2000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→S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(1) 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S→rD</a:t>
              </a:r>
              <a:endParaRPr lang="en-US" altLang="zh-CN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(2) 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D→D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，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i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(3) 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D→i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 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C5432E5F-D03D-5B6B-E46C-631EEC535324}"/>
                </a:ext>
              </a:extLst>
            </p:cNvPr>
            <p:cNvSpPr/>
            <p:nvPr/>
          </p:nvSpPr>
          <p:spPr>
            <a:xfrm>
              <a:off x="9638043" y="1147693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</a:t>
              </a:r>
              <a:r>
                <a:rPr lang="fr-FR" altLang="zh-CN" sz="1800" b="0" i="0" u="none" strike="noStrike" baseline="0" dirty="0">
                  <a:solidFill>
                    <a:schemeClr val="bg1"/>
                  </a:solidFill>
                </a:rPr>
                <a:t>S'</a:t>
              </a:r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]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AE27CD86-0F3E-B0C4-1F86-5D7A1BE523C4}"/>
                </a:ext>
              </a:extLst>
            </p:cNvPr>
            <p:cNvSpPr/>
            <p:nvPr/>
          </p:nvSpPr>
          <p:spPr>
            <a:xfrm>
              <a:off x="8989118" y="2680178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285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7ABBF-7DC0-4B4B-A0F2-DD48912E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6965333" cy="617641"/>
          </a:xfrm>
        </p:spPr>
        <p:txBody>
          <a:bodyPr/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4D4257-9AE2-46F3-A0A3-A1124F1F2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814428"/>
            <a:ext cx="3651041" cy="617641"/>
          </a:xfrm>
        </p:spPr>
        <p:txBody>
          <a:bodyPr/>
          <a:lstStyle/>
          <a:p>
            <a:r>
              <a:rPr lang="en-US" altLang="zh-CN" dirty="0"/>
              <a:t>DFA</a:t>
            </a:r>
            <a:r>
              <a:rPr lang="zh-CN" altLang="en-US" dirty="0"/>
              <a:t>与</a:t>
            </a:r>
            <a:r>
              <a:rPr lang="en-US" altLang="zh-CN" dirty="0"/>
              <a:t>SLR(1)</a:t>
            </a:r>
            <a:r>
              <a:rPr lang="zh-CN" altLang="en-US" dirty="0"/>
              <a:t>分析表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32664CF-3E4C-4D57-9971-C7E42B47B501}"/>
                  </a:ext>
                </a:extLst>
              </p:cNvPr>
              <p:cNvSpPr/>
              <p:nvPr/>
            </p:nvSpPr>
            <p:spPr bwMode="auto">
              <a:xfrm>
                <a:off x="1658324" y="2627692"/>
                <a:ext cx="1524004" cy="8640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: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𝑆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32664CF-3E4C-4D57-9971-C7E42B47B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58324" y="2627692"/>
                <a:ext cx="1524004" cy="864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50BDA2E-FE1A-4595-A492-059E4C0EDFD2}"/>
                  </a:ext>
                </a:extLst>
              </p:cNvPr>
              <p:cNvSpPr/>
              <p:nvPr/>
            </p:nvSpPr>
            <p:spPr bwMode="auto">
              <a:xfrm>
                <a:off x="3882192" y="2616262"/>
                <a:ext cx="1524003" cy="864000"/>
              </a:xfrm>
              <a:prstGeom prst="rect">
                <a:avLst/>
              </a:prstGeom>
              <a:solidFill>
                <a:srgbClr val="FFFFFF"/>
              </a:solidFill>
              <a:ln w="31750" cap="flat" cmpd="sng" algn="ctr">
                <a:solidFill>
                  <a:srgbClr val="21C9B9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: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𝑆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𝑟𝐷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  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50BDA2E-FE1A-4595-A492-059E4C0EDF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2192" y="2616262"/>
                <a:ext cx="1524003" cy="864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1750" cap="flat" cmpd="sng" algn="ctr">
                <a:solidFill>
                  <a:srgbClr val="21C9B9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B9EF533-FA04-4C19-8920-AEFFE1A08537}"/>
                  </a:ext>
                </a:extLst>
              </p:cNvPr>
              <p:cNvSpPr/>
              <p:nvPr/>
            </p:nvSpPr>
            <p:spPr bwMode="auto">
              <a:xfrm>
                <a:off x="6018722" y="2616262"/>
                <a:ext cx="1524003" cy="8640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5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: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,⋅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B9EF533-FA04-4C19-8920-AEFFE1A08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8722" y="2616262"/>
                <a:ext cx="1524003" cy="864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BFB1118-D62B-4026-9E63-52FC519E3B26}"/>
                  </a:ext>
                </a:extLst>
              </p:cNvPr>
              <p:cNvSpPr/>
              <p:nvPr/>
            </p:nvSpPr>
            <p:spPr bwMode="auto">
              <a:xfrm>
                <a:off x="8152323" y="2616262"/>
                <a:ext cx="1524003" cy="8640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6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: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BFB1118-D62B-4026-9E63-52FC519E3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52323" y="2616262"/>
                <a:ext cx="1524003" cy="864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E4BF1E-610E-41A5-9B0C-BBFC1ED604D0}"/>
                  </a:ext>
                </a:extLst>
              </p:cNvPr>
              <p:cNvSpPr txBox="1"/>
              <p:nvPr/>
            </p:nvSpPr>
            <p:spPr>
              <a:xfrm>
                <a:off x="1243974" y="1684323"/>
                <a:ext cx="478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E4BF1E-610E-41A5-9B0C-BBFC1ED6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974" y="1684323"/>
                <a:ext cx="47801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3288D79-0C12-4F87-BB9E-6CB25BCF6B3A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 bwMode="auto">
          <a:xfrm flipH="1">
            <a:off x="2420326" y="2275789"/>
            <a:ext cx="11138" cy="351903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E3B8A45-BC6F-4D9C-8900-D55AC6FAEEC2}"/>
              </a:ext>
            </a:extLst>
          </p:cNvPr>
          <p:cNvCxnSpPr>
            <a:stCxn id="18" idx="3"/>
            <a:endCxn id="19" idx="1"/>
          </p:cNvCxnSpPr>
          <p:nvPr/>
        </p:nvCxnSpPr>
        <p:spPr bwMode="auto">
          <a:xfrm>
            <a:off x="3182329" y="1843789"/>
            <a:ext cx="694001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DC98DD6-AF53-4BDE-8097-2541545AABFB}"/>
              </a:ext>
            </a:extLst>
          </p:cNvPr>
          <p:cNvCxnSpPr>
            <a:stCxn id="19" idx="2"/>
            <a:endCxn id="6" idx="0"/>
          </p:cNvCxnSpPr>
          <p:nvPr/>
        </p:nvCxnSpPr>
        <p:spPr bwMode="auto">
          <a:xfrm>
            <a:off x="4641262" y="2275789"/>
            <a:ext cx="2932" cy="340473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4537250-CE81-4945-BE45-B7AAE2C2A85C}"/>
              </a:ext>
            </a:extLst>
          </p:cNvPr>
          <p:cNvCxnSpPr>
            <a:stCxn id="19" idx="3"/>
            <a:endCxn id="20" idx="1"/>
          </p:cNvCxnSpPr>
          <p:nvPr/>
        </p:nvCxnSpPr>
        <p:spPr bwMode="auto">
          <a:xfrm>
            <a:off x="5406194" y="1843789"/>
            <a:ext cx="609599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C2264DF-6470-456A-B48E-F5DE05F3BA6E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5406195" y="3048262"/>
            <a:ext cx="612527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9D12315-5AD0-48CC-A6D1-6220A5F141DD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>
            <a:off x="7542725" y="3048262"/>
            <a:ext cx="609598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6" name="表格 2">
            <a:extLst>
              <a:ext uri="{FF2B5EF4-FFF2-40B4-BE49-F238E27FC236}">
                <a16:creationId xmlns:a16="http://schemas.microsoft.com/office/drawing/2014/main" id="{D44EE34E-11B9-4122-A595-55ECDF7AE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19487"/>
              </p:ext>
            </p:extLst>
          </p:nvPr>
        </p:nvGraphicFramePr>
        <p:xfrm>
          <a:off x="1657739" y="3648772"/>
          <a:ext cx="5350800" cy="3017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764400">
                  <a:extLst>
                    <a:ext uri="{9D8B030D-6E8A-4147-A177-3AD203B41FA5}">
                      <a16:colId xmlns:a16="http://schemas.microsoft.com/office/drawing/2014/main" val="1833902255"/>
                    </a:ext>
                  </a:extLst>
                </a:gridCol>
                <a:gridCol w="764400">
                  <a:extLst>
                    <a:ext uri="{9D8B030D-6E8A-4147-A177-3AD203B41FA5}">
                      <a16:colId xmlns:a16="http://schemas.microsoft.com/office/drawing/2014/main" val="1815741683"/>
                    </a:ext>
                  </a:extLst>
                </a:gridCol>
                <a:gridCol w="764400">
                  <a:extLst>
                    <a:ext uri="{9D8B030D-6E8A-4147-A177-3AD203B41FA5}">
                      <a16:colId xmlns:a16="http://schemas.microsoft.com/office/drawing/2014/main" val="454170723"/>
                    </a:ext>
                  </a:extLst>
                </a:gridCol>
                <a:gridCol w="764400">
                  <a:extLst>
                    <a:ext uri="{9D8B030D-6E8A-4147-A177-3AD203B41FA5}">
                      <a16:colId xmlns:a16="http://schemas.microsoft.com/office/drawing/2014/main" val="320800562"/>
                    </a:ext>
                  </a:extLst>
                </a:gridCol>
                <a:gridCol w="764400">
                  <a:extLst>
                    <a:ext uri="{9D8B030D-6E8A-4147-A177-3AD203B41FA5}">
                      <a16:colId xmlns:a16="http://schemas.microsoft.com/office/drawing/2014/main" val="1888280247"/>
                    </a:ext>
                  </a:extLst>
                </a:gridCol>
                <a:gridCol w="764400">
                  <a:extLst>
                    <a:ext uri="{9D8B030D-6E8A-4147-A177-3AD203B41FA5}">
                      <a16:colId xmlns:a16="http://schemas.microsoft.com/office/drawing/2014/main" val="4158758621"/>
                    </a:ext>
                  </a:extLst>
                </a:gridCol>
                <a:gridCol w="764400">
                  <a:extLst>
                    <a:ext uri="{9D8B030D-6E8A-4147-A177-3AD203B41FA5}">
                      <a16:colId xmlns:a16="http://schemas.microsoft.com/office/drawing/2014/main" val="4022670473"/>
                    </a:ext>
                  </a:extLst>
                </a:gridCol>
              </a:tblGrid>
              <a:tr h="312717">
                <a:tc rowSpan="2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ACTION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GOTO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20151"/>
                  </a:ext>
                </a:extLst>
              </a:tr>
              <a:tr h="31271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6394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S2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72770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acc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078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S4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6199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r1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r1,S5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r1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r1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4873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r3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0095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S6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57835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6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r2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r2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r2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r2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17318"/>
                  </a:ext>
                </a:extLst>
              </a:tr>
            </a:tbl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7673C41B-6EDB-4832-B7E1-AF9DAA89AFF5}"/>
              </a:ext>
            </a:extLst>
          </p:cNvPr>
          <p:cNvSpPr/>
          <p:nvPr/>
        </p:nvSpPr>
        <p:spPr bwMode="auto">
          <a:xfrm>
            <a:off x="1258400" y="1576132"/>
            <a:ext cx="6893922" cy="10818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88B1BE7-516B-42B2-8888-815036CDF381}"/>
                  </a:ext>
                </a:extLst>
              </p:cNvPr>
              <p:cNvSpPr/>
              <p:nvPr/>
            </p:nvSpPr>
            <p:spPr bwMode="auto">
              <a:xfrm>
                <a:off x="1680599" y="1411789"/>
                <a:ext cx="1501730" cy="864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: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𝑆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→⋅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𝑆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→⋅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𝑟𝐷</m:t>
                    </m:r>
                  </m:oMath>
                </a14:m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88B1BE7-516B-42B2-8888-815036CDF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0599" y="1411789"/>
                <a:ext cx="1501730" cy="864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B1929C9-A213-4518-B493-C7858A439BE8}"/>
                  </a:ext>
                </a:extLst>
              </p:cNvPr>
              <p:cNvSpPr/>
              <p:nvPr/>
            </p:nvSpPr>
            <p:spPr bwMode="auto">
              <a:xfrm>
                <a:off x="3876330" y="1411789"/>
                <a:ext cx="1529864" cy="864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: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𝑆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→⋅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→⋅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   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B1929C9-A213-4518-B493-C7858A439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6330" y="1411789"/>
                <a:ext cx="1529864" cy="864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9A16744-53C2-4C0A-9130-22C194AF39CD}"/>
                  </a:ext>
                </a:extLst>
              </p:cNvPr>
              <p:cNvSpPr/>
              <p:nvPr/>
            </p:nvSpPr>
            <p:spPr bwMode="auto">
              <a:xfrm>
                <a:off x="6015793" y="1411789"/>
                <a:ext cx="1529863" cy="864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: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𝐷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9A16744-53C2-4C0A-9130-22C194AF3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5793" y="1411789"/>
                <a:ext cx="1529863" cy="864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0743F2C-A25A-4263-A464-9CC9E0BBBCFD}"/>
                  </a:ext>
                </a:extLst>
              </p:cNvPr>
              <p:cNvSpPr txBox="1"/>
              <p:nvPr/>
            </p:nvSpPr>
            <p:spPr>
              <a:xfrm>
                <a:off x="3395520" y="1508422"/>
                <a:ext cx="4103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0743F2C-A25A-4263-A464-9CC9E0BBB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520" y="1508422"/>
                <a:ext cx="4103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A5781B7-B8A1-4EC4-BDF9-4951025CE1DB}"/>
                  </a:ext>
                </a:extLst>
              </p:cNvPr>
              <p:cNvSpPr txBox="1"/>
              <p:nvPr/>
            </p:nvSpPr>
            <p:spPr>
              <a:xfrm>
                <a:off x="2281992" y="2257984"/>
                <a:ext cx="6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𝑆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A5781B7-B8A1-4EC4-BDF9-4951025CE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992" y="2257984"/>
                <a:ext cx="60959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81EC621-FF80-4743-B5DB-0845056FA632}"/>
                  </a:ext>
                </a:extLst>
              </p:cNvPr>
              <p:cNvSpPr txBox="1"/>
              <p:nvPr/>
            </p:nvSpPr>
            <p:spPr>
              <a:xfrm>
                <a:off x="5519739" y="1503152"/>
                <a:ext cx="381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81EC621-FF80-4743-B5DB-0845056FA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739" y="1503152"/>
                <a:ext cx="38100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855C1F4-0F27-40C0-A8F5-7FF833D9EBDA}"/>
                  </a:ext>
                </a:extLst>
              </p:cNvPr>
              <p:cNvSpPr txBox="1"/>
              <p:nvPr/>
            </p:nvSpPr>
            <p:spPr>
              <a:xfrm>
                <a:off x="4596128" y="2255310"/>
                <a:ext cx="4542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𝐷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855C1F4-0F27-40C0-A8F5-7FF833D9E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128" y="2255310"/>
                <a:ext cx="45426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BB6FFE2-6112-4B5B-9F7E-E353536F9EEB}"/>
                  </a:ext>
                </a:extLst>
              </p:cNvPr>
              <p:cNvSpPr txBox="1"/>
              <p:nvPr/>
            </p:nvSpPr>
            <p:spPr>
              <a:xfrm>
                <a:off x="5556248" y="2678632"/>
                <a:ext cx="381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BB6FFE2-6112-4B5B-9F7E-E353536F9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248" y="2678632"/>
                <a:ext cx="38100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ED2D8A4-7EC3-4199-A774-D66881DEF93E}"/>
                  </a:ext>
                </a:extLst>
              </p:cNvPr>
              <p:cNvSpPr txBox="1"/>
              <p:nvPr/>
            </p:nvSpPr>
            <p:spPr>
              <a:xfrm>
                <a:off x="7657023" y="275987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ED2D8A4-7EC3-4199-A774-D66881DEF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023" y="2759878"/>
                <a:ext cx="38100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550F0D23-27AE-8299-76A8-A9485CFDC00C}"/>
              </a:ext>
            </a:extLst>
          </p:cNvPr>
          <p:cNvGrpSpPr/>
          <p:nvPr/>
        </p:nvGrpSpPr>
        <p:grpSpPr>
          <a:xfrm>
            <a:off x="8005860" y="363426"/>
            <a:ext cx="2020323" cy="1808989"/>
            <a:chOff x="8983099" y="1147693"/>
            <a:chExt cx="2020323" cy="1808989"/>
          </a:xfrm>
        </p:grpSpPr>
        <p:sp>
          <p:nvSpPr>
            <p:cNvPr id="30" name="Text Box 1387">
              <a:extLst>
                <a:ext uri="{FF2B5EF4-FFF2-40B4-BE49-F238E27FC236}">
                  <a16:creationId xmlns:a16="http://schemas.microsoft.com/office/drawing/2014/main" id="{5039317C-BDD7-CE66-F7DF-8A4AE5C87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83099" y="1301208"/>
              <a:ext cx="2020323" cy="1646873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(0)  </a:t>
              </a:r>
              <a:r>
                <a:rPr lang="fr-FR" altLang="zh-CN" sz="2000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S'</a:t>
              </a:r>
              <a:r>
                <a:rPr lang="en-US" altLang="zh-CN" sz="2000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→S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(1) 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S→rD</a:t>
              </a:r>
              <a:endParaRPr lang="en-US" altLang="zh-CN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(2) 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D→D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，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i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(3) 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D→i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 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C5432E5F-D03D-5B6B-E46C-631EEC535324}"/>
                </a:ext>
              </a:extLst>
            </p:cNvPr>
            <p:cNvSpPr/>
            <p:nvPr/>
          </p:nvSpPr>
          <p:spPr>
            <a:xfrm>
              <a:off x="9638043" y="1147693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</a:t>
              </a:r>
              <a:r>
                <a:rPr lang="fr-FR" altLang="zh-CN" sz="1800" b="0" i="0" u="none" strike="noStrike" baseline="0" dirty="0">
                  <a:solidFill>
                    <a:schemeClr val="bg1"/>
                  </a:solidFill>
                </a:rPr>
                <a:t>S'</a:t>
              </a:r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]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AE27CD86-0F3E-B0C4-1F86-5D7A1BE523C4}"/>
                </a:ext>
              </a:extLst>
            </p:cNvPr>
            <p:cNvSpPr/>
            <p:nvPr/>
          </p:nvSpPr>
          <p:spPr>
            <a:xfrm>
              <a:off x="8989118" y="2680178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A188CE23-4B8E-E72C-AE32-A965BC85F753}"/>
              </a:ext>
            </a:extLst>
          </p:cNvPr>
          <p:cNvSpPr txBox="1"/>
          <p:nvPr/>
        </p:nvSpPr>
        <p:spPr>
          <a:xfrm>
            <a:off x="8005860" y="4364710"/>
            <a:ext cx="2443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有没有可能区分</a:t>
            </a:r>
            <a:endParaRPr lang="en-US" altLang="zh-CN" sz="2400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Shift  or reduce?</a:t>
            </a:r>
            <a:endParaRPr lang="zh-CN" altLang="en-US" sz="2400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3BFFD4E-8D31-4263-A79A-DDE2C4BC5C4E}"/>
              </a:ext>
            </a:extLst>
          </p:cNvPr>
          <p:cNvSpPr txBox="1"/>
          <p:nvPr/>
        </p:nvSpPr>
        <p:spPr>
          <a:xfrm>
            <a:off x="8038023" y="5550457"/>
            <a:ext cx="2594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Follow(S) = {#}</a:t>
            </a:r>
          </a:p>
        </p:txBody>
      </p:sp>
    </p:spTree>
    <p:extLst>
      <p:ext uri="{BB962C8B-B14F-4D97-AF65-F5344CB8AC3E}">
        <p14:creationId xmlns:p14="http://schemas.microsoft.com/office/powerpoint/2010/main" val="1208977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7ABBF-7DC0-4B4B-A0F2-DD48912E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6965333" cy="617641"/>
          </a:xfrm>
        </p:spPr>
        <p:txBody>
          <a:bodyPr/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4D4257-9AE2-46F3-A0A3-A1124F1F2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814428"/>
            <a:ext cx="3651041" cy="617641"/>
          </a:xfrm>
        </p:spPr>
        <p:txBody>
          <a:bodyPr/>
          <a:lstStyle/>
          <a:p>
            <a:r>
              <a:rPr lang="en-US" altLang="zh-CN" dirty="0"/>
              <a:t>DFA</a:t>
            </a:r>
            <a:r>
              <a:rPr lang="zh-CN" altLang="en-US" dirty="0"/>
              <a:t>与</a:t>
            </a:r>
            <a:r>
              <a:rPr lang="en-US" altLang="zh-CN" dirty="0"/>
              <a:t>SLR(1)</a:t>
            </a:r>
            <a:r>
              <a:rPr lang="zh-CN" altLang="en-US" dirty="0"/>
              <a:t>分析表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32664CF-3E4C-4D57-9971-C7E42B47B501}"/>
                  </a:ext>
                </a:extLst>
              </p:cNvPr>
              <p:cNvSpPr/>
              <p:nvPr/>
            </p:nvSpPr>
            <p:spPr bwMode="auto">
              <a:xfrm>
                <a:off x="1658324" y="2627692"/>
                <a:ext cx="1524004" cy="864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: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𝑆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32664CF-3E4C-4D57-9971-C7E42B47B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58324" y="2627692"/>
                <a:ext cx="1524004" cy="864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50BDA2E-FE1A-4595-A492-059E4C0EDFD2}"/>
                  </a:ext>
                </a:extLst>
              </p:cNvPr>
              <p:cNvSpPr/>
              <p:nvPr/>
            </p:nvSpPr>
            <p:spPr bwMode="auto">
              <a:xfrm>
                <a:off x="3882192" y="2616262"/>
                <a:ext cx="1524003" cy="864000"/>
              </a:xfrm>
              <a:prstGeom prst="rect">
                <a:avLst/>
              </a:prstGeom>
              <a:solidFill>
                <a:schemeClr val="bg1"/>
              </a:solidFill>
              <a:ln w="31750" cap="flat" cmpd="sng" algn="ctr">
                <a:solidFill>
                  <a:srgbClr val="21C9B9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: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𝑆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𝑟𝐷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  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50BDA2E-FE1A-4595-A492-059E4C0EDF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2192" y="2616262"/>
                <a:ext cx="1524003" cy="864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1750" cap="flat" cmpd="sng" algn="ctr">
                <a:solidFill>
                  <a:srgbClr val="21C9B9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B9EF533-FA04-4C19-8920-AEFFE1A08537}"/>
                  </a:ext>
                </a:extLst>
              </p:cNvPr>
              <p:cNvSpPr/>
              <p:nvPr/>
            </p:nvSpPr>
            <p:spPr bwMode="auto">
              <a:xfrm>
                <a:off x="6018722" y="2616262"/>
                <a:ext cx="1524003" cy="864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5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: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,⋅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B9EF533-FA04-4C19-8920-AEFFE1A08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8722" y="2616262"/>
                <a:ext cx="1524003" cy="864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BFB1118-D62B-4026-9E63-52FC519E3B26}"/>
                  </a:ext>
                </a:extLst>
              </p:cNvPr>
              <p:cNvSpPr/>
              <p:nvPr/>
            </p:nvSpPr>
            <p:spPr bwMode="auto">
              <a:xfrm>
                <a:off x="8152323" y="2616262"/>
                <a:ext cx="1524003" cy="864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6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: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BFB1118-D62B-4026-9E63-52FC519E3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52323" y="2616262"/>
                <a:ext cx="1524003" cy="864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E4BF1E-610E-41A5-9B0C-BBFC1ED604D0}"/>
                  </a:ext>
                </a:extLst>
              </p:cNvPr>
              <p:cNvSpPr txBox="1"/>
              <p:nvPr/>
            </p:nvSpPr>
            <p:spPr>
              <a:xfrm>
                <a:off x="1243974" y="1684323"/>
                <a:ext cx="478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E4BF1E-610E-41A5-9B0C-BBFC1ED6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974" y="1684323"/>
                <a:ext cx="47801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3288D79-0C12-4F87-BB9E-6CB25BCF6B3A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 bwMode="auto">
          <a:xfrm flipH="1">
            <a:off x="2420326" y="2275789"/>
            <a:ext cx="11138" cy="351903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E3B8A45-BC6F-4D9C-8900-D55AC6FAEEC2}"/>
              </a:ext>
            </a:extLst>
          </p:cNvPr>
          <p:cNvCxnSpPr>
            <a:stCxn id="18" idx="3"/>
            <a:endCxn id="19" idx="1"/>
          </p:cNvCxnSpPr>
          <p:nvPr/>
        </p:nvCxnSpPr>
        <p:spPr bwMode="auto">
          <a:xfrm>
            <a:off x="3182329" y="1843789"/>
            <a:ext cx="694001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DC98DD6-AF53-4BDE-8097-2541545AABFB}"/>
              </a:ext>
            </a:extLst>
          </p:cNvPr>
          <p:cNvCxnSpPr>
            <a:stCxn id="19" idx="2"/>
            <a:endCxn id="6" idx="0"/>
          </p:cNvCxnSpPr>
          <p:nvPr/>
        </p:nvCxnSpPr>
        <p:spPr bwMode="auto">
          <a:xfrm>
            <a:off x="4641262" y="2275789"/>
            <a:ext cx="2932" cy="340473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4537250-CE81-4945-BE45-B7AAE2C2A85C}"/>
              </a:ext>
            </a:extLst>
          </p:cNvPr>
          <p:cNvCxnSpPr>
            <a:stCxn id="19" idx="3"/>
            <a:endCxn id="20" idx="1"/>
          </p:cNvCxnSpPr>
          <p:nvPr/>
        </p:nvCxnSpPr>
        <p:spPr bwMode="auto">
          <a:xfrm>
            <a:off x="5406194" y="1843789"/>
            <a:ext cx="609599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C2264DF-6470-456A-B48E-F5DE05F3BA6E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5406195" y="3048262"/>
            <a:ext cx="612527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9D12315-5AD0-48CC-A6D1-6220A5F141DD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>
            <a:off x="7542725" y="3048262"/>
            <a:ext cx="609598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6" name="表格 2">
            <a:extLst>
              <a:ext uri="{FF2B5EF4-FFF2-40B4-BE49-F238E27FC236}">
                <a16:creationId xmlns:a16="http://schemas.microsoft.com/office/drawing/2014/main" id="{D44EE34E-11B9-4122-A595-55ECDF7AE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728585"/>
              </p:ext>
            </p:extLst>
          </p:nvPr>
        </p:nvGraphicFramePr>
        <p:xfrm>
          <a:off x="1657739" y="3648772"/>
          <a:ext cx="5350800" cy="3017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764400">
                  <a:extLst>
                    <a:ext uri="{9D8B030D-6E8A-4147-A177-3AD203B41FA5}">
                      <a16:colId xmlns:a16="http://schemas.microsoft.com/office/drawing/2014/main" val="1833902255"/>
                    </a:ext>
                  </a:extLst>
                </a:gridCol>
                <a:gridCol w="764400">
                  <a:extLst>
                    <a:ext uri="{9D8B030D-6E8A-4147-A177-3AD203B41FA5}">
                      <a16:colId xmlns:a16="http://schemas.microsoft.com/office/drawing/2014/main" val="1815741683"/>
                    </a:ext>
                  </a:extLst>
                </a:gridCol>
                <a:gridCol w="764400">
                  <a:extLst>
                    <a:ext uri="{9D8B030D-6E8A-4147-A177-3AD203B41FA5}">
                      <a16:colId xmlns:a16="http://schemas.microsoft.com/office/drawing/2014/main" val="454170723"/>
                    </a:ext>
                  </a:extLst>
                </a:gridCol>
                <a:gridCol w="764400">
                  <a:extLst>
                    <a:ext uri="{9D8B030D-6E8A-4147-A177-3AD203B41FA5}">
                      <a16:colId xmlns:a16="http://schemas.microsoft.com/office/drawing/2014/main" val="320800562"/>
                    </a:ext>
                  </a:extLst>
                </a:gridCol>
                <a:gridCol w="764400">
                  <a:extLst>
                    <a:ext uri="{9D8B030D-6E8A-4147-A177-3AD203B41FA5}">
                      <a16:colId xmlns:a16="http://schemas.microsoft.com/office/drawing/2014/main" val="1888280247"/>
                    </a:ext>
                  </a:extLst>
                </a:gridCol>
                <a:gridCol w="764400">
                  <a:extLst>
                    <a:ext uri="{9D8B030D-6E8A-4147-A177-3AD203B41FA5}">
                      <a16:colId xmlns:a16="http://schemas.microsoft.com/office/drawing/2014/main" val="4158758621"/>
                    </a:ext>
                  </a:extLst>
                </a:gridCol>
                <a:gridCol w="764400">
                  <a:extLst>
                    <a:ext uri="{9D8B030D-6E8A-4147-A177-3AD203B41FA5}">
                      <a16:colId xmlns:a16="http://schemas.microsoft.com/office/drawing/2014/main" val="4022670473"/>
                    </a:ext>
                  </a:extLst>
                </a:gridCol>
              </a:tblGrid>
              <a:tr h="312717">
                <a:tc rowSpan="2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ACTION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GOTO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20151"/>
                  </a:ext>
                </a:extLst>
              </a:tr>
              <a:tr h="31271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6394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S2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72770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acc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078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S4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6199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S5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r1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4873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r3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0095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S6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57835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6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r2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r2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r2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r2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17318"/>
                  </a:ext>
                </a:extLst>
              </a:tr>
            </a:tbl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7673C41B-6EDB-4832-B7E1-AF9DAA89AFF5}"/>
              </a:ext>
            </a:extLst>
          </p:cNvPr>
          <p:cNvSpPr/>
          <p:nvPr/>
        </p:nvSpPr>
        <p:spPr bwMode="auto">
          <a:xfrm>
            <a:off x="1258400" y="1576132"/>
            <a:ext cx="6893922" cy="10818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88B1BE7-516B-42B2-8888-815036CDF381}"/>
                  </a:ext>
                </a:extLst>
              </p:cNvPr>
              <p:cNvSpPr/>
              <p:nvPr/>
            </p:nvSpPr>
            <p:spPr bwMode="auto">
              <a:xfrm>
                <a:off x="1680599" y="1411789"/>
                <a:ext cx="1501730" cy="864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: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𝑆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→⋅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𝑆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→⋅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𝑟𝐷</m:t>
                    </m:r>
                  </m:oMath>
                </a14:m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88B1BE7-516B-42B2-8888-815036CDF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0599" y="1411789"/>
                <a:ext cx="1501730" cy="864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B1929C9-A213-4518-B493-C7858A439BE8}"/>
                  </a:ext>
                </a:extLst>
              </p:cNvPr>
              <p:cNvSpPr/>
              <p:nvPr/>
            </p:nvSpPr>
            <p:spPr bwMode="auto">
              <a:xfrm>
                <a:off x="3876330" y="1411789"/>
                <a:ext cx="1529864" cy="864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: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𝑆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→⋅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→⋅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   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B1929C9-A213-4518-B493-C7858A439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6330" y="1411789"/>
                <a:ext cx="1529864" cy="864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9A16744-53C2-4C0A-9130-22C194AF39CD}"/>
                  </a:ext>
                </a:extLst>
              </p:cNvPr>
              <p:cNvSpPr/>
              <p:nvPr/>
            </p:nvSpPr>
            <p:spPr bwMode="auto">
              <a:xfrm>
                <a:off x="6015793" y="1411789"/>
                <a:ext cx="1529863" cy="864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: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𝐷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9A16744-53C2-4C0A-9130-22C194AF3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5793" y="1411789"/>
                <a:ext cx="1529863" cy="864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0743F2C-A25A-4263-A464-9CC9E0BBBCFD}"/>
                  </a:ext>
                </a:extLst>
              </p:cNvPr>
              <p:cNvSpPr txBox="1"/>
              <p:nvPr/>
            </p:nvSpPr>
            <p:spPr>
              <a:xfrm>
                <a:off x="3395520" y="1508422"/>
                <a:ext cx="4103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0743F2C-A25A-4263-A464-9CC9E0BBB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520" y="1508422"/>
                <a:ext cx="4103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A5781B7-B8A1-4EC4-BDF9-4951025CE1DB}"/>
                  </a:ext>
                </a:extLst>
              </p:cNvPr>
              <p:cNvSpPr txBox="1"/>
              <p:nvPr/>
            </p:nvSpPr>
            <p:spPr>
              <a:xfrm>
                <a:off x="2281992" y="2257984"/>
                <a:ext cx="6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𝑆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A5781B7-B8A1-4EC4-BDF9-4951025CE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992" y="2257984"/>
                <a:ext cx="60959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81EC621-FF80-4743-B5DB-0845056FA632}"/>
                  </a:ext>
                </a:extLst>
              </p:cNvPr>
              <p:cNvSpPr txBox="1"/>
              <p:nvPr/>
            </p:nvSpPr>
            <p:spPr>
              <a:xfrm>
                <a:off x="5519739" y="1503152"/>
                <a:ext cx="381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81EC621-FF80-4743-B5DB-0845056FA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739" y="1503152"/>
                <a:ext cx="38100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855C1F4-0F27-40C0-A8F5-7FF833D9EBDA}"/>
                  </a:ext>
                </a:extLst>
              </p:cNvPr>
              <p:cNvSpPr txBox="1"/>
              <p:nvPr/>
            </p:nvSpPr>
            <p:spPr>
              <a:xfrm>
                <a:off x="4596128" y="2255310"/>
                <a:ext cx="4542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𝐷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855C1F4-0F27-40C0-A8F5-7FF833D9E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128" y="2255310"/>
                <a:ext cx="45426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BB6FFE2-6112-4B5B-9F7E-E353536F9EEB}"/>
                  </a:ext>
                </a:extLst>
              </p:cNvPr>
              <p:cNvSpPr txBox="1"/>
              <p:nvPr/>
            </p:nvSpPr>
            <p:spPr>
              <a:xfrm>
                <a:off x="5556248" y="2678632"/>
                <a:ext cx="381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BB6FFE2-6112-4B5B-9F7E-E353536F9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248" y="2678632"/>
                <a:ext cx="38100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ED2D8A4-7EC3-4199-A774-D66881DEF93E}"/>
                  </a:ext>
                </a:extLst>
              </p:cNvPr>
              <p:cNvSpPr txBox="1"/>
              <p:nvPr/>
            </p:nvSpPr>
            <p:spPr>
              <a:xfrm>
                <a:off x="7657023" y="275987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ED2D8A4-7EC3-4199-A774-D66881DEF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023" y="2759878"/>
                <a:ext cx="38100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550F0D23-27AE-8299-76A8-A9485CFDC00C}"/>
              </a:ext>
            </a:extLst>
          </p:cNvPr>
          <p:cNvGrpSpPr/>
          <p:nvPr/>
        </p:nvGrpSpPr>
        <p:grpSpPr>
          <a:xfrm>
            <a:off x="8005860" y="363426"/>
            <a:ext cx="2020323" cy="1808989"/>
            <a:chOff x="8983099" y="1147693"/>
            <a:chExt cx="2020323" cy="1808989"/>
          </a:xfrm>
        </p:grpSpPr>
        <p:sp>
          <p:nvSpPr>
            <p:cNvPr id="30" name="Text Box 1387">
              <a:extLst>
                <a:ext uri="{FF2B5EF4-FFF2-40B4-BE49-F238E27FC236}">
                  <a16:creationId xmlns:a16="http://schemas.microsoft.com/office/drawing/2014/main" id="{5039317C-BDD7-CE66-F7DF-8A4AE5C87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83099" y="1301208"/>
              <a:ext cx="2020323" cy="1646873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(0)  </a:t>
              </a:r>
              <a:r>
                <a:rPr lang="fr-FR" altLang="zh-CN" sz="2000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S'</a:t>
              </a:r>
              <a:r>
                <a:rPr lang="en-US" altLang="zh-CN" sz="2000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→S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(1) 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S→rD</a:t>
              </a:r>
              <a:endParaRPr lang="en-US" altLang="zh-CN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(2) 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D→D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，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i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(3) 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D→i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 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C5432E5F-D03D-5B6B-E46C-631EEC535324}"/>
                </a:ext>
              </a:extLst>
            </p:cNvPr>
            <p:cNvSpPr/>
            <p:nvPr/>
          </p:nvSpPr>
          <p:spPr>
            <a:xfrm>
              <a:off x="9638043" y="1147693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</a:t>
              </a:r>
              <a:r>
                <a:rPr lang="fr-FR" altLang="zh-CN" sz="1800" b="0" i="0" u="none" strike="noStrike" baseline="0" dirty="0">
                  <a:solidFill>
                    <a:schemeClr val="bg1"/>
                  </a:solidFill>
                </a:rPr>
                <a:t>S'</a:t>
              </a:r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]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AE27CD86-0F3E-B0C4-1F86-5D7A1BE523C4}"/>
                </a:ext>
              </a:extLst>
            </p:cNvPr>
            <p:cNvSpPr/>
            <p:nvPr/>
          </p:nvSpPr>
          <p:spPr>
            <a:xfrm>
              <a:off x="8989118" y="2680178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A188CE23-4B8E-E72C-AE32-A965BC85F753}"/>
              </a:ext>
            </a:extLst>
          </p:cNvPr>
          <p:cNvSpPr txBox="1"/>
          <p:nvPr/>
        </p:nvSpPr>
        <p:spPr>
          <a:xfrm>
            <a:off x="8005860" y="4364710"/>
            <a:ext cx="2443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有没有可能区分</a:t>
            </a:r>
            <a:endParaRPr lang="en-US" altLang="zh-CN" sz="2400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Shift  or reduce?</a:t>
            </a:r>
            <a:endParaRPr lang="zh-CN" altLang="en-US" sz="2400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3BFFD4E-8D31-4263-A79A-DDE2C4BC5C4E}"/>
              </a:ext>
            </a:extLst>
          </p:cNvPr>
          <p:cNvSpPr txBox="1"/>
          <p:nvPr/>
        </p:nvSpPr>
        <p:spPr>
          <a:xfrm>
            <a:off x="8038023" y="5550457"/>
            <a:ext cx="2594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Follow(S) = {#}</a:t>
            </a:r>
          </a:p>
        </p:txBody>
      </p:sp>
    </p:spTree>
    <p:extLst>
      <p:ext uri="{BB962C8B-B14F-4D97-AF65-F5344CB8AC3E}">
        <p14:creationId xmlns:p14="http://schemas.microsoft.com/office/powerpoint/2010/main" val="5367175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7ABBF-7DC0-4B4B-A0F2-DD48912E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6965333" cy="617641"/>
          </a:xfrm>
        </p:spPr>
        <p:txBody>
          <a:bodyPr/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4D4257-9AE2-46F3-A0A3-A1124F1F2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814428"/>
            <a:ext cx="3651041" cy="617641"/>
          </a:xfrm>
        </p:spPr>
        <p:txBody>
          <a:bodyPr/>
          <a:lstStyle/>
          <a:p>
            <a:r>
              <a:rPr lang="en-US" altLang="zh-CN" dirty="0"/>
              <a:t>DFA</a:t>
            </a:r>
            <a:r>
              <a:rPr lang="zh-CN" altLang="en-US" dirty="0"/>
              <a:t>与</a:t>
            </a:r>
            <a:r>
              <a:rPr lang="en-US" altLang="zh-CN" dirty="0"/>
              <a:t>SLR(1)</a:t>
            </a:r>
            <a:r>
              <a:rPr lang="zh-CN" altLang="en-US" dirty="0"/>
              <a:t>分析表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32664CF-3E4C-4D57-9971-C7E42B47B501}"/>
                  </a:ext>
                </a:extLst>
              </p:cNvPr>
              <p:cNvSpPr/>
              <p:nvPr/>
            </p:nvSpPr>
            <p:spPr bwMode="auto">
              <a:xfrm>
                <a:off x="1658324" y="2627692"/>
                <a:ext cx="1524004" cy="864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: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𝑆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32664CF-3E4C-4D57-9971-C7E42B47B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58324" y="2627692"/>
                <a:ext cx="1524004" cy="864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50BDA2E-FE1A-4595-A492-059E4C0EDFD2}"/>
                  </a:ext>
                </a:extLst>
              </p:cNvPr>
              <p:cNvSpPr/>
              <p:nvPr/>
            </p:nvSpPr>
            <p:spPr bwMode="auto">
              <a:xfrm>
                <a:off x="3882192" y="2616262"/>
                <a:ext cx="1524003" cy="864000"/>
              </a:xfrm>
              <a:prstGeom prst="rect">
                <a:avLst/>
              </a:prstGeom>
              <a:solidFill>
                <a:schemeClr val="bg1"/>
              </a:solidFill>
              <a:ln w="31750" cap="flat" cmpd="sng" algn="ctr">
                <a:solidFill>
                  <a:srgbClr val="21C9B9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: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𝑆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𝑟𝐷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  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50BDA2E-FE1A-4595-A492-059E4C0EDF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2192" y="2616262"/>
                <a:ext cx="1524003" cy="864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1750" cap="flat" cmpd="sng" algn="ctr">
                <a:solidFill>
                  <a:srgbClr val="21C9B9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B9EF533-FA04-4C19-8920-AEFFE1A08537}"/>
                  </a:ext>
                </a:extLst>
              </p:cNvPr>
              <p:cNvSpPr/>
              <p:nvPr/>
            </p:nvSpPr>
            <p:spPr bwMode="auto">
              <a:xfrm>
                <a:off x="6018722" y="2616262"/>
                <a:ext cx="1524003" cy="864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5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: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,⋅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B9EF533-FA04-4C19-8920-AEFFE1A08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8722" y="2616262"/>
                <a:ext cx="1524003" cy="864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BFB1118-D62B-4026-9E63-52FC519E3B26}"/>
                  </a:ext>
                </a:extLst>
              </p:cNvPr>
              <p:cNvSpPr/>
              <p:nvPr/>
            </p:nvSpPr>
            <p:spPr bwMode="auto">
              <a:xfrm>
                <a:off x="8152323" y="2616262"/>
                <a:ext cx="1524003" cy="864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6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: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BFB1118-D62B-4026-9E63-52FC519E3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52323" y="2616262"/>
                <a:ext cx="1524003" cy="864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E4BF1E-610E-41A5-9B0C-BBFC1ED604D0}"/>
                  </a:ext>
                </a:extLst>
              </p:cNvPr>
              <p:cNvSpPr txBox="1"/>
              <p:nvPr/>
            </p:nvSpPr>
            <p:spPr>
              <a:xfrm>
                <a:off x="1243974" y="1684323"/>
                <a:ext cx="478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sz="2000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E4BF1E-610E-41A5-9B0C-BBFC1ED6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974" y="1684323"/>
                <a:ext cx="47801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3288D79-0C12-4F87-BB9E-6CB25BCF6B3A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 bwMode="auto">
          <a:xfrm flipH="1">
            <a:off x="2420326" y="2275789"/>
            <a:ext cx="11138" cy="351903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E3B8A45-BC6F-4D9C-8900-D55AC6FAEEC2}"/>
              </a:ext>
            </a:extLst>
          </p:cNvPr>
          <p:cNvCxnSpPr>
            <a:stCxn id="18" idx="3"/>
            <a:endCxn id="19" idx="1"/>
          </p:cNvCxnSpPr>
          <p:nvPr/>
        </p:nvCxnSpPr>
        <p:spPr bwMode="auto">
          <a:xfrm>
            <a:off x="3182329" y="1843789"/>
            <a:ext cx="694001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DC98DD6-AF53-4BDE-8097-2541545AABFB}"/>
              </a:ext>
            </a:extLst>
          </p:cNvPr>
          <p:cNvCxnSpPr>
            <a:stCxn id="19" idx="2"/>
            <a:endCxn id="6" idx="0"/>
          </p:cNvCxnSpPr>
          <p:nvPr/>
        </p:nvCxnSpPr>
        <p:spPr bwMode="auto">
          <a:xfrm>
            <a:off x="4641262" y="2275789"/>
            <a:ext cx="2932" cy="340473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4537250-CE81-4945-BE45-B7AAE2C2A85C}"/>
              </a:ext>
            </a:extLst>
          </p:cNvPr>
          <p:cNvCxnSpPr>
            <a:stCxn id="19" idx="3"/>
            <a:endCxn id="20" idx="1"/>
          </p:cNvCxnSpPr>
          <p:nvPr/>
        </p:nvCxnSpPr>
        <p:spPr bwMode="auto">
          <a:xfrm>
            <a:off x="5406194" y="1843789"/>
            <a:ext cx="609599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C2264DF-6470-456A-B48E-F5DE05F3BA6E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5406195" y="3048262"/>
            <a:ext cx="612527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9D12315-5AD0-48CC-A6D1-6220A5F141DD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>
            <a:off x="7542725" y="3048262"/>
            <a:ext cx="609598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6" name="表格 2">
            <a:extLst>
              <a:ext uri="{FF2B5EF4-FFF2-40B4-BE49-F238E27FC236}">
                <a16:creationId xmlns:a16="http://schemas.microsoft.com/office/drawing/2014/main" id="{D44EE34E-11B9-4122-A595-55ECDF7AE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470171"/>
              </p:ext>
            </p:extLst>
          </p:nvPr>
        </p:nvGraphicFramePr>
        <p:xfrm>
          <a:off x="1657739" y="3648772"/>
          <a:ext cx="5350800" cy="3017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764400">
                  <a:extLst>
                    <a:ext uri="{9D8B030D-6E8A-4147-A177-3AD203B41FA5}">
                      <a16:colId xmlns:a16="http://schemas.microsoft.com/office/drawing/2014/main" val="1833902255"/>
                    </a:ext>
                  </a:extLst>
                </a:gridCol>
                <a:gridCol w="764400">
                  <a:extLst>
                    <a:ext uri="{9D8B030D-6E8A-4147-A177-3AD203B41FA5}">
                      <a16:colId xmlns:a16="http://schemas.microsoft.com/office/drawing/2014/main" val="1815741683"/>
                    </a:ext>
                  </a:extLst>
                </a:gridCol>
                <a:gridCol w="764400">
                  <a:extLst>
                    <a:ext uri="{9D8B030D-6E8A-4147-A177-3AD203B41FA5}">
                      <a16:colId xmlns:a16="http://schemas.microsoft.com/office/drawing/2014/main" val="454170723"/>
                    </a:ext>
                  </a:extLst>
                </a:gridCol>
                <a:gridCol w="764400">
                  <a:extLst>
                    <a:ext uri="{9D8B030D-6E8A-4147-A177-3AD203B41FA5}">
                      <a16:colId xmlns:a16="http://schemas.microsoft.com/office/drawing/2014/main" val="320800562"/>
                    </a:ext>
                  </a:extLst>
                </a:gridCol>
                <a:gridCol w="764400">
                  <a:extLst>
                    <a:ext uri="{9D8B030D-6E8A-4147-A177-3AD203B41FA5}">
                      <a16:colId xmlns:a16="http://schemas.microsoft.com/office/drawing/2014/main" val="1888280247"/>
                    </a:ext>
                  </a:extLst>
                </a:gridCol>
                <a:gridCol w="764400">
                  <a:extLst>
                    <a:ext uri="{9D8B030D-6E8A-4147-A177-3AD203B41FA5}">
                      <a16:colId xmlns:a16="http://schemas.microsoft.com/office/drawing/2014/main" val="4158758621"/>
                    </a:ext>
                  </a:extLst>
                </a:gridCol>
                <a:gridCol w="764400">
                  <a:extLst>
                    <a:ext uri="{9D8B030D-6E8A-4147-A177-3AD203B41FA5}">
                      <a16:colId xmlns:a16="http://schemas.microsoft.com/office/drawing/2014/main" val="4022670473"/>
                    </a:ext>
                  </a:extLst>
                </a:gridCol>
              </a:tblGrid>
              <a:tr h="312717">
                <a:tc rowSpan="2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ACTION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GOTO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20151"/>
                  </a:ext>
                </a:extLst>
              </a:tr>
              <a:tr h="31271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zh-CN" altLang="en-US" sz="1600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6394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S2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72770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acc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078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S4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6199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S5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r1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4873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r3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0095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S6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57835"/>
                  </a:ext>
                </a:extLst>
              </a:tr>
              <a:tr h="3127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</a:rPr>
                        <a:t>6</a:t>
                      </a:r>
                      <a:endParaRPr lang="zh-CN" altLang="en-US" sz="1600" b="1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r2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宋体"/>
                          <a:cs typeface="+mn-cs"/>
                        </a:rPr>
                        <a:t>r2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宋体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17318"/>
                  </a:ext>
                </a:extLst>
              </a:tr>
            </a:tbl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7673C41B-6EDB-4832-B7E1-AF9DAA89AFF5}"/>
              </a:ext>
            </a:extLst>
          </p:cNvPr>
          <p:cNvSpPr/>
          <p:nvPr/>
        </p:nvSpPr>
        <p:spPr bwMode="auto">
          <a:xfrm>
            <a:off x="1258400" y="1576132"/>
            <a:ext cx="6893922" cy="10818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88B1BE7-516B-42B2-8888-815036CDF381}"/>
                  </a:ext>
                </a:extLst>
              </p:cNvPr>
              <p:cNvSpPr/>
              <p:nvPr/>
            </p:nvSpPr>
            <p:spPr bwMode="auto">
              <a:xfrm>
                <a:off x="1680599" y="1411789"/>
                <a:ext cx="1501730" cy="864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: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𝑆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→⋅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𝑆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→⋅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𝑟𝐷</m:t>
                    </m:r>
                  </m:oMath>
                </a14:m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88B1BE7-516B-42B2-8888-815036CDF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0599" y="1411789"/>
                <a:ext cx="1501730" cy="864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B1929C9-A213-4518-B493-C7858A439BE8}"/>
                  </a:ext>
                </a:extLst>
              </p:cNvPr>
              <p:cNvSpPr/>
              <p:nvPr/>
            </p:nvSpPr>
            <p:spPr bwMode="auto">
              <a:xfrm>
                <a:off x="3876330" y="1411789"/>
                <a:ext cx="1529864" cy="864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: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𝑆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→⋅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𝐷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→⋅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   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B1929C9-A213-4518-B493-C7858A439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6330" y="1411789"/>
                <a:ext cx="1529864" cy="864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9A16744-53C2-4C0A-9130-22C194AF39CD}"/>
                  </a:ext>
                </a:extLst>
              </p:cNvPr>
              <p:cNvSpPr/>
              <p:nvPr/>
            </p:nvSpPr>
            <p:spPr bwMode="auto">
              <a:xfrm>
                <a:off x="6015793" y="1411789"/>
                <a:ext cx="1529863" cy="8640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: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𝐷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9A16744-53C2-4C0A-9130-22C194AF3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5793" y="1411789"/>
                <a:ext cx="1529863" cy="864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0743F2C-A25A-4263-A464-9CC9E0BBBCFD}"/>
                  </a:ext>
                </a:extLst>
              </p:cNvPr>
              <p:cNvSpPr txBox="1"/>
              <p:nvPr/>
            </p:nvSpPr>
            <p:spPr>
              <a:xfrm>
                <a:off x="3395520" y="1508422"/>
                <a:ext cx="4103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0743F2C-A25A-4263-A464-9CC9E0BBB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520" y="1508422"/>
                <a:ext cx="4103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A5781B7-B8A1-4EC4-BDF9-4951025CE1DB}"/>
                  </a:ext>
                </a:extLst>
              </p:cNvPr>
              <p:cNvSpPr txBox="1"/>
              <p:nvPr/>
            </p:nvSpPr>
            <p:spPr>
              <a:xfrm>
                <a:off x="2281992" y="2257984"/>
                <a:ext cx="609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𝑆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A5781B7-B8A1-4EC4-BDF9-4951025CE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992" y="2257984"/>
                <a:ext cx="60959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81EC621-FF80-4743-B5DB-0845056FA632}"/>
                  </a:ext>
                </a:extLst>
              </p:cNvPr>
              <p:cNvSpPr txBox="1"/>
              <p:nvPr/>
            </p:nvSpPr>
            <p:spPr>
              <a:xfrm>
                <a:off x="5519739" y="1503152"/>
                <a:ext cx="381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81EC621-FF80-4743-B5DB-0845056FA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739" y="1503152"/>
                <a:ext cx="38100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855C1F4-0F27-40C0-A8F5-7FF833D9EBDA}"/>
                  </a:ext>
                </a:extLst>
              </p:cNvPr>
              <p:cNvSpPr txBox="1"/>
              <p:nvPr/>
            </p:nvSpPr>
            <p:spPr>
              <a:xfrm>
                <a:off x="4596128" y="2255310"/>
                <a:ext cx="4542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itchFamily="34" charset="-122"/>
                        </a:rPr>
                        <m:t>𝐷</m:t>
                      </m:r>
                    </m:oMath>
                  </m:oMathPara>
                </a14:m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855C1F4-0F27-40C0-A8F5-7FF833D9E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128" y="2255310"/>
                <a:ext cx="45426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BB6FFE2-6112-4B5B-9F7E-E353536F9EEB}"/>
                  </a:ext>
                </a:extLst>
              </p:cNvPr>
              <p:cNvSpPr txBox="1"/>
              <p:nvPr/>
            </p:nvSpPr>
            <p:spPr>
              <a:xfrm>
                <a:off x="5556248" y="2678632"/>
                <a:ext cx="381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BB6FFE2-6112-4B5B-9F7E-E353536F9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248" y="2678632"/>
                <a:ext cx="38100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ED2D8A4-7EC3-4199-A774-D66881DEF93E}"/>
                  </a:ext>
                </a:extLst>
              </p:cNvPr>
              <p:cNvSpPr txBox="1"/>
              <p:nvPr/>
            </p:nvSpPr>
            <p:spPr>
              <a:xfrm>
                <a:off x="7657023" y="275987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Arial" charset="0"/>
                    <a:ea typeface="微软雅黑" pitchFamily="34" charset="-122"/>
                  </a:rPr>
                  <a:t> </a:t>
                </a:r>
                <a:endParaRPr lang="zh-CN" altLang="en-US" dirty="0">
                  <a:solidFill>
                    <a:srgbClr val="000000"/>
                  </a:solidFill>
                  <a:latin typeface="Arial" charset="0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ED2D8A4-7EC3-4199-A774-D66881DEF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023" y="2759878"/>
                <a:ext cx="38100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550F0D23-27AE-8299-76A8-A9485CFDC00C}"/>
              </a:ext>
            </a:extLst>
          </p:cNvPr>
          <p:cNvGrpSpPr/>
          <p:nvPr/>
        </p:nvGrpSpPr>
        <p:grpSpPr>
          <a:xfrm>
            <a:off x="8005860" y="363426"/>
            <a:ext cx="2020323" cy="1808989"/>
            <a:chOff x="8983099" y="1147693"/>
            <a:chExt cx="2020323" cy="1808989"/>
          </a:xfrm>
        </p:grpSpPr>
        <p:sp>
          <p:nvSpPr>
            <p:cNvPr id="30" name="Text Box 1387">
              <a:extLst>
                <a:ext uri="{FF2B5EF4-FFF2-40B4-BE49-F238E27FC236}">
                  <a16:creationId xmlns:a16="http://schemas.microsoft.com/office/drawing/2014/main" id="{5039317C-BDD7-CE66-F7DF-8A4AE5C87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83099" y="1301208"/>
              <a:ext cx="2020323" cy="1646873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(0)  </a:t>
              </a:r>
              <a:r>
                <a:rPr lang="fr-FR" altLang="zh-CN" sz="2000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S'</a:t>
              </a:r>
              <a:r>
                <a:rPr lang="en-US" altLang="zh-CN" sz="2000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→S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(1) 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S→rD</a:t>
              </a:r>
              <a:endParaRPr lang="en-US" altLang="zh-CN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(2) 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D→D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，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i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(3) 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D→i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rPr>
                <a:t> 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C5432E5F-D03D-5B6B-E46C-631EEC535324}"/>
                </a:ext>
              </a:extLst>
            </p:cNvPr>
            <p:cNvSpPr/>
            <p:nvPr/>
          </p:nvSpPr>
          <p:spPr>
            <a:xfrm>
              <a:off x="9638043" y="1147693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</a:t>
              </a:r>
              <a:r>
                <a:rPr lang="fr-FR" altLang="zh-CN" sz="1800" b="0" i="0" u="none" strike="noStrike" baseline="0" dirty="0">
                  <a:solidFill>
                    <a:schemeClr val="bg1"/>
                  </a:solidFill>
                </a:rPr>
                <a:t>S'</a:t>
              </a:r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]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AE27CD86-0F3E-B0C4-1F86-5D7A1BE523C4}"/>
                </a:ext>
              </a:extLst>
            </p:cNvPr>
            <p:cNvSpPr/>
            <p:nvPr/>
          </p:nvSpPr>
          <p:spPr>
            <a:xfrm>
              <a:off x="8989118" y="2680178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A188CE23-4B8E-E72C-AE32-A965BC85F753}"/>
              </a:ext>
            </a:extLst>
          </p:cNvPr>
          <p:cNvSpPr txBox="1"/>
          <p:nvPr/>
        </p:nvSpPr>
        <p:spPr>
          <a:xfrm>
            <a:off x="8005860" y="4364710"/>
            <a:ext cx="2443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有没有可能区分</a:t>
            </a:r>
            <a:endParaRPr lang="en-US" altLang="zh-CN" sz="2400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Shift  or reduce?</a:t>
            </a:r>
            <a:endParaRPr lang="zh-CN" altLang="en-US" sz="2400" dirty="0">
              <a:solidFill>
                <a:srgbClr val="000000"/>
              </a:solidFill>
              <a:latin typeface="Arial" charset="0"/>
              <a:ea typeface="微软雅黑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3BFFD4E-8D31-4263-A79A-DDE2C4BC5C4E}"/>
              </a:ext>
            </a:extLst>
          </p:cNvPr>
          <p:cNvSpPr txBox="1"/>
          <p:nvPr/>
        </p:nvSpPr>
        <p:spPr>
          <a:xfrm>
            <a:off x="8038023" y="5550457"/>
            <a:ext cx="2594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Follow(S) = {#}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5F63D81-BCC4-15DF-D8B2-C86D8D4E1E66}"/>
              </a:ext>
            </a:extLst>
          </p:cNvPr>
          <p:cNvSpPr txBox="1"/>
          <p:nvPr/>
        </p:nvSpPr>
        <p:spPr>
          <a:xfrm>
            <a:off x="8048392" y="6021085"/>
            <a:ext cx="29115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微软雅黑" pitchFamily="34" charset="-122"/>
              </a:rPr>
              <a:t>Follow(D) = {, , #}</a:t>
            </a:r>
          </a:p>
        </p:txBody>
      </p:sp>
    </p:spTree>
    <p:extLst>
      <p:ext uri="{BB962C8B-B14F-4D97-AF65-F5344CB8AC3E}">
        <p14:creationId xmlns:p14="http://schemas.microsoft.com/office/powerpoint/2010/main" val="32156478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86F8DE-B974-4EEC-ABE1-79C26E172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84ED33-D24C-4FA8-9204-ED018CB04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3843546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Review</a:t>
            </a:r>
            <a:endParaRPr lang="zh-CN" altLang="en-US" dirty="0"/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942E1070-47E5-4C63-904C-5B65B444F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661" y="3556563"/>
            <a:ext cx="1438275" cy="738664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</a:t>
            </a:r>
            <a:r>
              <a:rPr kumimoji="0" lang="en-US" altLang="zh-CN" sz="16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0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S’ → · S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S → ·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aAcBe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8" name="Text Box 3">
            <a:extLst>
              <a:ext uri="{FF2B5EF4-FFF2-40B4-BE49-F238E27FC236}">
                <a16:creationId xmlns:a16="http://schemas.microsoft.com/office/drawing/2014/main" id="{22B2DCFB-136B-47C0-98B3-EC3D8B4A4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140" y="3681535"/>
            <a:ext cx="963426" cy="492443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I1: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S’ →S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·</a:t>
            </a:r>
          </a:p>
        </p:txBody>
      </p:sp>
      <p:sp>
        <p:nvSpPr>
          <p:cNvPr id="39" name="Text Box 4">
            <a:extLst>
              <a:ext uri="{FF2B5EF4-FFF2-40B4-BE49-F238E27FC236}">
                <a16:creationId xmlns:a16="http://schemas.microsoft.com/office/drawing/2014/main" id="{9E083CD7-70FF-4045-8A4F-5388AABA2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5341" y="5016418"/>
            <a:ext cx="1439863" cy="492443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I7: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 →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aA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cB·e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1" name="Text Box 6">
            <a:extLst>
              <a:ext uri="{FF2B5EF4-FFF2-40B4-BE49-F238E27FC236}">
                <a16:creationId xmlns:a16="http://schemas.microsoft.com/office/drawing/2014/main" id="{5D676D7C-E2E6-4368-8FCE-89C4C39F1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213" y="4741000"/>
            <a:ext cx="1438275" cy="984885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</a:t>
            </a:r>
            <a:r>
              <a:rPr kumimoji="0" lang="en-US" altLang="zh-CN" sz="16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2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 → a·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AcBe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A → · b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A → · Ab</a:t>
            </a:r>
          </a:p>
        </p:txBody>
      </p:sp>
      <p:sp>
        <p:nvSpPr>
          <p:cNvPr id="42" name="Text Box 7">
            <a:extLst>
              <a:ext uri="{FF2B5EF4-FFF2-40B4-BE49-F238E27FC236}">
                <a16:creationId xmlns:a16="http://schemas.microsoft.com/office/drawing/2014/main" id="{B3AFECA8-1F82-4B70-8149-7D10D105A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910" y="4938744"/>
            <a:ext cx="1438275" cy="738664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I3: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 →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aA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·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cBe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 → A · b</a:t>
            </a:r>
          </a:p>
        </p:txBody>
      </p:sp>
      <p:sp>
        <p:nvSpPr>
          <p:cNvPr id="43" name="Text Box 8">
            <a:extLst>
              <a:ext uri="{FF2B5EF4-FFF2-40B4-BE49-F238E27FC236}">
                <a16:creationId xmlns:a16="http://schemas.microsoft.com/office/drawing/2014/main" id="{3DB0848F-D905-445D-B824-0B03CC7E1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1267" y="4920446"/>
            <a:ext cx="1438275" cy="738664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I5: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 →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aA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c·Be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B → · d</a:t>
            </a:r>
          </a:p>
        </p:txBody>
      </p:sp>
      <p:sp>
        <p:nvSpPr>
          <p:cNvPr id="47" name="Freeform 13">
            <a:extLst>
              <a:ext uri="{FF2B5EF4-FFF2-40B4-BE49-F238E27FC236}">
                <a16:creationId xmlns:a16="http://schemas.microsoft.com/office/drawing/2014/main" id="{9A52F088-D5D9-4A93-BB52-2C58D48E14FE}"/>
              </a:ext>
            </a:extLst>
          </p:cNvPr>
          <p:cNvSpPr>
            <a:spLocks/>
          </p:cNvSpPr>
          <p:nvPr/>
        </p:nvSpPr>
        <p:spPr bwMode="auto">
          <a:xfrm>
            <a:off x="6346611" y="5308076"/>
            <a:ext cx="647700" cy="158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8" name="Text Box 14">
            <a:extLst>
              <a:ext uri="{FF2B5EF4-FFF2-40B4-BE49-F238E27FC236}">
                <a16:creationId xmlns:a16="http://schemas.microsoft.com/office/drawing/2014/main" id="{2020E1A7-AFE4-4E1C-A6A6-C2447F94A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472" y="4902299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</a:rPr>
              <a:t>B</a:t>
            </a:r>
          </a:p>
        </p:txBody>
      </p:sp>
      <p:sp>
        <p:nvSpPr>
          <p:cNvPr id="50" name="Line 16">
            <a:extLst>
              <a:ext uri="{FF2B5EF4-FFF2-40B4-BE49-F238E27FC236}">
                <a16:creationId xmlns:a16="http://schemas.microsoft.com/office/drawing/2014/main" id="{2959D2E6-8BC8-4B5B-8238-03D026505A39}"/>
              </a:ext>
            </a:extLst>
          </p:cNvPr>
          <p:cNvSpPr>
            <a:spLocks noChangeShapeType="1"/>
          </p:cNvSpPr>
          <p:nvPr/>
        </p:nvSpPr>
        <p:spPr bwMode="auto">
          <a:xfrm rot="21540000" flipH="1">
            <a:off x="1896243" y="4295227"/>
            <a:ext cx="9239" cy="464669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1" name="Freeform 17">
            <a:extLst>
              <a:ext uri="{FF2B5EF4-FFF2-40B4-BE49-F238E27FC236}">
                <a16:creationId xmlns:a16="http://schemas.microsoft.com/office/drawing/2014/main" id="{46377C55-961C-4EE0-B53C-595C8FBE589A}"/>
              </a:ext>
            </a:extLst>
          </p:cNvPr>
          <p:cNvSpPr>
            <a:spLocks/>
          </p:cNvSpPr>
          <p:nvPr/>
        </p:nvSpPr>
        <p:spPr bwMode="auto">
          <a:xfrm flipV="1">
            <a:off x="2611936" y="5143508"/>
            <a:ext cx="404205" cy="45719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2" name="Text Box 18">
            <a:extLst>
              <a:ext uri="{FF2B5EF4-FFF2-40B4-BE49-F238E27FC236}">
                <a16:creationId xmlns:a16="http://schemas.microsoft.com/office/drawing/2014/main" id="{231021A4-4F3E-474F-BFC5-183846E58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3640" y="4712323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sp>
        <p:nvSpPr>
          <p:cNvPr id="53" name="Text Box 19">
            <a:extLst>
              <a:ext uri="{FF2B5EF4-FFF2-40B4-BE49-F238E27FC236}">
                <a16:creationId xmlns:a16="http://schemas.microsoft.com/office/drawing/2014/main" id="{5A5A6E20-A407-40A7-969F-C3DA8ABAD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3446" y="4315398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sp>
        <p:nvSpPr>
          <p:cNvPr id="55" name="Freeform 21">
            <a:extLst>
              <a:ext uri="{FF2B5EF4-FFF2-40B4-BE49-F238E27FC236}">
                <a16:creationId xmlns:a16="http://schemas.microsoft.com/office/drawing/2014/main" id="{EB0A4F90-2653-4AEE-8BAF-7360F7F97FBF}"/>
              </a:ext>
            </a:extLst>
          </p:cNvPr>
          <p:cNvSpPr>
            <a:spLocks/>
          </p:cNvSpPr>
          <p:nvPr/>
        </p:nvSpPr>
        <p:spPr bwMode="auto">
          <a:xfrm flipV="1">
            <a:off x="2625799" y="3899002"/>
            <a:ext cx="347292" cy="45719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6" name="Text Box 22">
            <a:extLst>
              <a:ext uri="{FF2B5EF4-FFF2-40B4-BE49-F238E27FC236}">
                <a16:creationId xmlns:a16="http://schemas.microsoft.com/office/drawing/2014/main" id="{927D8DCB-1C1E-4A79-ABCD-DEA684A8B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5776" y="3564860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</a:rPr>
              <a:t>S</a:t>
            </a: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279895C3-C22A-4580-BE31-447BB254A917}"/>
              </a:ext>
            </a:extLst>
          </p:cNvPr>
          <p:cNvSpPr>
            <a:spLocks/>
          </p:cNvSpPr>
          <p:nvPr/>
        </p:nvSpPr>
        <p:spPr bwMode="auto">
          <a:xfrm flipV="1">
            <a:off x="4481627" y="5153471"/>
            <a:ext cx="414920" cy="17224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" name="Text Box 24">
            <a:extLst>
              <a:ext uri="{FF2B5EF4-FFF2-40B4-BE49-F238E27FC236}">
                <a16:creationId xmlns:a16="http://schemas.microsoft.com/office/drawing/2014/main" id="{5D5C7A91-B96A-43EB-8E67-90F8FAA75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1116" y="4979724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</a:rPr>
              <a:t>c</a:t>
            </a:r>
          </a:p>
        </p:txBody>
      </p:sp>
      <p:sp>
        <p:nvSpPr>
          <p:cNvPr id="65" name="Text Box 100">
            <a:extLst>
              <a:ext uri="{FF2B5EF4-FFF2-40B4-BE49-F238E27FC236}">
                <a16:creationId xmlns:a16="http://schemas.microsoft.com/office/drawing/2014/main" id="{0087AB82-CB71-4A83-AD4F-6990230F5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942" y="3670531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0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F7BC299-9D10-4F58-BE84-4D18B8BE3531}"/>
              </a:ext>
            </a:extLst>
          </p:cNvPr>
          <p:cNvSpPr txBox="1"/>
          <p:nvPr/>
        </p:nvSpPr>
        <p:spPr>
          <a:xfrm>
            <a:off x="717997" y="3549471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</a:t>
            </a:r>
            <a:endParaRPr lang="en-US" altLang="zh-CN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7B95973-3FF8-7C2C-AD02-A5DD78C2C31D}"/>
              </a:ext>
            </a:extLst>
          </p:cNvPr>
          <p:cNvGrpSpPr/>
          <p:nvPr/>
        </p:nvGrpSpPr>
        <p:grpSpPr>
          <a:xfrm>
            <a:off x="995817" y="1584745"/>
            <a:ext cx="2020323" cy="1820114"/>
            <a:chOff x="995817" y="1452393"/>
            <a:chExt cx="2020323" cy="1820114"/>
          </a:xfrm>
        </p:grpSpPr>
        <p:sp>
          <p:nvSpPr>
            <p:cNvPr id="5" name="Text Box 1387">
              <a:extLst>
                <a:ext uri="{FF2B5EF4-FFF2-40B4-BE49-F238E27FC236}">
                  <a16:creationId xmlns:a16="http://schemas.microsoft.com/office/drawing/2014/main" id="{9F213722-FBA0-16BE-BE6B-07F5964B4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5817" y="1605908"/>
              <a:ext cx="2020323" cy="1662708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5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FF0000"/>
                  </a:solidFill>
                  <a:latin typeface="Arial"/>
                  <a:ea typeface="宋体"/>
                </a:rPr>
                <a:t>(0) </a:t>
              </a:r>
              <a:r>
                <a:rPr lang="fr-FR" altLang="zh-CN" sz="2000" b="0" i="0" u="none" strike="noStrike" baseline="0" dirty="0">
                  <a:solidFill>
                    <a:srgbClr val="FF0000"/>
                  </a:solidFill>
                </a:rPr>
                <a:t>S'</a:t>
              </a:r>
              <a:r>
                <a:rPr lang="en-US" altLang="zh-CN" sz="2000" dirty="0">
                  <a:solidFill>
                    <a:srgbClr val="FF0000"/>
                  </a:solidFill>
                  <a:latin typeface="Arial"/>
                  <a:ea typeface="宋体"/>
                </a:rPr>
                <a:t>→S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(1)</a:t>
              </a:r>
              <a:r>
                <a:rPr lang="zh-CN" altLang="en-US" sz="2000" dirty="0">
                  <a:solidFill>
                    <a:srgbClr val="000000"/>
                  </a:solidFill>
                  <a:latin typeface="Arial"/>
                  <a:ea typeface="宋体"/>
                </a:rPr>
                <a:t>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S→aAcBe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(2)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(3)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A→Ab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(4)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B→d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5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E701B7DE-55D9-E737-DEE7-79E7C5E47714}"/>
                </a:ext>
              </a:extLst>
            </p:cNvPr>
            <p:cNvSpPr/>
            <p:nvPr/>
          </p:nvSpPr>
          <p:spPr>
            <a:xfrm>
              <a:off x="1650761" y="1452393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</a:t>
              </a:r>
              <a:r>
                <a:rPr lang="fr-FR" altLang="zh-CN" sz="1800" b="0" i="0" u="none" strike="noStrike" baseline="0" dirty="0">
                  <a:solidFill>
                    <a:schemeClr val="bg1"/>
                  </a:solidFill>
                </a:rPr>
                <a:t>S'</a:t>
              </a:r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]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8EBCF64D-8379-CA71-C344-0DC3EC2A4BF8}"/>
                </a:ext>
              </a:extLst>
            </p:cNvPr>
            <p:cNvSpPr/>
            <p:nvPr/>
          </p:nvSpPr>
          <p:spPr>
            <a:xfrm>
              <a:off x="1001836" y="2996003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9" name="表格 2">
            <a:extLst>
              <a:ext uri="{FF2B5EF4-FFF2-40B4-BE49-F238E27FC236}">
                <a16:creationId xmlns:a16="http://schemas.microsoft.com/office/drawing/2014/main" id="{F6F35763-75DB-41E0-47E3-7F75C97E9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207894"/>
              </p:ext>
            </p:extLst>
          </p:nvPr>
        </p:nvGraphicFramePr>
        <p:xfrm>
          <a:off x="4443306" y="323494"/>
          <a:ext cx="5386211" cy="4389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44401">
                  <a:extLst>
                    <a:ext uri="{9D8B030D-6E8A-4147-A177-3AD203B41FA5}">
                      <a16:colId xmlns:a16="http://schemas.microsoft.com/office/drawing/2014/main" val="1833902255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181574168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45417072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32080056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24168920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430992909"/>
                    </a:ext>
                  </a:extLst>
                </a:gridCol>
                <a:gridCol w="653966">
                  <a:extLst>
                    <a:ext uri="{9D8B030D-6E8A-4147-A177-3AD203B41FA5}">
                      <a16:colId xmlns:a16="http://schemas.microsoft.com/office/drawing/2014/main" val="1888280247"/>
                    </a:ext>
                  </a:extLst>
                </a:gridCol>
                <a:gridCol w="526943">
                  <a:extLst>
                    <a:ext uri="{9D8B030D-6E8A-4147-A177-3AD203B41FA5}">
                      <a16:colId xmlns:a16="http://schemas.microsoft.com/office/drawing/2014/main" val="4158758621"/>
                    </a:ext>
                  </a:extLst>
                </a:gridCol>
                <a:gridCol w="526942">
                  <a:extLst>
                    <a:ext uri="{9D8B030D-6E8A-4147-A177-3AD203B41FA5}">
                      <a16:colId xmlns:a16="http://schemas.microsoft.com/office/drawing/2014/main" val="4022670473"/>
                    </a:ext>
                  </a:extLst>
                </a:gridCol>
                <a:gridCol w="557939">
                  <a:extLst>
                    <a:ext uri="{9D8B030D-6E8A-4147-A177-3AD203B41FA5}">
                      <a16:colId xmlns:a16="http://schemas.microsoft.com/office/drawing/2014/main" val="793873681"/>
                    </a:ext>
                  </a:extLst>
                </a:gridCol>
              </a:tblGrid>
              <a:tr h="322992">
                <a:tc rowSpan="2">
                  <a:txBody>
                    <a:bodyPr/>
                    <a:lstStyle/>
                    <a:p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20151"/>
                  </a:ext>
                </a:extLst>
              </a:tr>
              <a:tr h="3229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6394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72770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acc</a:t>
                      </a:r>
                      <a:endParaRPr lang="zh-CN" altLang="en-US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078"/>
                  </a:ext>
                </a:extLst>
              </a:tr>
              <a:tr h="33879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619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S6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4873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r2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009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S8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5783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17318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S9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67575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62837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143522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CE891631-41F1-47B2-12ED-88AB8BC39798}"/>
              </a:ext>
            </a:extLst>
          </p:cNvPr>
          <p:cNvSpPr txBox="1"/>
          <p:nvPr/>
        </p:nvSpPr>
        <p:spPr>
          <a:xfrm>
            <a:off x="9485349" y="5143508"/>
            <a:ext cx="2669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考虑分析串：</a:t>
            </a:r>
            <a:r>
              <a:rPr lang="en-US" altLang="zh-CN" dirty="0" err="1">
                <a:solidFill>
                  <a:srgbClr val="0000FF"/>
                </a:solidFill>
              </a:rPr>
              <a:t>abecde</a:t>
            </a:r>
            <a:r>
              <a:rPr lang="en-US" altLang="zh-CN" dirty="0"/>
              <a:t>#</a:t>
            </a:r>
            <a:endParaRPr lang="zh-CN" altLang="en-US" dirty="0"/>
          </a:p>
        </p:txBody>
      </p:sp>
      <p:graphicFrame>
        <p:nvGraphicFramePr>
          <p:cNvPr id="11" name="表格 3">
            <a:extLst>
              <a:ext uri="{FF2B5EF4-FFF2-40B4-BE49-F238E27FC236}">
                <a16:creationId xmlns:a16="http://schemas.microsoft.com/office/drawing/2014/main" id="{7A6862E3-7A51-7407-C53A-08EB08800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203241"/>
              </p:ext>
            </p:extLst>
          </p:nvPr>
        </p:nvGraphicFramePr>
        <p:xfrm>
          <a:off x="10461648" y="1757887"/>
          <a:ext cx="1143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35935744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122573667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855759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00977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081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37807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74593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794116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875EBD17-EDB0-5F79-7F40-7F1E7A570069}"/>
              </a:ext>
            </a:extLst>
          </p:cNvPr>
          <p:cNvSpPr txBox="1"/>
          <p:nvPr/>
        </p:nvSpPr>
        <p:spPr>
          <a:xfrm>
            <a:off x="10515868" y="2888417"/>
            <a:ext cx="494607" cy="36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BA5243-7F80-2675-9933-C42945A94F05}"/>
              </a:ext>
            </a:extLst>
          </p:cNvPr>
          <p:cNvSpPr txBox="1"/>
          <p:nvPr/>
        </p:nvSpPr>
        <p:spPr>
          <a:xfrm>
            <a:off x="10522358" y="3245226"/>
            <a:ext cx="494607" cy="36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C37E1DB-ED8C-5316-1DEB-DB610D4DEA71}"/>
              </a:ext>
            </a:extLst>
          </p:cNvPr>
          <p:cNvSpPr txBox="1"/>
          <p:nvPr/>
        </p:nvSpPr>
        <p:spPr>
          <a:xfrm>
            <a:off x="11063211" y="3218721"/>
            <a:ext cx="494607" cy="36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/>
                <a:cs typeface="+mn-cs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77D0B9-33D8-C04E-8B70-F1626B0A35CB}"/>
              </a:ext>
            </a:extLst>
          </p:cNvPr>
          <p:cNvSpPr txBox="1"/>
          <p:nvPr/>
        </p:nvSpPr>
        <p:spPr>
          <a:xfrm>
            <a:off x="11056885" y="2865982"/>
            <a:ext cx="494607" cy="36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/>
                <a:cs typeface="+mn-cs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9422FC7-19AD-855E-B551-5471D84A88A3}"/>
              </a:ext>
            </a:extLst>
          </p:cNvPr>
          <p:cNvSpPr txBox="1"/>
          <p:nvPr/>
        </p:nvSpPr>
        <p:spPr>
          <a:xfrm>
            <a:off x="10524293" y="2865981"/>
            <a:ext cx="494607" cy="36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8C3F03F-54B1-FE84-3F02-9912DCFF71C6}"/>
              </a:ext>
            </a:extLst>
          </p:cNvPr>
          <p:cNvSpPr txBox="1"/>
          <p:nvPr/>
        </p:nvSpPr>
        <p:spPr>
          <a:xfrm>
            <a:off x="11052295" y="2852542"/>
            <a:ext cx="494607" cy="36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/>
                <a:cs typeface="+mn-cs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0A39C12-369A-88E7-0BBB-12EDCBED4D56}"/>
              </a:ext>
            </a:extLst>
          </p:cNvPr>
          <p:cNvSpPr txBox="1"/>
          <p:nvPr/>
        </p:nvSpPr>
        <p:spPr>
          <a:xfrm>
            <a:off x="10066251" y="4013431"/>
            <a:ext cx="19014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FF0000"/>
                </a:solidFill>
                <a:latin typeface="Segoe UI"/>
                <a:ea typeface="微软雅黑"/>
              </a:rPr>
              <a:t>A[3,e]=null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FF0000"/>
                </a:solidFill>
                <a:latin typeface="Segoe UI"/>
                <a:ea typeface="微软雅黑"/>
              </a:rPr>
              <a:t>出错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"/>
              <a:ea typeface="微软雅黑"/>
            </a:endParaRPr>
          </a:p>
        </p:txBody>
      </p:sp>
      <p:sp>
        <p:nvSpPr>
          <p:cNvPr id="36" name="Text Box 5">
            <a:extLst>
              <a:ext uri="{FF2B5EF4-FFF2-40B4-BE49-F238E27FC236}">
                <a16:creationId xmlns:a16="http://schemas.microsoft.com/office/drawing/2014/main" id="{ACB2454B-A9CE-69A0-B8F7-55AD724A5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176" y="6039395"/>
            <a:ext cx="1441450" cy="492443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I9: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 →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aA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cBe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·</a:t>
            </a:r>
          </a:p>
        </p:txBody>
      </p:sp>
      <p:sp>
        <p:nvSpPr>
          <p:cNvPr id="70" name="Text Box 9">
            <a:extLst>
              <a:ext uri="{FF2B5EF4-FFF2-40B4-BE49-F238E27FC236}">
                <a16:creationId xmlns:a16="http://schemas.microsoft.com/office/drawing/2014/main" id="{56AF69AF-97A7-CE0F-9351-54E3AE4BA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343" y="6039395"/>
            <a:ext cx="1439863" cy="492443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I4: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 → b·</a:t>
            </a:r>
          </a:p>
        </p:txBody>
      </p:sp>
      <p:sp>
        <p:nvSpPr>
          <p:cNvPr id="71" name="Text Box 10">
            <a:extLst>
              <a:ext uri="{FF2B5EF4-FFF2-40B4-BE49-F238E27FC236}">
                <a16:creationId xmlns:a16="http://schemas.microsoft.com/office/drawing/2014/main" id="{6754F891-F029-CD46-C870-7EB14DB49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5377" y="6039395"/>
            <a:ext cx="1511300" cy="492443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I6: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 → Ab·</a:t>
            </a:r>
          </a:p>
        </p:txBody>
      </p:sp>
      <p:sp>
        <p:nvSpPr>
          <p:cNvPr id="73" name="Text Box 11">
            <a:extLst>
              <a:ext uri="{FF2B5EF4-FFF2-40B4-BE49-F238E27FC236}">
                <a16:creationId xmlns:a16="http://schemas.microsoft.com/office/drawing/2014/main" id="{6A62AB3F-72B2-3A07-76D0-02FBE4076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0284" y="6039395"/>
            <a:ext cx="1511300" cy="492443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I8: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B → d·</a:t>
            </a:r>
          </a:p>
        </p:txBody>
      </p:sp>
      <p:sp>
        <p:nvSpPr>
          <p:cNvPr id="74" name="Line 15">
            <a:extLst>
              <a:ext uri="{FF2B5EF4-FFF2-40B4-BE49-F238E27FC236}">
                <a16:creationId xmlns:a16="http://schemas.microsoft.com/office/drawing/2014/main" id="{104DD8F1-5A3D-C2D0-D01C-2046F48939B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3349" y="5715710"/>
            <a:ext cx="0" cy="32727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5" name="Text Box 20">
            <a:extLst>
              <a:ext uri="{FF2B5EF4-FFF2-40B4-BE49-F238E27FC236}">
                <a16:creationId xmlns:a16="http://schemas.microsoft.com/office/drawing/2014/main" id="{89E217DB-C1EC-700D-3085-F865B4372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9777" y="5745959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</a:rPr>
              <a:t>b</a:t>
            </a:r>
          </a:p>
        </p:txBody>
      </p:sp>
      <p:sp>
        <p:nvSpPr>
          <p:cNvPr id="76" name="Line 25">
            <a:extLst>
              <a:ext uri="{FF2B5EF4-FFF2-40B4-BE49-F238E27FC236}">
                <a16:creationId xmlns:a16="http://schemas.microsoft.com/office/drawing/2014/main" id="{3612D974-2AA8-E527-3C91-B2C871C4668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7366" y="5652278"/>
            <a:ext cx="0" cy="3960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7" name="Text Box 26">
            <a:extLst>
              <a:ext uri="{FF2B5EF4-FFF2-40B4-BE49-F238E27FC236}">
                <a16:creationId xmlns:a16="http://schemas.microsoft.com/office/drawing/2014/main" id="{47F5A62E-43DA-6C48-552F-907EDBA4B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3623" y="5693087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</a:rPr>
              <a:t>d</a:t>
            </a:r>
          </a:p>
        </p:txBody>
      </p:sp>
      <p:sp>
        <p:nvSpPr>
          <p:cNvPr id="78" name="Line 27">
            <a:extLst>
              <a:ext uri="{FF2B5EF4-FFF2-40B4-BE49-F238E27FC236}">
                <a16:creationId xmlns:a16="http://schemas.microsoft.com/office/drawing/2014/main" id="{82A69E5D-3DD1-7BF6-6C8B-09C5B29BE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7359" y="5696858"/>
            <a:ext cx="0" cy="32561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9" name="Text Box 28">
            <a:extLst>
              <a:ext uri="{FF2B5EF4-FFF2-40B4-BE49-F238E27FC236}">
                <a16:creationId xmlns:a16="http://schemas.microsoft.com/office/drawing/2014/main" id="{6EA20B7D-3D49-C272-7A86-22C8943EA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7360" y="5711014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</a:rPr>
              <a:t>b</a:t>
            </a:r>
          </a:p>
        </p:txBody>
      </p:sp>
      <p:sp>
        <p:nvSpPr>
          <p:cNvPr id="80" name="Line 25">
            <a:extLst>
              <a:ext uri="{FF2B5EF4-FFF2-40B4-BE49-F238E27FC236}">
                <a16:creationId xmlns:a16="http://schemas.microsoft.com/office/drawing/2014/main" id="{4A844390-9526-4DB7-834D-8C295AC5A80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60966" y="5512779"/>
            <a:ext cx="0" cy="514584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" name="Text Box 26">
            <a:extLst>
              <a:ext uri="{FF2B5EF4-FFF2-40B4-BE49-F238E27FC236}">
                <a16:creationId xmlns:a16="http://schemas.microsoft.com/office/drawing/2014/main" id="{C9BE33A8-3C64-F688-9DBE-F5127117B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873" y="5677408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</a:rPr>
              <a:t>e</a:t>
            </a:r>
          </a:p>
        </p:txBody>
      </p:sp>
      <p:sp>
        <p:nvSpPr>
          <p:cNvPr id="82" name="Text Box 100">
            <a:extLst>
              <a:ext uri="{FF2B5EF4-FFF2-40B4-BE49-F238E27FC236}">
                <a16:creationId xmlns:a16="http://schemas.microsoft.com/office/drawing/2014/main" id="{5429BEAB-7131-03BE-08B4-EDB3BD8C6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993" y="6039395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2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83" name="Text Box 100">
            <a:extLst>
              <a:ext uri="{FF2B5EF4-FFF2-40B4-BE49-F238E27FC236}">
                <a16:creationId xmlns:a16="http://schemas.microsoft.com/office/drawing/2014/main" id="{7A9A4CE4-C495-49F7-7F45-1B5E89867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7520" y="6039395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3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84" name="Text Box 100">
            <a:extLst>
              <a:ext uri="{FF2B5EF4-FFF2-40B4-BE49-F238E27FC236}">
                <a16:creationId xmlns:a16="http://schemas.microsoft.com/office/drawing/2014/main" id="{EEC51FA2-CC66-2703-2D28-FB290BF28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6784" y="6039395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4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85" name="Text Box 100">
            <a:extLst>
              <a:ext uri="{FF2B5EF4-FFF2-40B4-BE49-F238E27FC236}">
                <a16:creationId xmlns:a16="http://schemas.microsoft.com/office/drawing/2014/main" id="{BCD34038-1F2F-1D82-76E0-E625D8422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027" y="6039395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62765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4" grpId="0"/>
      <p:bldP spid="15" grpId="0"/>
      <p:bldP spid="15" grpId="1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A27CB6D0-B411-C94D-BA3C-1CEE9DD5247D}"/>
              </a:ext>
            </a:extLst>
          </p:cNvPr>
          <p:cNvGraphicFramePr>
            <a:graphicFrameLocks noGrp="1"/>
          </p:cNvGraphicFramePr>
          <p:nvPr/>
        </p:nvGraphicFramePr>
        <p:xfrm>
          <a:off x="1180694" y="3595822"/>
          <a:ext cx="45346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463">
                  <a:extLst>
                    <a:ext uri="{9D8B030D-6E8A-4147-A177-3AD203B41FA5}">
                      <a16:colId xmlns:a16="http://schemas.microsoft.com/office/drawing/2014/main" val="1947356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42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935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41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063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34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209687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4E7CCA96-1D54-4578-AC3C-AAD9EEAF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</a:t>
            </a:r>
            <a:r>
              <a:rPr lang="zh-CN" altLang="en-US" dirty="0"/>
              <a:t>　</a:t>
            </a:r>
            <a:r>
              <a:rPr lang="en-US" altLang="zh-CN" dirty="0"/>
              <a:t>LR</a:t>
            </a:r>
            <a:r>
              <a:rPr lang="zh-CN" altLang="en-US" dirty="0"/>
              <a:t>分析概述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34786E-A4BF-4332-BCEA-21FF7A568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77393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3200" dirty="0">
                <a:latin typeface="+mn-ea"/>
              </a:rPr>
              <a:t>移进</a:t>
            </a:r>
            <a:r>
              <a:rPr lang="en-US" altLang="zh-CN" sz="3200" dirty="0">
                <a:latin typeface="+mn-ea"/>
              </a:rPr>
              <a:t>-(</a:t>
            </a:r>
            <a:r>
              <a:rPr lang="zh-CN" altLang="en-US" sz="3200" dirty="0">
                <a:latin typeface="+mn-ea"/>
              </a:rPr>
              <a:t>句柄</a:t>
            </a:r>
            <a:r>
              <a:rPr lang="en-US" altLang="zh-CN" sz="3200" dirty="0">
                <a:latin typeface="+mn-ea"/>
              </a:rPr>
              <a:t>)</a:t>
            </a:r>
            <a:r>
              <a:rPr lang="zh-CN" altLang="en-US" sz="3200" dirty="0">
                <a:latin typeface="+mn-ea"/>
              </a:rPr>
              <a:t>归约法</a:t>
            </a:r>
            <a:endParaRPr lang="en-US" altLang="zh-CN" sz="3200" dirty="0"/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G[E]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</a:rPr>
              <a:t>E→E+T︱T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T→T*F︱F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F→(E)︱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串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400" dirty="0">
                <a:solidFill>
                  <a:schemeClr val="tx1"/>
                </a:solidFill>
              </a:rPr>
              <a:t>=</a:t>
            </a:r>
            <a:r>
              <a:rPr lang="en-US" altLang="zh-CN" sz="2400" dirty="0" err="1">
                <a:solidFill>
                  <a:srgbClr val="0000FF"/>
                </a:solidFill>
              </a:rPr>
              <a:t>i+i</a:t>
            </a:r>
            <a:r>
              <a:rPr lang="en-US" altLang="zh-CN" sz="2400" dirty="0">
                <a:solidFill>
                  <a:srgbClr val="0000FF"/>
                </a:solidFill>
              </a:rPr>
              <a:t>*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的规范归约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0" indent="0" algn="l" eaLnBrk="1" hangingPunct="1">
              <a:buNone/>
            </a:pPr>
            <a:endParaRPr lang="zh-CN" altLang="en-US" sz="2400" dirty="0">
              <a:latin typeface="+mn-ea"/>
              <a:ea typeface="+mn-ea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6E4A17E-E6F4-4EF3-2CF5-9149656C8321}"/>
              </a:ext>
            </a:extLst>
          </p:cNvPr>
          <p:cNvGraphicFramePr>
            <a:graphicFrameLocks noGrp="1"/>
          </p:cNvGraphicFramePr>
          <p:nvPr/>
        </p:nvGraphicFramePr>
        <p:xfrm>
          <a:off x="1747165" y="2937501"/>
          <a:ext cx="39678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306">
                  <a:extLst>
                    <a:ext uri="{9D8B030D-6E8A-4147-A177-3AD203B41FA5}">
                      <a16:colId xmlns:a16="http://schemas.microsoft.com/office/drawing/2014/main" val="3452743419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144622649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2174714331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2849880187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845267778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1207860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511930"/>
                  </a:ext>
                </a:extLst>
              </a:tr>
            </a:tbl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7382A9C3-8409-D970-205F-3929BB1D3721}"/>
              </a:ext>
            </a:extLst>
          </p:cNvPr>
          <p:cNvSpPr txBox="1"/>
          <p:nvPr/>
        </p:nvSpPr>
        <p:spPr>
          <a:xfrm>
            <a:off x="1931670" y="2934296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</a:rPr>
              <a:t>i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667E75A-2414-95E9-CA54-6D3146611E8B}"/>
              </a:ext>
            </a:extLst>
          </p:cNvPr>
          <p:cNvSpPr txBox="1"/>
          <p:nvPr/>
        </p:nvSpPr>
        <p:spPr>
          <a:xfrm>
            <a:off x="2588725" y="2942214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+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0D686B7-8C3E-7482-71E9-E707244A6BDC}"/>
              </a:ext>
            </a:extLst>
          </p:cNvPr>
          <p:cNvSpPr txBox="1"/>
          <p:nvPr/>
        </p:nvSpPr>
        <p:spPr>
          <a:xfrm>
            <a:off x="3284194" y="2941111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</a:rPr>
              <a:t>i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18B2C3B-AD13-6029-180C-998583E52FBF}"/>
              </a:ext>
            </a:extLst>
          </p:cNvPr>
          <p:cNvSpPr txBox="1"/>
          <p:nvPr/>
        </p:nvSpPr>
        <p:spPr>
          <a:xfrm>
            <a:off x="4553321" y="2937167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</a:rPr>
              <a:t>i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5CF37E7-305B-1218-FB15-3BDDBE8FD531}"/>
              </a:ext>
            </a:extLst>
          </p:cNvPr>
          <p:cNvSpPr txBox="1"/>
          <p:nvPr/>
        </p:nvSpPr>
        <p:spPr>
          <a:xfrm>
            <a:off x="3895454" y="296939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*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B1C1D44-F9AE-88C9-DE13-A04F0572C8DF}"/>
              </a:ext>
            </a:extLst>
          </p:cNvPr>
          <p:cNvSpPr txBox="1"/>
          <p:nvPr/>
        </p:nvSpPr>
        <p:spPr>
          <a:xfrm>
            <a:off x="487822" y="4067977"/>
            <a:ext cx="49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分</a:t>
            </a:r>
            <a:endParaRPr lang="en-US" altLang="zh-CN" sz="2400" dirty="0"/>
          </a:p>
          <a:p>
            <a:r>
              <a:rPr lang="zh-CN" altLang="en-US" sz="2400" dirty="0"/>
              <a:t>析</a:t>
            </a:r>
            <a:endParaRPr lang="en-US" altLang="zh-CN" sz="2400" dirty="0"/>
          </a:p>
          <a:p>
            <a:r>
              <a:rPr lang="zh-CN" altLang="en-US" sz="2400" dirty="0"/>
              <a:t>栈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1215893-1D03-13B3-604B-1F8F026124B2}"/>
              </a:ext>
            </a:extLst>
          </p:cNvPr>
          <p:cNvSpPr txBox="1"/>
          <p:nvPr/>
        </p:nvSpPr>
        <p:spPr>
          <a:xfrm>
            <a:off x="388963" y="284196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输入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E5B1B57-1232-07C8-1DC0-A9D794982FF4}"/>
              </a:ext>
            </a:extLst>
          </p:cNvPr>
          <p:cNvSpPr txBox="1"/>
          <p:nvPr/>
        </p:nvSpPr>
        <p:spPr>
          <a:xfrm>
            <a:off x="6051544" y="3614632"/>
            <a:ext cx="15824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E→E+T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E→ T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T→T*F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T→ F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F→(E)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F→ i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6146A2-6B71-4B33-49E6-65ED2541DF41}"/>
              </a:ext>
            </a:extLst>
          </p:cNvPr>
          <p:cNvSpPr txBox="1"/>
          <p:nvPr/>
        </p:nvSpPr>
        <p:spPr>
          <a:xfrm>
            <a:off x="9208808" y="5715181"/>
            <a:ext cx="699488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2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-0.02708 3.7037E-7 C -0.03932 3.7037E-7 -0.05417 0.08634 -0.05417 0.15671 L -0.05417 0.31366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1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86F8DE-B974-4EEC-ABE1-79C26E172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84ED33-D24C-4FA8-9204-ED018CB04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3843546" cy="617641"/>
          </a:xfrm>
        </p:spPr>
        <p:txBody>
          <a:bodyPr/>
          <a:lstStyle/>
          <a:p>
            <a:r>
              <a:rPr lang="en-US" altLang="zh-CN" dirty="0"/>
              <a:t>Review</a:t>
            </a:r>
            <a:endParaRPr lang="zh-CN" altLang="en-US" dirty="0"/>
          </a:p>
        </p:txBody>
      </p:sp>
      <p:sp>
        <p:nvSpPr>
          <p:cNvPr id="37" name="Text Box 2">
            <a:extLst>
              <a:ext uri="{FF2B5EF4-FFF2-40B4-BE49-F238E27FC236}">
                <a16:creationId xmlns:a16="http://schemas.microsoft.com/office/drawing/2014/main" id="{942E1070-47E5-4C63-904C-5B65B444F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661" y="3556563"/>
            <a:ext cx="1438275" cy="738664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</a:t>
            </a:r>
            <a:r>
              <a:rPr kumimoji="0" lang="en-US" altLang="zh-CN" sz="16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0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S’ → · S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S → ·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aAcBe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8" name="Text Box 3">
            <a:extLst>
              <a:ext uri="{FF2B5EF4-FFF2-40B4-BE49-F238E27FC236}">
                <a16:creationId xmlns:a16="http://schemas.microsoft.com/office/drawing/2014/main" id="{22B2DCFB-136B-47C0-98B3-EC3D8B4A4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140" y="3681535"/>
            <a:ext cx="963426" cy="492443"/>
          </a:xfrm>
          <a:prstGeom prst="rect">
            <a:avLst/>
          </a:prstGeom>
          <a:noFill/>
          <a:ln w="31750" cmpd="dbl" algn="ctr">
            <a:solidFill>
              <a:srgbClr val="000000"/>
            </a:solidFill>
            <a:miter lim="800000"/>
            <a:headEnd/>
            <a:tailEnd/>
          </a:ln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I1: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S’ →S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·</a:t>
            </a:r>
          </a:p>
        </p:txBody>
      </p:sp>
      <p:sp>
        <p:nvSpPr>
          <p:cNvPr id="39" name="Text Box 4">
            <a:extLst>
              <a:ext uri="{FF2B5EF4-FFF2-40B4-BE49-F238E27FC236}">
                <a16:creationId xmlns:a16="http://schemas.microsoft.com/office/drawing/2014/main" id="{9E083CD7-70FF-4045-8A4F-5388AABA2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5341" y="5016418"/>
            <a:ext cx="1439863" cy="492443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I7: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 →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aA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cB·e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0" name="Text Box 5">
            <a:extLst>
              <a:ext uri="{FF2B5EF4-FFF2-40B4-BE49-F238E27FC236}">
                <a16:creationId xmlns:a16="http://schemas.microsoft.com/office/drawing/2014/main" id="{0F0D9121-B563-4401-8B0D-3407B782F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176" y="6039395"/>
            <a:ext cx="1441450" cy="492443"/>
          </a:xfrm>
          <a:prstGeom prst="rect">
            <a:avLst/>
          </a:prstGeom>
          <a:noFill/>
          <a:ln w="31750" cmpd="dbl" algn="ctr">
            <a:solidFill>
              <a:srgbClr val="000000"/>
            </a:solidFill>
            <a:miter lim="800000"/>
            <a:headEnd/>
            <a:tailEnd/>
          </a:ln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I9: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 →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aA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cBe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·</a:t>
            </a:r>
          </a:p>
        </p:txBody>
      </p:sp>
      <p:sp>
        <p:nvSpPr>
          <p:cNvPr id="41" name="Text Box 6">
            <a:extLst>
              <a:ext uri="{FF2B5EF4-FFF2-40B4-BE49-F238E27FC236}">
                <a16:creationId xmlns:a16="http://schemas.microsoft.com/office/drawing/2014/main" id="{5D676D7C-E2E6-4368-8FCE-89C4C39F1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213" y="4741000"/>
            <a:ext cx="1438275" cy="984885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</a:t>
            </a:r>
            <a:r>
              <a:rPr kumimoji="0" lang="en-US" altLang="zh-CN" sz="16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2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 → a· 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AcBe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A → · b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A → · Ab</a:t>
            </a:r>
          </a:p>
        </p:txBody>
      </p:sp>
      <p:sp>
        <p:nvSpPr>
          <p:cNvPr id="42" name="Text Box 7">
            <a:extLst>
              <a:ext uri="{FF2B5EF4-FFF2-40B4-BE49-F238E27FC236}">
                <a16:creationId xmlns:a16="http://schemas.microsoft.com/office/drawing/2014/main" id="{B3AFECA8-1F82-4B70-8149-7D10D105A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910" y="4938744"/>
            <a:ext cx="1438275" cy="738664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I3: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 →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aA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·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cBe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 → A · b</a:t>
            </a:r>
          </a:p>
        </p:txBody>
      </p:sp>
      <p:sp>
        <p:nvSpPr>
          <p:cNvPr id="43" name="Text Box 8">
            <a:extLst>
              <a:ext uri="{FF2B5EF4-FFF2-40B4-BE49-F238E27FC236}">
                <a16:creationId xmlns:a16="http://schemas.microsoft.com/office/drawing/2014/main" id="{3DB0848F-D905-445D-B824-0B03CC7E1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1267" y="4920446"/>
            <a:ext cx="1438275" cy="738664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I5: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 →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aA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</a:t>
            </a: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c·Be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B → · d</a:t>
            </a:r>
          </a:p>
        </p:txBody>
      </p:sp>
      <p:sp>
        <p:nvSpPr>
          <p:cNvPr id="44" name="Text Box 9">
            <a:extLst>
              <a:ext uri="{FF2B5EF4-FFF2-40B4-BE49-F238E27FC236}">
                <a16:creationId xmlns:a16="http://schemas.microsoft.com/office/drawing/2014/main" id="{C646B31F-2D21-40E0-8957-FABDD8833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343" y="6039395"/>
            <a:ext cx="1439863" cy="492443"/>
          </a:xfrm>
          <a:prstGeom prst="rect">
            <a:avLst/>
          </a:prstGeom>
          <a:noFill/>
          <a:ln w="31750" cmpd="dbl" algn="ctr">
            <a:solidFill>
              <a:srgbClr val="000000"/>
            </a:solidFill>
            <a:miter lim="800000"/>
            <a:headEnd/>
            <a:tailEnd/>
          </a:ln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I4: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 → b·</a:t>
            </a:r>
          </a:p>
        </p:txBody>
      </p:sp>
      <p:sp>
        <p:nvSpPr>
          <p:cNvPr id="45" name="Text Box 10">
            <a:extLst>
              <a:ext uri="{FF2B5EF4-FFF2-40B4-BE49-F238E27FC236}">
                <a16:creationId xmlns:a16="http://schemas.microsoft.com/office/drawing/2014/main" id="{D319DA64-A3D6-44D7-B698-F7D3696CF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5377" y="6039395"/>
            <a:ext cx="1511300" cy="492443"/>
          </a:xfrm>
          <a:prstGeom prst="rect">
            <a:avLst/>
          </a:prstGeom>
          <a:noFill/>
          <a:ln w="31750" cmpd="dbl" algn="ctr">
            <a:solidFill>
              <a:srgbClr val="000000"/>
            </a:solidFill>
            <a:miter lim="800000"/>
            <a:headEnd/>
            <a:tailEnd/>
          </a:ln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I6: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 → Ab·</a:t>
            </a:r>
          </a:p>
        </p:txBody>
      </p:sp>
      <p:sp>
        <p:nvSpPr>
          <p:cNvPr id="46" name="Text Box 11">
            <a:extLst>
              <a:ext uri="{FF2B5EF4-FFF2-40B4-BE49-F238E27FC236}">
                <a16:creationId xmlns:a16="http://schemas.microsoft.com/office/drawing/2014/main" id="{A6068DDA-404D-4747-93AF-923C561A4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0284" y="6039395"/>
            <a:ext cx="1511300" cy="492443"/>
          </a:xfrm>
          <a:prstGeom prst="rect">
            <a:avLst/>
          </a:prstGeom>
          <a:noFill/>
          <a:ln w="31750" cmpd="dbl" algn="ctr">
            <a:solidFill>
              <a:srgbClr val="000000"/>
            </a:solidFill>
            <a:miter lim="800000"/>
            <a:headEnd/>
            <a:tailEnd/>
          </a:ln>
        </p:spPr>
        <p:txBody>
          <a:bodyPr wrap="square" tIns="0" bIns="0">
            <a:spAutoFit/>
          </a:bodyPr>
          <a:lstStyle>
            <a:defPPr>
              <a:defRPr lang="zh-CN"/>
            </a:defPPr>
            <a:lvl1pPr algn="l">
              <a:spcBef>
                <a:spcPts val="0"/>
              </a:spcBef>
              <a:defRPr sz="1600" b="1"/>
            </a:lvl1pPr>
          </a:lstStyle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I8: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B → d·</a:t>
            </a:r>
          </a:p>
        </p:txBody>
      </p:sp>
      <p:sp>
        <p:nvSpPr>
          <p:cNvPr id="47" name="Freeform 13">
            <a:extLst>
              <a:ext uri="{FF2B5EF4-FFF2-40B4-BE49-F238E27FC236}">
                <a16:creationId xmlns:a16="http://schemas.microsoft.com/office/drawing/2014/main" id="{9A52F088-D5D9-4A93-BB52-2C58D48E14FE}"/>
              </a:ext>
            </a:extLst>
          </p:cNvPr>
          <p:cNvSpPr>
            <a:spLocks/>
          </p:cNvSpPr>
          <p:nvPr/>
        </p:nvSpPr>
        <p:spPr bwMode="auto">
          <a:xfrm>
            <a:off x="6346611" y="5308076"/>
            <a:ext cx="647700" cy="158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8" name="Text Box 14">
            <a:extLst>
              <a:ext uri="{FF2B5EF4-FFF2-40B4-BE49-F238E27FC236}">
                <a16:creationId xmlns:a16="http://schemas.microsoft.com/office/drawing/2014/main" id="{2020E1A7-AFE4-4E1C-A6A6-C2447F94A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472" y="4902299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</a:rPr>
              <a:t>B</a:t>
            </a:r>
          </a:p>
        </p:txBody>
      </p:sp>
      <p:sp>
        <p:nvSpPr>
          <p:cNvPr id="49" name="Line 15">
            <a:extLst>
              <a:ext uri="{FF2B5EF4-FFF2-40B4-BE49-F238E27FC236}">
                <a16:creationId xmlns:a16="http://schemas.microsoft.com/office/drawing/2014/main" id="{DA18A432-50C4-4A25-9655-43DD5F061CA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3349" y="5715710"/>
            <a:ext cx="0" cy="32727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0" name="Line 16">
            <a:extLst>
              <a:ext uri="{FF2B5EF4-FFF2-40B4-BE49-F238E27FC236}">
                <a16:creationId xmlns:a16="http://schemas.microsoft.com/office/drawing/2014/main" id="{2959D2E6-8BC8-4B5B-8238-03D026505A39}"/>
              </a:ext>
            </a:extLst>
          </p:cNvPr>
          <p:cNvSpPr>
            <a:spLocks noChangeShapeType="1"/>
          </p:cNvSpPr>
          <p:nvPr/>
        </p:nvSpPr>
        <p:spPr bwMode="auto">
          <a:xfrm rot="21540000" flipH="1">
            <a:off x="1896243" y="4295227"/>
            <a:ext cx="9239" cy="464669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1" name="Freeform 17">
            <a:extLst>
              <a:ext uri="{FF2B5EF4-FFF2-40B4-BE49-F238E27FC236}">
                <a16:creationId xmlns:a16="http://schemas.microsoft.com/office/drawing/2014/main" id="{46377C55-961C-4EE0-B53C-595C8FBE589A}"/>
              </a:ext>
            </a:extLst>
          </p:cNvPr>
          <p:cNvSpPr>
            <a:spLocks/>
          </p:cNvSpPr>
          <p:nvPr/>
        </p:nvSpPr>
        <p:spPr bwMode="auto">
          <a:xfrm flipV="1">
            <a:off x="2611936" y="5143508"/>
            <a:ext cx="404205" cy="45719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2" name="Text Box 18">
            <a:extLst>
              <a:ext uri="{FF2B5EF4-FFF2-40B4-BE49-F238E27FC236}">
                <a16:creationId xmlns:a16="http://schemas.microsoft.com/office/drawing/2014/main" id="{231021A4-4F3E-474F-BFC5-183846E58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3640" y="4712323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sp>
        <p:nvSpPr>
          <p:cNvPr id="53" name="Text Box 19">
            <a:extLst>
              <a:ext uri="{FF2B5EF4-FFF2-40B4-BE49-F238E27FC236}">
                <a16:creationId xmlns:a16="http://schemas.microsoft.com/office/drawing/2014/main" id="{5A5A6E20-A407-40A7-969F-C3DA8ABAD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3446" y="4315398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sp>
        <p:nvSpPr>
          <p:cNvPr id="54" name="Text Box 20">
            <a:extLst>
              <a:ext uri="{FF2B5EF4-FFF2-40B4-BE49-F238E27FC236}">
                <a16:creationId xmlns:a16="http://schemas.microsoft.com/office/drawing/2014/main" id="{BBACBBAE-803E-4A97-A930-603393A56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9777" y="5745959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</a:rPr>
              <a:t>b</a:t>
            </a:r>
          </a:p>
        </p:txBody>
      </p:sp>
      <p:sp>
        <p:nvSpPr>
          <p:cNvPr id="55" name="Freeform 21">
            <a:extLst>
              <a:ext uri="{FF2B5EF4-FFF2-40B4-BE49-F238E27FC236}">
                <a16:creationId xmlns:a16="http://schemas.microsoft.com/office/drawing/2014/main" id="{EB0A4F90-2653-4AEE-8BAF-7360F7F97FBF}"/>
              </a:ext>
            </a:extLst>
          </p:cNvPr>
          <p:cNvSpPr>
            <a:spLocks/>
          </p:cNvSpPr>
          <p:nvPr/>
        </p:nvSpPr>
        <p:spPr bwMode="auto">
          <a:xfrm flipV="1">
            <a:off x="2625799" y="3899002"/>
            <a:ext cx="347292" cy="45719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6" name="Text Box 22">
            <a:extLst>
              <a:ext uri="{FF2B5EF4-FFF2-40B4-BE49-F238E27FC236}">
                <a16:creationId xmlns:a16="http://schemas.microsoft.com/office/drawing/2014/main" id="{927D8DCB-1C1E-4A79-ABCD-DEA684A8B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5776" y="3564860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</a:rPr>
              <a:t>S</a:t>
            </a: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279895C3-C22A-4580-BE31-447BB254A917}"/>
              </a:ext>
            </a:extLst>
          </p:cNvPr>
          <p:cNvSpPr>
            <a:spLocks/>
          </p:cNvSpPr>
          <p:nvPr/>
        </p:nvSpPr>
        <p:spPr bwMode="auto">
          <a:xfrm flipV="1">
            <a:off x="4481627" y="5153471"/>
            <a:ext cx="414920" cy="17224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" name="Text Box 24">
            <a:extLst>
              <a:ext uri="{FF2B5EF4-FFF2-40B4-BE49-F238E27FC236}">
                <a16:creationId xmlns:a16="http://schemas.microsoft.com/office/drawing/2014/main" id="{5D5C7A91-B96A-43EB-8E67-90F8FAA75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1116" y="4979724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</a:rPr>
              <a:t>c</a:t>
            </a:r>
          </a:p>
        </p:txBody>
      </p:sp>
      <p:sp>
        <p:nvSpPr>
          <p:cNvPr id="59" name="Line 25">
            <a:extLst>
              <a:ext uri="{FF2B5EF4-FFF2-40B4-BE49-F238E27FC236}">
                <a16:creationId xmlns:a16="http://schemas.microsoft.com/office/drawing/2014/main" id="{23EFA285-DB0B-4F0C-A624-6B49776022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7366" y="5652278"/>
            <a:ext cx="0" cy="3960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0" name="Text Box 26">
            <a:extLst>
              <a:ext uri="{FF2B5EF4-FFF2-40B4-BE49-F238E27FC236}">
                <a16:creationId xmlns:a16="http://schemas.microsoft.com/office/drawing/2014/main" id="{0F0557F3-BD9D-496B-8AFF-CFC7B4279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3623" y="5693087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</a:rPr>
              <a:t>d</a:t>
            </a:r>
          </a:p>
        </p:txBody>
      </p:sp>
      <p:sp>
        <p:nvSpPr>
          <p:cNvPr id="61" name="Line 27">
            <a:extLst>
              <a:ext uri="{FF2B5EF4-FFF2-40B4-BE49-F238E27FC236}">
                <a16:creationId xmlns:a16="http://schemas.microsoft.com/office/drawing/2014/main" id="{A14198C2-925C-4E3B-BFE2-DEEF2C9CBE2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7359" y="5696858"/>
            <a:ext cx="0" cy="32561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" name="Text Box 28">
            <a:extLst>
              <a:ext uri="{FF2B5EF4-FFF2-40B4-BE49-F238E27FC236}">
                <a16:creationId xmlns:a16="http://schemas.microsoft.com/office/drawing/2014/main" id="{57B03F81-4A04-4281-8F93-C8B259010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7360" y="5711014"/>
            <a:ext cx="287337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charset="0"/>
              </a:rPr>
              <a:t>b</a:t>
            </a:r>
          </a:p>
        </p:txBody>
      </p:sp>
      <p:sp>
        <p:nvSpPr>
          <p:cNvPr id="63" name="Line 25">
            <a:extLst>
              <a:ext uri="{FF2B5EF4-FFF2-40B4-BE49-F238E27FC236}">
                <a16:creationId xmlns:a16="http://schemas.microsoft.com/office/drawing/2014/main" id="{9938FAF3-925E-4732-B16B-6144139BF665}"/>
              </a:ext>
            </a:extLst>
          </p:cNvPr>
          <p:cNvSpPr>
            <a:spLocks noChangeShapeType="1"/>
          </p:cNvSpPr>
          <p:nvPr/>
        </p:nvSpPr>
        <p:spPr bwMode="auto">
          <a:xfrm>
            <a:off x="7560966" y="5512779"/>
            <a:ext cx="0" cy="514584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4" name="Text Box 26">
            <a:extLst>
              <a:ext uri="{FF2B5EF4-FFF2-40B4-BE49-F238E27FC236}">
                <a16:creationId xmlns:a16="http://schemas.microsoft.com/office/drawing/2014/main" id="{32EB2D87-A71D-4300-97AC-4D309205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873" y="5677408"/>
            <a:ext cx="287338" cy="33855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Arial" charset="0"/>
              </a:rPr>
              <a:t>e</a:t>
            </a:r>
          </a:p>
        </p:txBody>
      </p:sp>
      <p:sp>
        <p:nvSpPr>
          <p:cNvPr id="65" name="Text Box 100">
            <a:extLst>
              <a:ext uri="{FF2B5EF4-FFF2-40B4-BE49-F238E27FC236}">
                <a16:creationId xmlns:a16="http://schemas.microsoft.com/office/drawing/2014/main" id="{0087AB82-CB71-4A83-AD4F-6990230F5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942" y="3670531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0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66" name="Text Box 100">
            <a:extLst>
              <a:ext uri="{FF2B5EF4-FFF2-40B4-BE49-F238E27FC236}">
                <a16:creationId xmlns:a16="http://schemas.microsoft.com/office/drawing/2014/main" id="{04566142-3BD5-4660-B799-3B01D57EF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993" y="6039395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2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67" name="Text Box 100">
            <a:extLst>
              <a:ext uri="{FF2B5EF4-FFF2-40B4-BE49-F238E27FC236}">
                <a16:creationId xmlns:a16="http://schemas.microsoft.com/office/drawing/2014/main" id="{2FB243E9-1C11-4FF0-A2E7-1FB5F2F33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7520" y="6039395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3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68" name="Text Box 100">
            <a:extLst>
              <a:ext uri="{FF2B5EF4-FFF2-40B4-BE49-F238E27FC236}">
                <a16:creationId xmlns:a16="http://schemas.microsoft.com/office/drawing/2014/main" id="{BBEC3D69-BC92-449D-8557-B54ED65A0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6784" y="6039395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4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69" name="Text Box 100">
            <a:extLst>
              <a:ext uri="{FF2B5EF4-FFF2-40B4-BE49-F238E27FC236}">
                <a16:creationId xmlns:a16="http://schemas.microsoft.com/office/drawing/2014/main" id="{203F0281-4233-4201-881C-C2D08387F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027" y="6039395"/>
            <a:ext cx="81121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（</a:t>
            </a:r>
            <a:r>
              <a:rPr lang="en-US" altLang="zh-CN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1</a:t>
            </a:r>
            <a:r>
              <a:rPr lang="zh-CN" altLang="en-US" sz="16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）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F7BC299-9D10-4F58-BE84-4D18B8BE3531}"/>
              </a:ext>
            </a:extLst>
          </p:cNvPr>
          <p:cNvSpPr txBox="1"/>
          <p:nvPr/>
        </p:nvSpPr>
        <p:spPr>
          <a:xfrm>
            <a:off x="717997" y="3549471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</a:t>
            </a:r>
            <a:endParaRPr lang="en-US" altLang="zh-CN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7B95973-3FF8-7C2C-AD02-A5DD78C2C31D}"/>
              </a:ext>
            </a:extLst>
          </p:cNvPr>
          <p:cNvGrpSpPr/>
          <p:nvPr/>
        </p:nvGrpSpPr>
        <p:grpSpPr>
          <a:xfrm>
            <a:off x="995817" y="1584745"/>
            <a:ext cx="2020323" cy="1820114"/>
            <a:chOff x="995817" y="1452393"/>
            <a:chExt cx="2020323" cy="1820114"/>
          </a:xfrm>
        </p:grpSpPr>
        <p:sp>
          <p:nvSpPr>
            <p:cNvPr id="5" name="Text Box 1387">
              <a:extLst>
                <a:ext uri="{FF2B5EF4-FFF2-40B4-BE49-F238E27FC236}">
                  <a16:creationId xmlns:a16="http://schemas.microsoft.com/office/drawing/2014/main" id="{9F213722-FBA0-16BE-BE6B-07F5964B4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5817" y="1605908"/>
              <a:ext cx="2020323" cy="1662708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5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FF0000"/>
                  </a:solidFill>
                  <a:latin typeface="Arial"/>
                  <a:ea typeface="宋体"/>
                </a:rPr>
                <a:t>(0) </a:t>
              </a:r>
              <a:r>
                <a:rPr lang="fr-FR" altLang="zh-CN" sz="2000" b="0" i="0" u="none" strike="noStrike" baseline="0" dirty="0">
                  <a:solidFill>
                    <a:srgbClr val="FF0000"/>
                  </a:solidFill>
                </a:rPr>
                <a:t>S'</a:t>
              </a:r>
              <a:r>
                <a:rPr lang="en-US" altLang="zh-CN" sz="2000" dirty="0">
                  <a:solidFill>
                    <a:srgbClr val="FF0000"/>
                  </a:solidFill>
                  <a:latin typeface="Arial"/>
                  <a:ea typeface="宋体"/>
                </a:rPr>
                <a:t>→S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(1)</a:t>
              </a:r>
              <a:r>
                <a:rPr lang="zh-CN" altLang="en-US" sz="2000" dirty="0">
                  <a:solidFill>
                    <a:srgbClr val="000000"/>
                  </a:solidFill>
                  <a:latin typeface="Arial"/>
                  <a:ea typeface="宋体"/>
                </a:rPr>
                <a:t>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S→aAcBe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(2)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(3)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A→Ab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Arial"/>
                  <a:ea typeface="宋体"/>
                </a:rPr>
                <a:t>(4) </a:t>
              </a:r>
              <a:r>
                <a:rPr lang="en-US" altLang="zh-CN" sz="2000" dirty="0" err="1">
                  <a:solidFill>
                    <a:srgbClr val="000000"/>
                  </a:solidFill>
                  <a:latin typeface="Arial"/>
                  <a:ea typeface="宋体"/>
                </a:rPr>
                <a:t>B→d</a:t>
              </a:r>
              <a:endParaRPr lang="en-US" altLang="zh-CN" sz="2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5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E701B7DE-55D9-E737-DEE7-79E7C5E47714}"/>
                </a:ext>
              </a:extLst>
            </p:cNvPr>
            <p:cNvSpPr/>
            <p:nvPr/>
          </p:nvSpPr>
          <p:spPr>
            <a:xfrm>
              <a:off x="1650761" y="1452393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</a:t>
              </a:r>
              <a:r>
                <a:rPr lang="fr-FR" altLang="zh-CN" sz="1800" b="0" i="0" u="none" strike="noStrike" baseline="0" dirty="0">
                  <a:solidFill>
                    <a:schemeClr val="bg1"/>
                  </a:solidFill>
                </a:rPr>
                <a:t>S'</a:t>
              </a:r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]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8EBCF64D-8379-CA71-C344-0DC3EC2A4BF8}"/>
                </a:ext>
              </a:extLst>
            </p:cNvPr>
            <p:cNvSpPr/>
            <p:nvPr/>
          </p:nvSpPr>
          <p:spPr>
            <a:xfrm>
              <a:off x="1001836" y="2996003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9" name="表格 2">
            <a:extLst>
              <a:ext uri="{FF2B5EF4-FFF2-40B4-BE49-F238E27FC236}">
                <a16:creationId xmlns:a16="http://schemas.microsoft.com/office/drawing/2014/main" id="{F6F35763-75DB-41E0-47E3-7F75C97E9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928503"/>
              </p:ext>
            </p:extLst>
          </p:nvPr>
        </p:nvGraphicFramePr>
        <p:xfrm>
          <a:off x="4443306" y="323494"/>
          <a:ext cx="5386211" cy="4389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44401">
                  <a:extLst>
                    <a:ext uri="{9D8B030D-6E8A-4147-A177-3AD203B41FA5}">
                      <a16:colId xmlns:a16="http://schemas.microsoft.com/office/drawing/2014/main" val="1833902255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181574168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454170723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32080056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241689202"/>
                    </a:ext>
                  </a:extLst>
                </a:gridCol>
                <a:gridCol w="535204">
                  <a:extLst>
                    <a:ext uri="{9D8B030D-6E8A-4147-A177-3AD203B41FA5}">
                      <a16:colId xmlns:a16="http://schemas.microsoft.com/office/drawing/2014/main" val="2430992909"/>
                    </a:ext>
                  </a:extLst>
                </a:gridCol>
                <a:gridCol w="653966">
                  <a:extLst>
                    <a:ext uri="{9D8B030D-6E8A-4147-A177-3AD203B41FA5}">
                      <a16:colId xmlns:a16="http://schemas.microsoft.com/office/drawing/2014/main" val="1888280247"/>
                    </a:ext>
                  </a:extLst>
                </a:gridCol>
                <a:gridCol w="526943">
                  <a:extLst>
                    <a:ext uri="{9D8B030D-6E8A-4147-A177-3AD203B41FA5}">
                      <a16:colId xmlns:a16="http://schemas.microsoft.com/office/drawing/2014/main" val="4158758621"/>
                    </a:ext>
                  </a:extLst>
                </a:gridCol>
                <a:gridCol w="526942">
                  <a:extLst>
                    <a:ext uri="{9D8B030D-6E8A-4147-A177-3AD203B41FA5}">
                      <a16:colId xmlns:a16="http://schemas.microsoft.com/office/drawing/2014/main" val="4022670473"/>
                    </a:ext>
                  </a:extLst>
                </a:gridCol>
                <a:gridCol w="557939">
                  <a:extLst>
                    <a:ext uri="{9D8B030D-6E8A-4147-A177-3AD203B41FA5}">
                      <a16:colId xmlns:a16="http://schemas.microsoft.com/office/drawing/2014/main" val="793873681"/>
                    </a:ext>
                  </a:extLst>
                </a:gridCol>
              </a:tblGrid>
              <a:tr h="322992">
                <a:tc rowSpan="2">
                  <a:txBody>
                    <a:bodyPr/>
                    <a:lstStyle/>
                    <a:p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20151"/>
                  </a:ext>
                </a:extLst>
              </a:tr>
              <a:tr h="3229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6394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S2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72770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acc</a:t>
                      </a:r>
                      <a:endParaRPr lang="zh-CN" altLang="en-US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078"/>
                  </a:ext>
                </a:extLst>
              </a:tr>
              <a:tr h="338796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S4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619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S6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4873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009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S8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57835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r3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17318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latin typeface="+mn-ea"/>
                          <a:ea typeface="+mn-ea"/>
                        </a:rPr>
                        <a:t>S9</a:t>
                      </a: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67575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628379"/>
                  </a:ext>
                </a:extLst>
              </a:tr>
              <a:tr h="322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r1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143522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CE891631-41F1-47B2-12ED-88AB8BC39798}"/>
              </a:ext>
            </a:extLst>
          </p:cNvPr>
          <p:cNvSpPr txBox="1"/>
          <p:nvPr/>
        </p:nvSpPr>
        <p:spPr>
          <a:xfrm>
            <a:off x="9485349" y="5143508"/>
            <a:ext cx="2669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考虑分析串：</a:t>
            </a:r>
            <a:r>
              <a:rPr lang="en-US" altLang="zh-CN" dirty="0" err="1">
                <a:solidFill>
                  <a:srgbClr val="0000FF"/>
                </a:solidFill>
              </a:rPr>
              <a:t>ab</a:t>
            </a:r>
            <a:r>
              <a:rPr lang="en-US" altLang="zh-CN" dirty="0" err="1">
                <a:solidFill>
                  <a:srgbClr val="FF0000"/>
                </a:solidFill>
              </a:rPr>
              <a:t>e</a:t>
            </a:r>
            <a:r>
              <a:rPr lang="en-US" altLang="zh-CN" dirty="0" err="1">
                <a:solidFill>
                  <a:srgbClr val="0000FF"/>
                </a:solidFill>
              </a:rPr>
              <a:t>cde</a:t>
            </a:r>
            <a:r>
              <a:rPr lang="en-US" altLang="zh-CN" dirty="0"/>
              <a:t>#</a:t>
            </a:r>
            <a:endParaRPr lang="zh-CN" altLang="en-US" dirty="0"/>
          </a:p>
        </p:txBody>
      </p:sp>
      <p:graphicFrame>
        <p:nvGraphicFramePr>
          <p:cNvPr id="11" name="表格 3">
            <a:extLst>
              <a:ext uri="{FF2B5EF4-FFF2-40B4-BE49-F238E27FC236}">
                <a16:creationId xmlns:a16="http://schemas.microsoft.com/office/drawing/2014/main" id="{7A6862E3-7A51-7407-C53A-08EB08800A9F}"/>
              </a:ext>
            </a:extLst>
          </p:cNvPr>
          <p:cNvGraphicFramePr>
            <a:graphicFrameLocks noGrp="1"/>
          </p:cNvGraphicFramePr>
          <p:nvPr/>
        </p:nvGraphicFramePr>
        <p:xfrm>
          <a:off x="10461648" y="1757887"/>
          <a:ext cx="1143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35935744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122573667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855759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00977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081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37807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74593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+mn-lt"/>
                        </a:rPr>
                        <a:t>#</a:t>
                      </a:r>
                      <a:endParaRPr lang="zh-CN" altLang="en-US" b="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794116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875EBD17-EDB0-5F79-7F40-7F1E7A570069}"/>
              </a:ext>
            </a:extLst>
          </p:cNvPr>
          <p:cNvSpPr txBox="1"/>
          <p:nvPr/>
        </p:nvSpPr>
        <p:spPr>
          <a:xfrm>
            <a:off x="10515868" y="2888417"/>
            <a:ext cx="494607" cy="36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BA5243-7F80-2675-9933-C42945A94F05}"/>
              </a:ext>
            </a:extLst>
          </p:cNvPr>
          <p:cNvSpPr txBox="1"/>
          <p:nvPr/>
        </p:nvSpPr>
        <p:spPr>
          <a:xfrm>
            <a:off x="10522358" y="3245226"/>
            <a:ext cx="494607" cy="36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C37E1DB-ED8C-5316-1DEB-DB610D4DEA71}"/>
              </a:ext>
            </a:extLst>
          </p:cNvPr>
          <p:cNvSpPr txBox="1"/>
          <p:nvPr/>
        </p:nvSpPr>
        <p:spPr>
          <a:xfrm>
            <a:off x="11063211" y="3218721"/>
            <a:ext cx="494607" cy="36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/>
                <a:cs typeface="+mn-cs"/>
              </a:rPr>
              <a:t>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77D0B9-33D8-C04E-8B70-F1626B0A35CB}"/>
              </a:ext>
            </a:extLst>
          </p:cNvPr>
          <p:cNvSpPr txBox="1"/>
          <p:nvPr/>
        </p:nvSpPr>
        <p:spPr>
          <a:xfrm>
            <a:off x="11056885" y="2865982"/>
            <a:ext cx="494607" cy="36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微软雅黑"/>
                <a:cs typeface="+mn-cs"/>
              </a:rPr>
              <a:t>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200491-FD71-D309-4386-AC25A3C31198}"/>
              </a:ext>
            </a:extLst>
          </p:cNvPr>
          <p:cNvSpPr txBox="1"/>
          <p:nvPr/>
        </p:nvSpPr>
        <p:spPr>
          <a:xfrm>
            <a:off x="10066251" y="4013431"/>
            <a:ext cx="19014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FF0000"/>
                </a:solidFill>
                <a:latin typeface="Segoe UI"/>
                <a:ea typeface="微软雅黑"/>
              </a:rPr>
              <a:t>A[4,e]=null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FF0000"/>
                </a:solidFill>
                <a:latin typeface="Segoe UI"/>
                <a:ea typeface="微软雅黑"/>
              </a:rPr>
              <a:t>出错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7683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4" grpId="0"/>
      <p:bldP spid="15" grpId="0"/>
      <p:bldP spid="15" grpId="1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888E6-4B9D-4DC8-AA3E-30BAA0C0A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144644-5497-42FB-B30C-6BC2B9B61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442240" cy="5637024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SLR(1)</a:t>
            </a:r>
            <a:r>
              <a:rPr lang="zh-CN" altLang="en-US" dirty="0"/>
              <a:t>文法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定义 </a:t>
            </a:r>
            <a:r>
              <a:rPr lang="en-US" altLang="zh-CN" dirty="0">
                <a:solidFill>
                  <a:srgbClr val="C00000"/>
                </a:solidFill>
              </a:rPr>
              <a:t>6.8   </a:t>
            </a:r>
            <a:r>
              <a:rPr lang="zh-CN" altLang="en-US" b="0" dirty="0"/>
              <a:t>设文法</a:t>
            </a:r>
            <a:r>
              <a:rPr lang="en-US" altLang="zh-CN" b="0" dirty="0"/>
              <a:t>G</a:t>
            </a:r>
            <a:r>
              <a:rPr lang="zh-CN" altLang="en-US" b="0" dirty="0"/>
              <a:t>的</a:t>
            </a:r>
            <a:r>
              <a:rPr lang="en-US" altLang="zh-CN" b="0" dirty="0"/>
              <a:t>LR(0)</a:t>
            </a:r>
            <a:r>
              <a:rPr lang="zh-CN" altLang="en-US" b="0" dirty="0"/>
              <a:t>项目集规范族</a:t>
            </a:r>
            <a:r>
              <a:rPr lang="en-US" altLang="zh-CN" b="0" dirty="0"/>
              <a:t>C</a:t>
            </a:r>
            <a:r>
              <a:rPr lang="zh-CN" altLang="en-US" b="0" dirty="0"/>
              <a:t>中任意含有</a:t>
            </a:r>
            <a:r>
              <a:rPr lang="en-US" altLang="zh-CN" b="0" dirty="0"/>
              <a:t>m</a:t>
            </a:r>
            <a:r>
              <a:rPr lang="zh-CN" altLang="en-US" b="0" dirty="0"/>
              <a:t>个</a:t>
            </a:r>
            <a:r>
              <a:rPr lang="zh-CN" altLang="en-US" b="0" dirty="0">
                <a:solidFill>
                  <a:srgbClr val="FF0000"/>
                </a:solidFill>
              </a:rPr>
              <a:t>移进</a:t>
            </a:r>
            <a:r>
              <a:rPr lang="zh-CN" altLang="en-US" b="0" dirty="0"/>
              <a:t>项目和</a:t>
            </a:r>
            <a:r>
              <a:rPr lang="en-US" altLang="zh-CN" b="0" dirty="0"/>
              <a:t>n</a:t>
            </a:r>
            <a:r>
              <a:rPr lang="zh-CN" altLang="en-US" b="0" dirty="0"/>
              <a:t>个</a:t>
            </a:r>
            <a:r>
              <a:rPr lang="zh-CN" altLang="en-US" b="0" dirty="0">
                <a:solidFill>
                  <a:srgbClr val="FF0000"/>
                </a:solidFill>
              </a:rPr>
              <a:t>归约</a:t>
            </a:r>
            <a:r>
              <a:rPr lang="zh-CN" altLang="en-US" b="0" dirty="0"/>
              <a:t>项目的冲突项目集</a:t>
            </a:r>
            <a:r>
              <a:rPr lang="en-US" altLang="zh-CN" b="0" dirty="0" err="1"/>
              <a:t>I</a:t>
            </a:r>
            <a:r>
              <a:rPr lang="en-US" altLang="zh-CN" b="0" baseline="-25000" dirty="0" err="1"/>
              <a:t>k</a:t>
            </a:r>
            <a:r>
              <a:rPr lang="en-US" altLang="zh-CN" b="0" dirty="0"/>
              <a:t> </a:t>
            </a:r>
            <a:r>
              <a:rPr lang="zh-CN" altLang="en-US" b="0" dirty="0"/>
              <a:t>的一般形式为：</a:t>
            </a:r>
            <a:endParaRPr lang="en-US" altLang="zh-CN" b="0" dirty="0"/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b="0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＝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{ A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→α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·a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β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→α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·a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β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···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→α</a:t>
            </a:r>
            <a:r>
              <a:rPr kumimoji="0" lang="en-US" altLang="zh-CN" sz="2400" b="0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·a</a:t>
            </a:r>
            <a:r>
              <a:rPr kumimoji="0" lang="en-US" altLang="zh-CN" sz="2400" b="0" i="0" u="none" strike="noStrike" kern="1200" cap="none" spc="0" normalizeH="0" baseline="-30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β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→γ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→γ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···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→γ</a:t>
            </a:r>
            <a:r>
              <a:rPr kumimoji="0" lang="en-US" altLang="zh-CN" sz="2400" b="0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···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}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（其中，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 </a:t>
            </a:r>
            <a:r>
              <a:rPr kumimoji="0" lang="en-US" altLang="zh-CN" sz="2400" b="0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 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j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∈V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 a </a:t>
            </a:r>
            <a:r>
              <a:rPr kumimoji="0" lang="en-US" altLang="zh-CN" sz="2400" b="0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∈V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 α</a:t>
            </a:r>
            <a:r>
              <a:rPr kumimoji="0" lang="en-US" altLang="zh-CN" sz="2400" b="0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βj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γ</a:t>
            </a:r>
            <a:r>
              <a:rPr kumimoji="0" lang="en-US" altLang="zh-CN" sz="2400" b="0" i="0" u="none" strike="noStrike" kern="1200" cap="none" spc="0" normalizeH="0" baseline="-3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j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∈(V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∪V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)*,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···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表示剩下的待约项目），</a:t>
            </a:r>
          </a:p>
          <a:p>
            <a:pPr marL="0" indent="0">
              <a:buNone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如果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移进符号集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{ a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 </a:t>
            </a:r>
            <a:r>
              <a:rPr kumimoji="0" lang="en-US" altLang="zh-CN" sz="2400" b="0" i="0" u="none" strike="noStrike" kern="1200" cap="none" spc="0" normalizeH="0" baseline="-2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···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α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}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FOLLOW(B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FOLLOW(B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···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FOLLOW(B 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两两相交均为空集 ，则文法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称为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SLR(1)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文法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r>
              <a:rPr lang="en-US" altLang="zh-CN" sz="2400" b="0" dirty="0">
                <a:solidFill>
                  <a:srgbClr val="000000"/>
                </a:solidFill>
                <a:latin typeface="+mn-ea"/>
                <a:ea typeface="+mn-ea"/>
              </a:rPr>
              <a:t>SLR(1)</a:t>
            </a:r>
            <a:r>
              <a:rPr lang="zh-CN" altLang="en-US" sz="2400" b="0" dirty="0">
                <a:solidFill>
                  <a:srgbClr val="000000"/>
                </a:solidFill>
                <a:latin typeface="+mn-ea"/>
                <a:ea typeface="+mn-ea"/>
              </a:rPr>
              <a:t>文法，可用</a:t>
            </a:r>
            <a:r>
              <a:rPr lang="en-US" altLang="zh-CN" sz="2400" b="0" dirty="0">
                <a:solidFill>
                  <a:srgbClr val="000000"/>
                </a:solidFill>
                <a:latin typeface="+mn-ea"/>
                <a:ea typeface="+mn-ea"/>
              </a:rPr>
              <a:t>SLR(1)</a:t>
            </a:r>
            <a:r>
              <a:rPr lang="zh-CN" altLang="en-US" sz="2400" b="0" dirty="0">
                <a:solidFill>
                  <a:srgbClr val="000000"/>
                </a:solidFill>
                <a:latin typeface="+mn-ea"/>
                <a:ea typeface="+mn-ea"/>
              </a:rPr>
              <a:t>分析法</a:t>
            </a:r>
            <a:endParaRPr lang="zh-CN" altLang="en-US" sz="2400" b="0" dirty="0">
              <a:latin typeface="+mn-ea"/>
              <a:ea typeface="+mn-ea"/>
            </a:endParaRPr>
          </a:p>
          <a:p>
            <a:r>
              <a:rPr lang="en-US" altLang="zh-CN" sz="2400" b="0" dirty="0">
                <a:solidFill>
                  <a:srgbClr val="000000"/>
                </a:solidFill>
                <a:latin typeface="+mn-ea"/>
                <a:ea typeface="+mn-ea"/>
              </a:rPr>
              <a:t>SLR(1)</a:t>
            </a:r>
            <a:r>
              <a:rPr lang="zh-CN" altLang="en-US" sz="2400" b="0" dirty="0">
                <a:solidFill>
                  <a:srgbClr val="000000"/>
                </a:solidFill>
                <a:latin typeface="+mn-ea"/>
                <a:ea typeface="+mn-ea"/>
              </a:rPr>
              <a:t>文法，是无二义性的</a:t>
            </a:r>
            <a:endParaRPr lang="en-US" altLang="zh-CN" sz="2400" b="0" dirty="0">
              <a:solidFill>
                <a:srgbClr val="000000"/>
              </a:solidFill>
              <a:latin typeface="+mn-ea"/>
              <a:ea typeface="+mn-ea"/>
            </a:endParaRPr>
          </a:p>
          <a:p>
            <a:r>
              <a:rPr lang="en-US" altLang="zh-CN" sz="2400" b="0" dirty="0">
                <a:solidFill>
                  <a:srgbClr val="000000"/>
                </a:solidFill>
                <a:latin typeface="+mn-ea"/>
                <a:ea typeface="+mn-ea"/>
              </a:rPr>
              <a:t>LR(0)</a:t>
            </a:r>
            <a:r>
              <a:rPr lang="zh-CN" altLang="en-US" sz="2400" b="0" dirty="0">
                <a:solidFill>
                  <a:srgbClr val="000000"/>
                </a:solidFill>
                <a:latin typeface="+mn-ea"/>
                <a:ea typeface="+mn-ea"/>
              </a:rPr>
              <a:t>文法，一定也是</a:t>
            </a:r>
            <a:r>
              <a:rPr lang="en-US" altLang="zh-CN" sz="2400" b="0" dirty="0">
                <a:solidFill>
                  <a:srgbClr val="000000"/>
                </a:solidFill>
                <a:latin typeface="+mn-ea"/>
                <a:ea typeface="+mn-ea"/>
              </a:rPr>
              <a:t>SLR(1)</a:t>
            </a:r>
            <a:r>
              <a:rPr lang="zh-CN" altLang="en-US" sz="2400" b="0" dirty="0">
                <a:solidFill>
                  <a:srgbClr val="000000"/>
                </a:solidFill>
                <a:latin typeface="+mn-ea"/>
                <a:ea typeface="+mn-ea"/>
              </a:rPr>
              <a:t>文法</a:t>
            </a:r>
            <a:r>
              <a:rPr lang="en-US" altLang="zh-CN" sz="2400" b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zh-CN" altLang="en-US" sz="2400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6213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F85EB-523D-4E42-AB7F-B706D209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82874E-2B1F-47BA-8733-F127250B4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SzTx/>
              <a:tabLst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例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6</a:t>
            </a:r>
            <a:r>
              <a:rPr lang="en-US" altLang="zh-CN" sz="2800" dirty="0">
                <a:solidFill>
                  <a:srgbClr val="000000"/>
                </a:solidFill>
                <a:latin typeface="+mn-ea"/>
                <a:ea typeface="+mn-ea"/>
              </a:rPr>
              <a:t>.2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文法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G[S]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:  </a:t>
            </a:r>
          </a:p>
          <a:p>
            <a:pPr lvl="1" algn="l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 →  AB</a:t>
            </a:r>
          </a:p>
          <a:p>
            <a:pPr lvl="1" algn="l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 →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aBa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ε</a:t>
            </a:r>
          </a:p>
          <a:p>
            <a:pPr lvl="1" algn="l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 →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bAb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ε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n-cs"/>
              </a:rPr>
              <a:t>该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文法是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SLR(1)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的吗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若是请构造它的分析表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给出输入串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baab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#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的分析过程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0998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F85EB-523D-4E42-AB7F-B706D209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82874E-2B1F-47BA-8733-F127250B4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SzTx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第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步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拓广文法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:  </a:t>
            </a:r>
          </a:p>
          <a:p>
            <a:pPr marL="457200" lvl="1" indent="0" algn="l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 →  AB</a:t>
            </a:r>
          </a:p>
          <a:p>
            <a:pPr marL="457200" lvl="1" indent="0" algn="l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 →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aBa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ε</a:t>
            </a:r>
          </a:p>
          <a:p>
            <a:pPr marL="457200" lvl="1" indent="0" algn="l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 →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bAb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ε</a:t>
            </a:r>
          </a:p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步 求</a:t>
            </a:r>
            <a:r>
              <a:rPr lang="en-US" altLang="zh-CN" dirty="0"/>
              <a:t>Follow()</a:t>
            </a:r>
            <a:r>
              <a:rPr lang="zh-CN" altLang="en-US" dirty="0"/>
              <a:t>集</a:t>
            </a:r>
            <a:endParaRPr lang="en-US" altLang="zh-CN" dirty="0"/>
          </a:p>
          <a:p>
            <a:pPr lvl="1"/>
            <a:r>
              <a:rPr lang="en-US" altLang="zh-CN" sz="2400" dirty="0"/>
              <a:t>Follow(S’) = { # }</a:t>
            </a:r>
          </a:p>
          <a:p>
            <a:pPr lvl="1"/>
            <a:r>
              <a:rPr lang="en-US" altLang="zh-CN" sz="2400" dirty="0"/>
              <a:t>Follow(S) = { # }</a:t>
            </a:r>
          </a:p>
          <a:p>
            <a:pPr lvl="1"/>
            <a:r>
              <a:rPr lang="en-US" altLang="zh-CN" sz="2400" dirty="0"/>
              <a:t>Follow(A) = {b, #}</a:t>
            </a:r>
          </a:p>
          <a:p>
            <a:pPr lvl="1"/>
            <a:r>
              <a:rPr lang="en-US" altLang="zh-CN" sz="2400" dirty="0"/>
              <a:t>Follow(B) = {a, # }</a:t>
            </a:r>
            <a:endParaRPr lang="zh-CN" altLang="en-US" sz="2400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0561EB84-3D94-4A7C-9EEF-3C4F55EEBFD1}"/>
              </a:ext>
            </a:extLst>
          </p:cNvPr>
          <p:cNvSpPr/>
          <p:nvPr/>
        </p:nvSpPr>
        <p:spPr>
          <a:xfrm>
            <a:off x="3578087" y="1842052"/>
            <a:ext cx="821635" cy="530087"/>
          </a:xfrm>
          <a:prstGeom prst="rightArrow">
            <a:avLst/>
          </a:prstGeom>
          <a:solidFill>
            <a:schemeClr val="bg1"/>
          </a:solidFill>
          <a:ln>
            <a:solidFill>
              <a:srgbClr val="0E7C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9CADDE3-2B94-9384-A8F3-738842EE4544}"/>
              </a:ext>
            </a:extLst>
          </p:cNvPr>
          <p:cNvGrpSpPr/>
          <p:nvPr/>
        </p:nvGrpSpPr>
        <p:grpSpPr>
          <a:xfrm>
            <a:off x="4876222" y="980759"/>
            <a:ext cx="2020323" cy="2807615"/>
            <a:chOff x="7953956" y="980759"/>
            <a:chExt cx="2020323" cy="2807615"/>
          </a:xfrm>
        </p:grpSpPr>
        <p:sp>
          <p:nvSpPr>
            <p:cNvPr id="7" name="Text Box 1387">
              <a:extLst>
                <a:ext uri="{FF2B5EF4-FFF2-40B4-BE49-F238E27FC236}">
                  <a16:creationId xmlns:a16="http://schemas.microsoft.com/office/drawing/2014/main" id="{1612D8CB-F4CA-F932-BBC8-4988539CD1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3956" y="1134274"/>
              <a:ext cx="2020323" cy="2651016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(0)  </a:t>
              </a:r>
              <a:r>
                <a:rPr lang="fr-FR" altLang="zh-CN" sz="2000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S'</a:t>
              </a:r>
              <a:r>
                <a:rPr lang="en-US" altLang="zh-CN" sz="2000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→S</a:t>
              </a:r>
            </a:p>
            <a:p>
              <a:pPr eaLnBrk="0" fontAlgn="base" hangingPunct="0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altLang="zh-CN" sz="2000" dirty="0">
                  <a:solidFill>
                    <a:srgbClr val="0000FF"/>
                  </a:solidFill>
                  <a:latin typeface="+mn-ea"/>
                </a:rPr>
                <a:t>(1) S →  AB</a:t>
              </a:r>
            </a:p>
            <a:p>
              <a:pPr eaLnBrk="0" fontAlgn="base" hangingPunct="0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altLang="zh-CN" sz="2000" dirty="0">
                  <a:solidFill>
                    <a:srgbClr val="0000FF"/>
                  </a:solidFill>
                  <a:latin typeface="+mn-ea"/>
                </a:rPr>
                <a:t>(2) A → </a:t>
              </a:r>
              <a:r>
                <a:rPr lang="en-US" altLang="zh-CN" sz="2000" dirty="0" err="1">
                  <a:solidFill>
                    <a:srgbClr val="0000FF"/>
                  </a:solidFill>
                  <a:latin typeface="+mn-ea"/>
                </a:rPr>
                <a:t>aBa</a:t>
              </a:r>
              <a:endParaRPr lang="en-US" altLang="zh-CN" sz="2000" dirty="0">
                <a:solidFill>
                  <a:srgbClr val="0000FF"/>
                </a:solidFill>
                <a:latin typeface="+mn-ea"/>
              </a:endParaRPr>
            </a:p>
            <a:p>
              <a:pPr eaLnBrk="0" fontAlgn="base" hangingPunct="0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altLang="zh-CN" sz="2000" dirty="0">
                  <a:solidFill>
                    <a:srgbClr val="0000FF"/>
                  </a:solidFill>
                  <a:latin typeface="+mn-ea"/>
                </a:rPr>
                <a:t>(3) A → </a:t>
              </a:r>
              <a:r>
                <a:rPr lang="en-US" altLang="zh-CN" sz="2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ε</a:t>
              </a:r>
              <a:endParaRPr lang="en-US" altLang="zh-CN" sz="2000" dirty="0">
                <a:solidFill>
                  <a:srgbClr val="0000FF"/>
                </a:solidFill>
                <a:latin typeface="+mn-ea"/>
              </a:endParaRPr>
            </a:p>
            <a:p>
              <a:pPr eaLnBrk="0" fontAlgn="base" hangingPunct="0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altLang="zh-CN" sz="2000" dirty="0">
                  <a:solidFill>
                    <a:srgbClr val="0000FF"/>
                  </a:solidFill>
                  <a:latin typeface="+mn-ea"/>
                </a:rPr>
                <a:t>(4) B → </a:t>
              </a:r>
              <a:r>
                <a:rPr lang="en-US" altLang="zh-CN" sz="2000" dirty="0" err="1">
                  <a:solidFill>
                    <a:srgbClr val="0000FF"/>
                  </a:solidFill>
                  <a:latin typeface="+mn-ea"/>
                </a:rPr>
                <a:t>bAb</a:t>
              </a:r>
              <a:endParaRPr lang="en-US" altLang="zh-CN" sz="2000" dirty="0">
                <a:solidFill>
                  <a:srgbClr val="0000FF"/>
                </a:solidFill>
                <a:latin typeface="+mn-ea"/>
              </a:endParaRPr>
            </a:p>
            <a:p>
              <a:pPr eaLnBrk="0" fontAlgn="base" hangingPunct="0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altLang="zh-CN" sz="2000" dirty="0">
                  <a:solidFill>
                    <a:srgbClr val="0000FF"/>
                  </a:solidFill>
                  <a:latin typeface="+mn-ea"/>
                </a:rPr>
                <a:t>(5) B → </a:t>
              </a:r>
              <a:r>
                <a:rPr lang="en-US" altLang="zh-CN" sz="2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ε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6FAAA24C-1C70-648D-D375-6DFDDB29AA47}"/>
                </a:ext>
              </a:extLst>
            </p:cNvPr>
            <p:cNvSpPr/>
            <p:nvPr/>
          </p:nvSpPr>
          <p:spPr>
            <a:xfrm>
              <a:off x="8608900" y="980759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</a:t>
              </a:r>
              <a:r>
                <a:rPr lang="fr-FR" altLang="zh-CN" sz="1800" b="0" i="0" u="none" strike="noStrike" baseline="0" dirty="0">
                  <a:solidFill>
                    <a:schemeClr val="bg1"/>
                  </a:solidFill>
                </a:rPr>
                <a:t>S'</a:t>
              </a:r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]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8E096986-4620-90A3-1566-DC4202454ADF}"/>
                </a:ext>
              </a:extLst>
            </p:cNvPr>
            <p:cNvSpPr/>
            <p:nvPr/>
          </p:nvSpPr>
          <p:spPr>
            <a:xfrm>
              <a:off x="7959975" y="3511870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89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A19D8D47-7F8B-4AF8-93FE-E3A2F4FC3142}"/>
              </a:ext>
            </a:extLst>
          </p:cNvPr>
          <p:cNvSpPr/>
          <p:nvPr/>
        </p:nvSpPr>
        <p:spPr>
          <a:xfrm>
            <a:off x="6152400" y="3920400"/>
            <a:ext cx="1472400" cy="11088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 Box 8">
            <a:extLst>
              <a:ext uri="{FF2B5EF4-FFF2-40B4-BE49-F238E27FC236}">
                <a16:creationId xmlns:a16="http://schemas.microsoft.com/office/drawing/2014/main" id="{767FE637-7BA9-4F66-863A-103E40C70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1204" y="3919946"/>
            <a:ext cx="1472189" cy="110799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5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FF0000"/>
                </a:solidFill>
                <a:latin typeface="+mn-ea"/>
              </a:rPr>
              <a:t>B →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b•Ab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FF"/>
                </a:solidFill>
                <a:latin typeface="+mn-ea"/>
              </a:rPr>
              <a:t>A →•</a:t>
            </a:r>
            <a:r>
              <a:rPr lang="en-US" altLang="zh-CN" dirty="0" err="1">
                <a:solidFill>
                  <a:srgbClr val="0000FF"/>
                </a:solidFill>
                <a:latin typeface="+mn-ea"/>
              </a:rPr>
              <a:t>aBa</a:t>
            </a:r>
            <a:endParaRPr lang="en-US" altLang="zh-CN" dirty="0">
              <a:solidFill>
                <a:srgbClr val="0000FF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FF"/>
                </a:solidFill>
                <a:latin typeface="+mn-ea"/>
              </a:rPr>
              <a:t>A → •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390F5C-EAB5-4156-A52A-B2AA0AA2430D}"/>
              </a:ext>
            </a:extLst>
          </p:cNvPr>
          <p:cNvSpPr/>
          <p:nvPr/>
        </p:nvSpPr>
        <p:spPr>
          <a:xfrm>
            <a:off x="6163200" y="2390400"/>
            <a:ext cx="1440000" cy="1107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FFC1658B-71FF-417B-BD62-417E2EA51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1451" y="2390989"/>
            <a:ext cx="1438275" cy="110799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3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FF0000"/>
                </a:solidFill>
                <a:latin typeface="+mn-ea"/>
              </a:rPr>
              <a:t>A →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a•Ba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FF"/>
                </a:solidFill>
                <a:latin typeface="+mn-ea"/>
              </a:rPr>
              <a:t>B → • </a:t>
            </a:r>
            <a:r>
              <a:rPr lang="en-US" altLang="zh-CN" dirty="0" err="1">
                <a:solidFill>
                  <a:srgbClr val="0000FF"/>
                </a:solidFill>
                <a:latin typeface="+mn-ea"/>
              </a:rPr>
              <a:t>bAb</a:t>
            </a:r>
            <a:endParaRPr lang="en-US" altLang="zh-CN" dirty="0">
              <a:solidFill>
                <a:srgbClr val="0000FF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FF"/>
                </a:solidFill>
                <a:latin typeface="+mn-ea"/>
              </a:rPr>
              <a:t>B → •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05D24E-0017-4F1C-A551-394A2ADF4601}"/>
              </a:ext>
            </a:extLst>
          </p:cNvPr>
          <p:cNvSpPr/>
          <p:nvPr/>
        </p:nvSpPr>
        <p:spPr>
          <a:xfrm>
            <a:off x="4258800" y="3528000"/>
            <a:ext cx="1440000" cy="11079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719FA663-A416-4CBC-A617-DEC0A8326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272" y="3526841"/>
            <a:ext cx="1438275" cy="110799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FF0000"/>
                </a:solidFill>
                <a:latin typeface="+mn-ea"/>
              </a:rPr>
              <a:t>S →A•B</a:t>
            </a: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FF"/>
                </a:solidFill>
                <a:latin typeface="+mn-ea"/>
              </a:rPr>
              <a:t>B →•</a:t>
            </a:r>
            <a:r>
              <a:rPr lang="en-US" altLang="zh-CN" dirty="0" err="1">
                <a:solidFill>
                  <a:srgbClr val="0000FF"/>
                </a:solidFill>
                <a:latin typeface="+mn-ea"/>
              </a:rPr>
              <a:t>bAb</a:t>
            </a:r>
            <a:endParaRPr lang="en-US" altLang="zh-CN" dirty="0">
              <a:solidFill>
                <a:srgbClr val="0000FF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FF"/>
                </a:solidFill>
                <a:latin typeface="+mn-ea"/>
              </a:rPr>
              <a:t>B → • 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47E8347-A014-4B70-8DDD-8EABCBCB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6D59BB-8C11-4049-9A06-54C7CC90B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593309"/>
          </a:xfrm>
          <a:noFill/>
          <a:effectLst/>
        </p:spPr>
        <p:txBody>
          <a:bodyPr>
            <a:normAutofit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 求</a:t>
            </a:r>
            <a:r>
              <a:rPr lang="en-US" altLang="zh-CN" dirty="0"/>
              <a:t>LR(0)</a:t>
            </a:r>
            <a:r>
              <a:rPr lang="zh-CN" altLang="en-US" dirty="0"/>
              <a:t>项目集族及识别活前缀的</a:t>
            </a:r>
            <a:r>
              <a:rPr lang="en-US" altLang="zh-CN" dirty="0"/>
              <a:t>DFA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9BE2CA-EE39-4E99-86AC-3D430BD42861}"/>
              </a:ext>
            </a:extLst>
          </p:cNvPr>
          <p:cNvSpPr txBox="1"/>
          <p:nvPr/>
        </p:nvSpPr>
        <p:spPr>
          <a:xfrm>
            <a:off x="487822" y="4530100"/>
            <a:ext cx="2970273" cy="2019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Follow(</a:t>
            </a:r>
            <a:r>
              <a:rPr lang="fr-FR" altLang="zh-CN" sz="24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S'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= { # }</a:t>
            </a:r>
          </a:p>
          <a:p>
            <a:pPr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Follow(S) = { # }</a:t>
            </a:r>
          </a:p>
          <a:p>
            <a:pPr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Follow(A) = {b, #}</a:t>
            </a:r>
          </a:p>
          <a:p>
            <a:pPr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Follow(B) = {a, # }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 Box 19">
            <a:extLst>
              <a:ext uri="{FF2B5EF4-FFF2-40B4-BE49-F238E27FC236}">
                <a16:creationId xmlns:a16="http://schemas.microsoft.com/office/drawing/2014/main" id="{C9BA6FD3-EB51-46B0-AD3D-BE64A5DAE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6666" y="1619053"/>
            <a:ext cx="287338" cy="3667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S</a:t>
            </a: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9ED1C5B2-54C4-4325-971A-97F320902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6575" y="1758165"/>
            <a:ext cx="1438275" cy="1415772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</a:p>
          <a:p>
            <a:pPr eaLnBrk="0" fontAlgn="base" hangingPunct="0">
              <a:spcAft>
                <a:spcPct val="0"/>
              </a:spcAft>
            </a:pPr>
            <a:r>
              <a:rPr lang="fr-FR" altLang="zh-CN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S'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→ •S</a:t>
            </a: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S → •AB</a:t>
            </a: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FF"/>
                </a:solidFill>
                <a:latin typeface="+mn-ea"/>
              </a:rPr>
              <a:t>A→ •</a:t>
            </a:r>
            <a:r>
              <a:rPr lang="en-US" altLang="zh-CN" dirty="0" err="1">
                <a:solidFill>
                  <a:srgbClr val="0000FF"/>
                </a:solidFill>
                <a:latin typeface="+mn-ea"/>
              </a:rPr>
              <a:t>aBa</a:t>
            </a:r>
            <a:endParaRPr lang="en-US" altLang="zh-CN" dirty="0">
              <a:solidFill>
                <a:srgbClr val="0000FF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FF"/>
                </a:solidFill>
                <a:latin typeface="+mn-ea"/>
              </a:rPr>
              <a:t>A →• </a:t>
            </a:r>
          </a:p>
        </p:txBody>
      </p:sp>
      <p:sp>
        <p:nvSpPr>
          <p:cNvPr id="11" name="Text Box 3">
            <a:extLst>
              <a:ext uri="{FF2B5EF4-FFF2-40B4-BE49-F238E27FC236}">
                <a16:creationId xmlns:a16="http://schemas.microsoft.com/office/drawing/2014/main" id="{EE59DA0B-FD08-4202-95E1-4EBA7EE2C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1451" y="1720035"/>
            <a:ext cx="1438276" cy="553998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</a:p>
          <a:p>
            <a:pPr eaLnBrk="0" fontAlgn="base" hangingPunct="0">
              <a:spcAft>
                <a:spcPct val="0"/>
              </a:spcAft>
            </a:pPr>
            <a:r>
              <a:rPr lang="fr-FR" altLang="zh-CN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S'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→S•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1682B0F5-4F5A-490F-A640-93CD5A19C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6126" y="4189478"/>
            <a:ext cx="1439863" cy="553998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7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FF0000"/>
                </a:solidFill>
                <a:latin typeface="+mn-ea"/>
              </a:rPr>
              <a:t>B →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bA•b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 </a:t>
            </a: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FF2A30A6-59A3-40D3-A445-B1C8F57AC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5122" y="3377216"/>
            <a:ext cx="1441450" cy="553998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9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FF0000"/>
                </a:solidFill>
                <a:latin typeface="+mn-ea"/>
              </a:rPr>
              <a:t>B →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bAb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• </a:t>
            </a: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B1DF085E-1F5A-4F55-BD9E-14430BEEE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272" y="5150451"/>
            <a:ext cx="1439862" cy="553998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4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FF0000"/>
                </a:solidFill>
                <a:latin typeface="+mn-ea"/>
              </a:rPr>
              <a:t>S → AB•</a:t>
            </a:r>
          </a:p>
        </p:txBody>
      </p:sp>
      <p:sp>
        <p:nvSpPr>
          <p:cNvPr id="18" name="Text Box 10">
            <a:extLst>
              <a:ext uri="{FF2B5EF4-FFF2-40B4-BE49-F238E27FC236}">
                <a16:creationId xmlns:a16="http://schemas.microsoft.com/office/drawing/2014/main" id="{3B2F9CB0-CE04-4E88-ACB2-5906BCB28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0272" y="2670818"/>
            <a:ext cx="1511300" cy="553998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6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FF0000"/>
                </a:solidFill>
                <a:latin typeface="+mn-ea"/>
              </a:rPr>
              <a:t>A → 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aB•a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69B51DD8-798E-407A-BF42-FCE95FDC1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6622" y="1756418"/>
            <a:ext cx="1504950" cy="553998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8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FF0000"/>
                </a:solidFill>
                <a:latin typeface="+mn-ea"/>
              </a:rPr>
              <a:t>A → 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aBa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•</a:t>
            </a:r>
          </a:p>
        </p:txBody>
      </p:sp>
      <p:sp>
        <p:nvSpPr>
          <p:cNvPr id="20" name="Text Box 14">
            <a:extLst>
              <a:ext uri="{FF2B5EF4-FFF2-40B4-BE49-F238E27FC236}">
                <a16:creationId xmlns:a16="http://schemas.microsoft.com/office/drawing/2014/main" id="{4FC58D8D-444B-4F63-B0BE-5CB30EEDA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5532" y="3169820"/>
            <a:ext cx="287338" cy="3667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A</a:t>
            </a:r>
          </a:p>
        </p:txBody>
      </p:sp>
      <p:sp>
        <p:nvSpPr>
          <p:cNvPr id="21" name="Text Box 18">
            <a:extLst>
              <a:ext uri="{FF2B5EF4-FFF2-40B4-BE49-F238E27FC236}">
                <a16:creationId xmlns:a16="http://schemas.microsoft.com/office/drawing/2014/main" id="{53821856-6306-460F-AB16-5F974CB50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6625" y="3548860"/>
            <a:ext cx="287338" cy="3667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a</a:t>
            </a:r>
          </a:p>
        </p:txBody>
      </p:sp>
      <p:sp>
        <p:nvSpPr>
          <p:cNvPr id="22" name="Text Box 20">
            <a:extLst>
              <a:ext uri="{FF2B5EF4-FFF2-40B4-BE49-F238E27FC236}">
                <a16:creationId xmlns:a16="http://schemas.microsoft.com/office/drawing/2014/main" id="{15E218ED-75FB-4B71-9442-BC27A70FA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2272" y="3898579"/>
            <a:ext cx="287337" cy="3667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b</a:t>
            </a:r>
          </a:p>
        </p:txBody>
      </p:sp>
      <p:sp>
        <p:nvSpPr>
          <p:cNvPr id="23" name="Text Box 22">
            <a:extLst>
              <a:ext uri="{FF2B5EF4-FFF2-40B4-BE49-F238E27FC236}">
                <a16:creationId xmlns:a16="http://schemas.microsoft.com/office/drawing/2014/main" id="{452D5725-A8F5-4EE4-AA54-15C8E122E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4436" y="2621804"/>
            <a:ext cx="287337" cy="3667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B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8F6F3D87-86C0-4CEF-B308-64F43C1A9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5922" y="2310839"/>
            <a:ext cx="287337" cy="3667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a</a:t>
            </a:r>
          </a:p>
        </p:txBody>
      </p:sp>
      <p:sp>
        <p:nvSpPr>
          <p:cNvPr id="25" name="Text Box 28">
            <a:extLst>
              <a:ext uri="{FF2B5EF4-FFF2-40B4-BE49-F238E27FC236}">
                <a16:creationId xmlns:a16="http://schemas.microsoft.com/office/drawing/2014/main" id="{AB54E6FE-C130-4B2C-A531-66F6BE232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6466" y="3747858"/>
            <a:ext cx="287338" cy="3667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b</a:t>
            </a:r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BEBDC3A8-8099-40CF-A496-68E59048F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1187" y="2438447"/>
            <a:ext cx="287338" cy="3667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a</a:t>
            </a:r>
          </a:p>
        </p:txBody>
      </p:sp>
      <p:sp>
        <p:nvSpPr>
          <p:cNvPr id="27" name="Text Box 32">
            <a:extLst>
              <a:ext uri="{FF2B5EF4-FFF2-40B4-BE49-F238E27FC236}">
                <a16:creationId xmlns:a16="http://schemas.microsoft.com/office/drawing/2014/main" id="{A1B27F34-E196-455C-A3B6-98A3A0B61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5472" y="4118499"/>
            <a:ext cx="287338" cy="3667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A</a:t>
            </a:r>
          </a:p>
        </p:txBody>
      </p:sp>
      <p:sp>
        <p:nvSpPr>
          <p:cNvPr id="28" name="Text Box 34">
            <a:extLst>
              <a:ext uri="{FF2B5EF4-FFF2-40B4-BE49-F238E27FC236}">
                <a16:creationId xmlns:a16="http://schemas.microsoft.com/office/drawing/2014/main" id="{6AC0BB5A-6EFB-4453-9DAC-F74544E4A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5653" y="3522867"/>
            <a:ext cx="287337" cy="3667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b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8824199-5EA7-4FB3-BA34-56C06E50A594}"/>
              </a:ext>
            </a:extLst>
          </p:cNvPr>
          <p:cNvCxnSpPr>
            <a:cxnSpLocks/>
            <a:endCxn id="11" idx="1"/>
          </p:cNvCxnSpPr>
          <p:nvPr/>
        </p:nvCxnSpPr>
        <p:spPr bwMode="auto">
          <a:xfrm flipV="1">
            <a:off x="5708473" y="1997034"/>
            <a:ext cx="452978" cy="5256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390C40D-EAD4-4CA5-A08C-5A68BAB27AFC}"/>
              </a:ext>
            </a:extLst>
          </p:cNvPr>
          <p:cNvCxnSpPr>
            <a:stCxn id="10" idx="2"/>
            <a:endCxn id="14" idx="0"/>
          </p:cNvCxnSpPr>
          <p:nvPr/>
        </p:nvCxnSpPr>
        <p:spPr bwMode="auto">
          <a:xfrm flipH="1">
            <a:off x="4979410" y="3173937"/>
            <a:ext cx="6303" cy="352904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23C1896-A559-4178-B6AC-DAF456163AFC}"/>
              </a:ext>
            </a:extLst>
          </p:cNvPr>
          <p:cNvCxnSpPr>
            <a:cxnSpLocks/>
          </p:cNvCxnSpPr>
          <p:nvPr/>
        </p:nvCxnSpPr>
        <p:spPr bwMode="auto">
          <a:xfrm>
            <a:off x="5698547" y="2805160"/>
            <a:ext cx="476849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7AFE694-6715-4B8E-90FA-C035F0A07953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 bwMode="auto">
          <a:xfrm>
            <a:off x="4979410" y="4634837"/>
            <a:ext cx="793" cy="515614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FF007DB-4775-434C-A95F-3D62657B29B2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 bwMode="auto">
          <a:xfrm>
            <a:off x="7599726" y="2944987"/>
            <a:ext cx="470546" cy="283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810AD78-15FE-44BC-890B-B220EFC8FA42}"/>
              </a:ext>
            </a:extLst>
          </p:cNvPr>
          <p:cNvCxnSpPr>
            <a:cxnSpLocks/>
            <a:stCxn id="18" idx="0"/>
            <a:endCxn id="19" idx="2"/>
          </p:cNvCxnSpPr>
          <p:nvPr/>
        </p:nvCxnSpPr>
        <p:spPr bwMode="auto">
          <a:xfrm flipV="1">
            <a:off x="8825922" y="2310416"/>
            <a:ext cx="3175" cy="360402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DB97017-931D-4578-A8DA-6BF8ED4A6DE4}"/>
              </a:ext>
            </a:extLst>
          </p:cNvPr>
          <p:cNvCxnSpPr/>
          <p:nvPr/>
        </p:nvCxnSpPr>
        <p:spPr bwMode="auto">
          <a:xfrm flipV="1">
            <a:off x="7218163" y="3501295"/>
            <a:ext cx="0" cy="429919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62B13A2-04CF-4F54-A2E2-8194C015CED4}"/>
              </a:ext>
            </a:extLst>
          </p:cNvPr>
          <p:cNvCxnSpPr>
            <a:cxnSpLocks/>
            <a:stCxn id="16" idx="3"/>
            <a:endCxn id="12" idx="1"/>
          </p:cNvCxnSpPr>
          <p:nvPr/>
        </p:nvCxnSpPr>
        <p:spPr bwMode="auto">
          <a:xfrm flipV="1">
            <a:off x="7623393" y="4466477"/>
            <a:ext cx="482733" cy="7467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B2147AB-D574-47BB-9523-077802A09A8E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 bwMode="auto">
          <a:xfrm flipH="1" flipV="1">
            <a:off x="8815847" y="3931214"/>
            <a:ext cx="10211" cy="258264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021BC99D-14A0-4E81-974F-685603927F8E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 bwMode="auto">
          <a:xfrm>
            <a:off x="6880589" y="3498985"/>
            <a:ext cx="6710" cy="420961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830687B-E36A-4BC6-B297-B8F8C69D7547}"/>
              </a:ext>
            </a:extLst>
          </p:cNvPr>
          <p:cNvCxnSpPr>
            <a:cxnSpLocks/>
          </p:cNvCxnSpPr>
          <p:nvPr/>
        </p:nvCxnSpPr>
        <p:spPr bwMode="auto">
          <a:xfrm>
            <a:off x="5698547" y="4163863"/>
            <a:ext cx="452657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ext Box 22">
            <a:extLst>
              <a:ext uri="{FF2B5EF4-FFF2-40B4-BE49-F238E27FC236}">
                <a16:creationId xmlns:a16="http://schemas.microsoft.com/office/drawing/2014/main" id="{50ECE46F-50CD-4C9F-883D-24BBC1E9F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5532" y="4709265"/>
            <a:ext cx="287337" cy="3667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B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227A216-625C-406B-AE51-5D930EA138B6}"/>
              </a:ext>
            </a:extLst>
          </p:cNvPr>
          <p:cNvSpPr txBox="1"/>
          <p:nvPr/>
        </p:nvSpPr>
        <p:spPr>
          <a:xfrm>
            <a:off x="4220630" y="5967791"/>
            <a:ext cx="461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不是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LR(0)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文法，是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SLR(1)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文法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14A2482-A0D5-4EB7-819C-EC9C7CB24C13}"/>
              </a:ext>
            </a:extLst>
          </p:cNvPr>
          <p:cNvSpPr txBox="1"/>
          <p:nvPr/>
        </p:nvSpPr>
        <p:spPr>
          <a:xfrm>
            <a:off x="3814906" y="1730238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</a:t>
            </a:r>
            <a:endParaRPr lang="en-US" altLang="zh-CN" b="1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27799D7-6825-A6DB-D7FF-D8DB33EE1862}"/>
              </a:ext>
            </a:extLst>
          </p:cNvPr>
          <p:cNvGrpSpPr/>
          <p:nvPr/>
        </p:nvGrpSpPr>
        <p:grpSpPr>
          <a:xfrm>
            <a:off x="647531" y="1553373"/>
            <a:ext cx="2020323" cy="2807615"/>
            <a:chOff x="7953956" y="980759"/>
            <a:chExt cx="2020323" cy="2807615"/>
          </a:xfrm>
        </p:grpSpPr>
        <p:sp>
          <p:nvSpPr>
            <p:cNvPr id="44" name="Text Box 1387">
              <a:extLst>
                <a:ext uri="{FF2B5EF4-FFF2-40B4-BE49-F238E27FC236}">
                  <a16:creationId xmlns:a16="http://schemas.microsoft.com/office/drawing/2014/main" id="{C4EA3AB7-AAC3-E1D2-47EC-5CB08231B2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3956" y="1134274"/>
              <a:ext cx="2020323" cy="2651016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(0) </a:t>
              </a:r>
              <a:r>
                <a:rPr lang="fr-FR" altLang="zh-CN" sz="2000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S'</a:t>
              </a:r>
              <a:r>
                <a:rPr lang="en-US" altLang="zh-CN" sz="2000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→S</a:t>
              </a:r>
            </a:p>
            <a:p>
              <a:pPr eaLnBrk="0" fontAlgn="base" hangingPunct="0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altLang="zh-CN" sz="2000" dirty="0">
                  <a:solidFill>
                    <a:srgbClr val="0000FF"/>
                  </a:solidFill>
                  <a:latin typeface="+mn-ea"/>
                </a:rPr>
                <a:t>(1) S →  AB</a:t>
              </a:r>
            </a:p>
            <a:p>
              <a:pPr eaLnBrk="0" fontAlgn="base" hangingPunct="0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altLang="zh-CN" sz="2000" dirty="0">
                  <a:solidFill>
                    <a:srgbClr val="0000FF"/>
                  </a:solidFill>
                  <a:latin typeface="+mn-ea"/>
                </a:rPr>
                <a:t>(2) A → </a:t>
              </a:r>
              <a:r>
                <a:rPr lang="en-US" altLang="zh-CN" sz="2000" dirty="0" err="1">
                  <a:solidFill>
                    <a:srgbClr val="0000FF"/>
                  </a:solidFill>
                  <a:latin typeface="+mn-ea"/>
                </a:rPr>
                <a:t>aBa</a:t>
              </a:r>
              <a:endParaRPr lang="en-US" altLang="zh-CN" sz="2000" dirty="0">
                <a:solidFill>
                  <a:srgbClr val="0000FF"/>
                </a:solidFill>
                <a:latin typeface="+mn-ea"/>
              </a:endParaRPr>
            </a:p>
            <a:p>
              <a:pPr eaLnBrk="0" fontAlgn="base" hangingPunct="0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altLang="zh-CN" sz="2000" dirty="0">
                  <a:solidFill>
                    <a:srgbClr val="0000FF"/>
                  </a:solidFill>
                  <a:latin typeface="+mn-ea"/>
                </a:rPr>
                <a:t>(3) A → </a:t>
              </a:r>
              <a:r>
                <a:rPr lang="en-US" altLang="zh-CN" sz="2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ε</a:t>
              </a:r>
              <a:endParaRPr lang="en-US" altLang="zh-CN" sz="2000" dirty="0">
                <a:solidFill>
                  <a:srgbClr val="0000FF"/>
                </a:solidFill>
                <a:latin typeface="+mn-ea"/>
              </a:endParaRPr>
            </a:p>
            <a:p>
              <a:pPr eaLnBrk="0" fontAlgn="base" hangingPunct="0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altLang="zh-CN" sz="2000" dirty="0">
                  <a:solidFill>
                    <a:srgbClr val="0000FF"/>
                  </a:solidFill>
                  <a:latin typeface="+mn-ea"/>
                </a:rPr>
                <a:t>(4) B → </a:t>
              </a:r>
              <a:r>
                <a:rPr lang="en-US" altLang="zh-CN" sz="2000" dirty="0" err="1">
                  <a:solidFill>
                    <a:srgbClr val="0000FF"/>
                  </a:solidFill>
                  <a:latin typeface="+mn-ea"/>
                </a:rPr>
                <a:t>bAb</a:t>
              </a:r>
              <a:endParaRPr lang="en-US" altLang="zh-CN" sz="2000" dirty="0">
                <a:solidFill>
                  <a:srgbClr val="0000FF"/>
                </a:solidFill>
                <a:latin typeface="+mn-ea"/>
              </a:endParaRPr>
            </a:p>
            <a:p>
              <a:pPr eaLnBrk="0" fontAlgn="base" hangingPunct="0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altLang="zh-CN" sz="2000" dirty="0">
                  <a:solidFill>
                    <a:srgbClr val="0000FF"/>
                  </a:solidFill>
                  <a:latin typeface="+mn-ea"/>
                </a:rPr>
                <a:t>(5) B → </a:t>
              </a:r>
              <a:r>
                <a:rPr lang="en-US" altLang="zh-CN" sz="2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ε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F6D8C457-4837-0F08-2710-C018C2108C0C}"/>
                </a:ext>
              </a:extLst>
            </p:cNvPr>
            <p:cNvSpPr/>
            <p:nvPr/>
          </p:nvSpPr>
          <p:spPr>
            <a:xfrm>
              <a:off x="8608900" y="980759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</a:t>
              </a:r>
              <a:r>
                <a:rPr lang="fr-FR" altLang="zh-CN" sz="1800" b="0" i="0" u="none" strike="noStrike" baseline="0" dirty="0">
                  <a:solidFill>
                    <a:schemeClr val="bg1"/>
                  </a:solidFill>
                </a:rPr>
                <a:t>S'</a:t>
              </a:r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]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BC033B1-B84E-BE93-33E4-BF862ACAD02B}"/>
                </a:ext>
              </a:extLst>
            </p:cNvPr>
            <p:cNvSpPr/>
            <p:nvPr/>
          </p:nvSpPr>
          <p:spPr>
            <a:xfrm>
              <a:off x="7959975" y="3511870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601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8" grpId="0" animBg="1"/>
      <p:bldP spid="6" grpId="0" animBg="1"/>
      <p:bldP spid="9" grpId="0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40" grpId="0"/>
      <p:bldP spid="4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E8347-A014-4B70-8DDD-8EABCBCB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6D59BB-8C11-4049-9A06-54C7CC90B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19" y="830470"/>
            <a:ext cx="5220020" cy="521269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400" dirty="0"/>
              <a:t>第</a:t>
            </a:r>
            <a:r>
              <a:rPr lang="en-US" altLang="zh-CN" sz="2400" dirty="0"/>
              <a:t>4</a:t>
            </a:r>
            <a:r>
              <a:rPr lang="zh-CN" altLang="en-US" sz="2400" dirty="0"/>
              <a:t>步 构造</a:t>
            </a:r>
            <a:r>
              <a:rPr lang="en-US" altLang="zh-CN" sz="2400" dirty="0"/>
              <a:t>SLR(1)</a:t>
            </a:r>
            <a:r>
              <a:rPr lang="zh-CN" altLang="en-US" sz="2400" dirty="0"/>
              <a:t>分析表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9BE2CA-EE39-4E99-86AC-3D430BD42861}"/>
              </a:ext>
            </a:extLst>
          </p:cNvPr>
          <p:cNvSpPr txBox="1"/>
          <p:nvPr/>
        </p:nvSpPr>
        <p:spPr>
          <a:xfrm>
            <a:off x="1469290" y="5257100"/>
            <a:ext cx="2245765" cy="1208023"/>
          </a:xfrm>
          <a:prstGeom prst="rect">
            <a:avLst/>
          </a:prstGeom>
          <a:solidFill>
            <a:schemeClr val="bg1"/>
          </a:solidFill>
          <a:ln>
            <a:solidFill>
              <a:srgbClr val="0E7C7E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spcBef>
                <a:spcPts val="500"/>
              </a:spcBef>
              <a:buClr>
                <a:srgbClr val="FFC000"/>
              </a:buClr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Follow(</a:t>
            </a:r>
            <a:r>
              <a:rPr lang="fr-FR" altLang="zh-CN" dirty="0">
                <a:latin typeface="+mn-ea"/>
                <a:cs typeface="Times New Roman" panose="02020603050405020304" pitchFamily="18" charset="0"/>
              </a:rPr>
              <a:t>S'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= { # }</a:t>
            </a:r>
          </a:p>
          <a:p>
            <a:pPr>
              <a:lnSpc>
                <a:spcPts val="1800"/>
              </a:lnSpc>
              <a:spcBef>
                <a:spcPts val="500"/>
              </a:spcBef>
              <a:buClr>
                <a:srgbClr val="FFC000"/>
              </a:buClr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Follow(S) = { # }</a:t>
            </a:r>
          </a:p>
          <a:p>
            <a:pPr>
              <a:lnSpc>
                <a:spcPts val="1800"/>
              </a:lnSpc>
              <a:spcBef>
                <a:spcPts val="500"/>
              </a:spcBef>
              <a:buClr>
                <a:srgbClr val="FFC000"/>
              </a:buClr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Follow(A) = {b, #}</a:t>
            </a:r>
          </a:p>
          <a:p>
            <a:pPr>
              <a:lnSpc>
                <a:spcPts val="1800"/>
              </a:lnSpc>
              <a:spcBef>
                <a:spcPts val="500"/>
              </a:spcBef>
              <a:buClr>
                <a:srgbClr val="FFC000"/>
              </a:buClr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Follow(B) = {a, # }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41" name="表格 2">
            <a:extLst>
              <a:ext uri="{FF2B5EF4-FFF2-40B4-BE49-F238E27FC236}">
                <a16:creationId xmlns:a16="http://schemas.microsoft.com/office/drawing/2014/main" id="{06808950-B936-4C1F-BA2E-5CD4C5F1B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013291"/>
              </p:ext>
            </p:extLst>
          </p:nvPr>
        </p:nvGraphicFramePr>
        <p:xfrm>
          <a:off x="6839105" y="1118898"/>
          <a:ext cx="4891571" cy="520749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683486">
                  <a:extLst>
                    <a:ext uri="{9D8B030D-6E8A-4147-A177-3AD203B41FA5}">
                      <a16:colId xmlns:a16="http://schemas.microsoft.com/office/drawing/2014/main" val="1833902255"/>
                    </a:ext>
                  </a:extLst>
                </a:gridCol>
                <a:gridCol w="683486">
                  <a:extLst>
                    <a:ext uri="{9D8B030D-6E8A-4147-A177-3AD203B41FA5}">
                      <a16:colId xmlns:a16="http://schemas.microsoft.com/office/drawing/2014/main" val="1815741683"/>
                    </a:ext>
                  </a:extLst>
                </a:gridCol>
                <a:gridCol w="683486">
                  <a:extLst>
                    <a:ext uri="{9D8B030D-6E8A-4147-A177-3AD203B41FA5}">
                      <a16:colId xmlns:a16="http://schemas.microsoft.com/office/drawing/2014/main" val="454170723"/>
                    </a:ext>
                  </a:extLst>
                </a:gridCol>
                <a:gridCol w="745927">
                  <a:extLst>
                    <a:ext uri="{9D8B030D-6E8A-4147-A177-3AD203B41FA5}">
                      <a16:colId xmlns:a16="http://schemas.microsoft.com/office/drawing/2014/main" val="1888280247"/>
                    </a:ext>
                  </a:extLst>
                </a:gridCol>
                <a:gridCol w="728214">
                  <a:extLst>
                    <a:ext uri="{9D8B030D-6E8A-4147-A177-3AD203B41FA5}">
                      <a16:colId xmlns:a16="http://schemas.microsoft.com/office/drawing/2014/main" val="4158758621"/>
                    </a:ext>
                  </a:extLst>
                </a:gridCol>
                <a:gridCol w="683486">
                  <a:extLst>
                    <a:ext uri="{9D8B030D-6E8A-4147-A177-3AD203B41FA5}">
                      <a16:colId xmlns:a16="http://schemas.microsoft.com/office/drawing/2014/main" val="4292781773"/>
                    </a:ext>
                  </a:extLst>
                </a:gridCol>
                <a:gridCol w="683486">
                  <a:extLst>
                    <a:ext uri="{9D8B030D-6E8A-4147-A177-3AD203B41FA5}">
                      <a16:colId xmlns:a16="http://schemas.microsoft.com/office/drawing/2014/main" val="4022670473"/>
                    </a:ext>
                  </a:extLst>
                </a:gridCol>
              </a:tblGrid>
              <a:tr h="437387">
                <a:tc rowSpan="2">
                  <a:txBody>
                    <a:bodyPr/>
                    <a:lstStyle/>
                    <a:p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20151"/>
                  </a:ext>
                </a:extLst>
              </a:tr>
              <a:tr h="43738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2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sz="2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endParaRPr lang="zh-CN" altLang="en-US" sz="2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2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sz="20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6394"/>
                  </a:ext>
                </a:extLst>
              </a:tr>
              <a:tr h="4373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20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S3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r3</a:t>
                      </a:r>
                      <a:endParaRPr lang="zh-CN" altLang="en-US" sz="20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r3</a:t>
                      </a:r>
                      <a:endParaRPr lang="zh-CN" altLang="en-US" sz="20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72770"/>
                  </a:ext>
                </a:extLst>
              </a:tr>
              <a:tr h="4373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20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acc</a:t>
                      </a:r>
                      <a:endParaRPr lang="zh-CN" altLang="en-US" sz="20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078"/>
                  </a:ext>
                </a:extLst>
              </a:tr>
              <a:tr h="4373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sz="20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r5</a:t>
                      </a:r>
                      <a:endParaRPr lang="zh-CN" altLang="en-US" sz="20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r5</a:t>
                      </a:r>
                      <a:endParaRPr lang="zh-CN" altLang="en-US" sz="20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856490"/>
                  </a:ext>
                </a:extLst>
              </a:tr>
              <a:tr h="4373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sz="20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r5</a:t>
                      </a:r>
                      <a:endParaRPr lang="zh-CN" altLang="en-US" sz="20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r5</a:t>
                      </a:r>
                      <a:endParaRPr lang="zh-CN" altLang="en-US" sz="20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6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91593"/>
                  </a:ext>
                </a:extLst>
              </a:tr>
              <a:tr h="4373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sz="20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r1</a:t>
                      </a:r>
                      <a:endParaRPr lang="zh-CN" altLang="en-US" sz="20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943001"/>
                  </a:ext>
                </a:extLst>
              </a:tr>
              <a:tr h="4373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sz="20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S3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r3</a:t>
                      </a:r>
                      <a:endParaRPr lang="zh-CN" altLang="en-US" sz="20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r3</a:t>
                      </a:r>
                      <a:endParaRPr lang="zh-CN" altLang="en-US" sz="20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6199"/>
                  </a:ext>
                </a:extLst>
              </a:tr>
              <a:tr h="4373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sz="20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latin typeface="+mn-ea"/>
                          <a:ea typeface="+mn-ea"/>
                        </a:rPr>
                        <a:t>S8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4873"/>
                  </a:ext>
                </a:extLst>
              </a:tr>
              <a:tr h="4373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sz="20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S9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0095"/>
                  </a:ext>
                </a:extLst>
              </a:tr>
              <a:tr h="4373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sz="20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r2</a:t>
                      </a:r>
                      <a:endParaRPr lang="zh-CN" altLang="en-US" sz="20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r2</a:t>
                      </a:r>
                      <a:endParaRPr lang="zh-CN" altLang="en-US" sz="20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57835"/>
                  </a:ext>
                </a:extLst>
              </a:tr>
              <a:tr h="3906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sz="20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r4</a:t>
                      </a:r>
                      <a:endParaRPr lang="zh-CN" altLang="en-US" sz="20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17318"/>
                  </a:ext>
                </a:extLst>
              </a:tr>
            </a:tbl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36ED9E68-24C8-601C-C221-AB56B58FCE4E}"/>
              </a:ext>
            </a:extLst>
          </p:cNvPr>
          <p:cNvGrpSpPr/>
          <p:nvPr/>
        </p:nvGrpSpPr>
        <p:grpSpPr>
          <a:xfrm>
            <a:off x="-50141" y="1247703"/>
            <a:ext cx="5658233" cy="3752896"/>
            <a:chOff x="-50141" y="1259133"/>
            <a:chExt cx="5658233" cy="3752896"/>
          </a:xfrm>
        </p:grpSpPr>
        <p:sp>
          <p:nvSpPr>
            <p:cNvPr id="9" name="Text Box 19">
              <a:extLst>
                <a:ext uri="{FF2B5EF4-FFF2-40B4-BE49-F238E27FC236}">
                  <a16:creationId xmlns:a16="http://schemas.microsoft.com/office/drawing/2014/main" id="{C9BA6FD3-EB51-46B0-AD3D-BE64A5DAE8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3186" y="1259133"/>
              <a:ext cx="287338" cy="36671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+mn-ea"/>
                </a:rPr>
                <a:t>S</a:t>
              </a:r>
            </a:p>
          </p:txBody>
        </p:sp>
        <p:sp>
          <p:nvSpPr>
            <p:cNvPr id="17" name="Text Box 9">
              <a:extLst>
                <a:ext uri="{FF2B5EF4-FFF2-40B4-BE49-F238E27FC236}">
                  <a16:creationId xmlns:a16="http://schemas.microsoft.com/office/drawing/2014/main" id="{B1DF085E-1F5A-4F55-BD9E-14430BEEE3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792" y="4458031"/>
              <a:ext cx="1439862" cy="553998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tIns="0" bIns="0">
              <a:spAutoFit/>
            </a:bodyPr>
            <a:lstStyle/>
            <a:p>
              <a:pPr eaLnBrk="0" fontAlgn="base" hangingPunct="0"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+mn-ea"/>
                </a:rPr>
                <a:t>I</a:t>
              </a:r>
              <a:r>
                <a:rPr lang="en-US" altLang="zh-CN" baseline="-25000" dirty="0">
                  <a:solidFill>
                    <a:srgbClr val="000000"/>
                  </a:solidFill>
                  <a:latin typeface="+mn-ea"/>
                </a:rPr>
                <a:t>4</a:t>
              </a:r>
              <a:r>
                <a:rPr lang="en-US" altLang="zh-CN" dirty="0">
                  <a:solidFill>
                    <a:srgbClr val="000000"/>
                  </a:solidFill>
                  <a:latin typeface="+mn-ea"/>
                </a:rPr>
                <a:t>:</a:t>
              </a:r>
            </a:p>
            <a:p>
              <a:pPr eaLnBrk="0" fontAlgn="base" hangingPunct="0">
                <a:spcAft>
                  <a:spcPct val="0"/>
                </a:spcAft>
              </a:pPr>
              <a:r>
                <a:rPr lang="en-US" altLang="zh-CN" dirty="0">
                  <a:solidFill>
                    <a:srgbClr val="FF0000"/>
                  </a:solidFill>
                  <a:latin typeface="+mn-ea"/>
                </a:rPr>
                <a:t>S → AB•</a:t>
              </a: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1157173-AA18-73A5-69BD-ECEE406082A5}"/>
                </a:ext>
              </a:extLst>
            </p:cNvPr>
            <p:cNvGrpSpPr/>
            <p:nvPr/>
          </p:nvGrpSpPr>
          <p:grpSpPr>
            <a:xfrm>
              <a:off x="-50141" y="1344491"/>
              <a:ext cx="5658233" cy="3323531"/>
              <a:chOff x="-50141" y="1344491"/>
              <a:chExt cx="5658233" cy="3323531"/>
            </a:xfrm>
          </p:grpSpPr>
          <p:sp>
            <p:nvSpPr>
              <p:cNvPr id="10" name="Text Box 2">
                <a:extLst>
                  <a:ext uri="{FF2B5EF4-FFF2-40B4-BE49-F238E27FC236}">
                    <a16:creationId xmlns:a16="http://schemas.microsoft.com/office/drawing/2014/main" id="{9ED1C5B2-54C4-4325-971A-97F3209020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095" y="1398245"/>
                <a:ext cx="1438275" cy="1384995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tIns="0" bIns="0">
                <a:spAutoFit/>
              </a:bodyPr>
              <a:lstStyle/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I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+mn-ea"/>
                  </a:rPr>
                  <a:t>0</a:t>
                </a: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:</a:t>
                </a: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fr-FR" altLang="zh-CN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S' 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→ •S</a:t>
                </a: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S → •AB</a:t>
                </a: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A→ •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+mn-ea"/>
                  </a:rPr>
                  <a:t>aBa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FF"/>
                    </a:solidFill>
                    <a:latin typeface="+mn-ea"/>
                  </a:rPr>
                  <a:t>A →• </a:t>
                </a:r>
              </a:p>
            </p:txBody>
          </p:sp>
          <p:sp>
            <p:nvSpPr>
              <p:cNvPr id="11" name="Text Box 3">
                <a:extLst>
                  <a:ext uri="{FF2B5EF4-FFF2-40B4-BE49-F238E27FC236}">
                    <a16:creationId xmlns:a16="http://schemas.microsoft.com/office/drawing/2014/main" id="{EE59DA0B-FD08-4202-95E1-4EBA7EE2CA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1916" y="1360115"/>
                <a:ext cx="1424331" cy="553998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wrap="square" tIns="0" bIns="0">
                <a:spAutoFit/>
              </a:bodyPr>
              <a:lstStyle/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I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+mn-ea"/>
                  </a:rPr>
                  <a:t>1</a:t>
                </a: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:</a:t>
                </a: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fr-FR" altLang="zh-CN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S'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→S•</a:t>
                </a:r>
              </a:p>
            </p:txBody>
          </p:sp>
          <p:sp>
            <p:nvSpPr>
              <p:cNvPr id="12" name="Text Box 4">
                <a:extLst>
                  <a:ext uri="{FF2B5EF4-FFF2-40B4-BE49-F238E27FC236}">
                    <a16:creationId xmlns:a16="http://schemas.microsoft.com/office/drawing/2014/main" id="{1682B0F5-4F5A-490F-A640-93CD5A19C0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32646" y="3829558"/>
                <a:ext cx="1439863" cy="553998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tIns="0" bIns="0">
                <a:spAutoFit/>
              </a:bodyPr>
              <a:lstStyle/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I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+mn-ea"/>
                  </a:rPr>
                  <a:t>7</a:t>
                </a: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:</a:t>
                </a: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B →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+mn-ea"/>
                  </a:rPr>
                  <a:t>bA•b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 </a:t>
                </a:r>
              </a:p>
            </p:txBody>
          </p:sp>
          <p:sp>
            <p:nvSpPr>
              <p:cNvPr id="13" name="Text Box 5">
                <a:extLst>
                  <a:ext uri="{FF2B5EF4-FFF2-40B4-BE49-F238E27FC236}">
                    <a16:creationId xmlns:a16="http://schemas.microsoft.com/office/drawing/2014/main" id="{FF2A30A6-59A3-40D3-A445-B1C8F57AC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1642" y="3017296"/>
                <a:ext cx="1441450" cy="553998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tIns="0" bIns="0">
                <a:spAutoFit/>
              </a:bodyPr>
              <a:lstStyle/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I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+mn-ea"/>
                  </a:rPr>
                  <a:t>9</a:t>
                </a: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:</a:t>
                </a: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B →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+mn-ea"/>
                  </a:rPr>
                  <a:t>bAb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• </a:t>
                </a:r>
              </a:p>
            </p:txBody>
          </p:sp>
          <p:sp>
            <p:nvSpPr>
              <p:cNvPr id="14" name="Text Box 6">
                <a:extLst>
                  <a:ext uri="{FF2B5EF4-FFF2-40B4-BE49-F238E27FC236}">
                    <a16:creationId xmlns:a16="http://schemas.microsoft.com/office/drawing/2014/main" id="{719FA663-A416-4CBC-A617-DEC0A8326E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6792" y="3067171"/>
                <a:ext cx="1438275" cy="1107996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tIns="0" bIns="0">
                <a:spAutoFit/>
              </a:bodyPr>
              <a:lstStyle/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I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+mn-ea"/>
                  </a:rPr>
                  <a:t>2</a:t>
                </a: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:</a:t>
                </a: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S →A•B</a:t>
                </a: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B →•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+mn-ea"/>
                  </a:rPr>
                  <a:t>bAb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FF"/>
                    </a:solidFill>
                    <a:latin typeface="+mn-ea"/>
                  </a:rPr>
                  <a:t>B → • </a:t>
                </a:r>
              </a:p>
            </p:txBody>
          </p:sp>
          <p:sp>
            <p:nvSpPr>
              <p:cNvPr id="15" name="Text Box 7">
                <a:extLst>
                  <a:ext uri="{FF2B5EF4-FFF2-40B4-BE49-F238E27FC236}">
                    <a16:creationId xmlns:a16="http://schemas.microsoft.com/office/drawing/2014/main" id="{FFC1658B-71FF-417B-BD62-417E2EA51A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87971" y="2031069"/>
                <a:ext cx="1438275" cy="1107996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wrap="square" tIns="0" bIns="0">
                <a:spAutoFit/>
              </a:bodyPr>
              <a:lstStyle/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I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+mn-ea"/>
                  </a:rPr>
                  <a:t>3</a:t>
                </a: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:</a:t>
                </a: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A →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+mn-ea"/>
                  </a:rPr>
                  <a:t>a•Ba</a:t>
                </a:r>
                <a:endParaRPr lang="en-US" altLang="zh-CN" dirty="0">
                  <a:solidFill>
                    <a:srgbClr val="FF0000"/>
                  </a:solidFill>
                  <a:latin typeface="+mn-ea"/>
                </a:endParaRP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B → • 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+mn-ea"/>
                  </a:rPr>
                  <a:t>bAb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FF"/>
                    </a:solidFill>
                    <a:latin typeface="+mn-ea"/>
                  </a:rPr>
                  <a:t>B → • </a:t>
                </a:r>
              </a:p>
            </p:txBody>
          </p:sp>
          <p:sp>
            <p:nvSpPr>
              <p:cNvPr id="16" name="Text Box 8">
                <a:extLst>
                  <a:ext uri="{FF2B5EF4-FFF2-40B4-BE49-F238E27FC236}">
                    <a16:creationId xmlns:a16="http://schemas.microsoft.com/office/drawing/2014/main" id="{767FE637-7BA9-4F66-863A-103E40C70C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77724" y="3560026"/>
                <a:ext cx="1472189" cy="1107996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wrap="square" tIns="0" bIns="0">
                <a:spAutoFit/>
              </a:bodyPr>
              <a:lstStyle/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I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+mn-ea"/>
                  </a:rPr>
                  <a:t>5</a:t>
                </a: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:</a:t>
                </a: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B →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+mn-ea"/>
                  </a:rPr>
                  <a:t>b•Ab</a:t>
                </a:r>
                <a:endParaRPr lang="en-US" altLang="zh-CN" dirty="0">
                  <a:solidFill>
                    <a:srgbClr val="FF0000"/>
                  </a:solidFill>
                  <a:latin typeface="+mn-ea"/>
                </a:endParaRP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A →•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+mn-ea"/>
                  </a:rPr>
                  <a:t>aBa</a:t>
                </a:r>
                <a:endParaRPr lang="en-US" altLang="zh-CN" dirty="0">
                  <a:solidFill>
                    <a:srgbClr val="000000"/>
                  </a:solidFill>
                  <a:latin typeface="+mn-ea"/>
                </a:endParaRP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FF"/>
                    </a:solidFill>
                    <a:latin typeface="+mn-ea"/>
                  </a:rPr>
                  <a:t>A → • </a:t>
                </a:r>
              </a:p>
            </p:txBody>
          </p:sp>
          <p:sp>
            <p:nvSpPr>
              <p:cNvPr id="18" name="Text Box 10">
                <a:extLst>
                  <a:ext uri="{FF2B5EF4-FFF2-40B4-BE49-F238E27FC236}">
                    <a16:creationId xmlns:a16="http://schemas.microsoft.com/office/drawing/2014/main" id="{3B2F9CB0-CE04-4E88-ACB2-5906BCB28F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6792" y="2310898"/>
                <a:ext cx="1511300" cy="553998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tIns="0" bIns="0">
                <a:spAutoFit/>
              </a:bodyPr>
              <a:lstStyle/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I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+mn-ea"/>
                  </a:rPr>
                  <a:t>6</a:t>
                </a: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:</a:t>
                </a: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A → 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+mn-ea"/>
                  </a:rPr>
                  <a:t>aB•a</a:t>
                </a:r>
                <a:endParaRPr lang="en-US" altLang="zh-CN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9" name="Text Box 11">
                <a:extLst>
                  <a:ext uri="{FF2B5EF4-FFF2-40B4-BE49-F238E27FC236}">
                    <a16:creationId xmlns:a16="http://schemas.microsoft.com/office/drawing/2014/main" id="{69B51DD8-798E-407A-BF42-FCE95FDC10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03142" y="1396498"/>
                <a:ext cx="1504950" cy="553998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wrap="square" tIns="0" bIns="0">
                <a:spAutoFit/>
              </a:bodyPr>
              <a:lstStyle/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I</a:t>
                </a:r>
                <a:r>
                  <a:rPr lang="en-US" altLang="zh-CN" baseline="-25000" dirty="0">
                    <a:solidFill>
                      <a:srgbClr val="000000"/>
                    </a:solidFill>
                    <a:latin typeface="+mn-ea"/>
                  </a:rPr>
                  <a:t>8</a:t>
                </a: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:</a:t>
                </a:r>
              </a:p>
              <a:p>
                <a:pPr eaLnBrk="0" fontAlgn="base" hangingPunct="0"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A → 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+mn-ea"/>
                  </a:rPr>
                  <a:t>aBa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</a:rPr>
                  <a:t>•</a:t>
                </a:r>
              </a:p>
            </p:txBody>
          </p:sp>
          <p:sp>
            <p:nvSpPr>
              <p:cNvPr id="20" name="Text Box 14">
                <a:extLst>
                  <a:ext uri="{FF2B5EF4-FFF2-40B4-BE49-F238E27FC236}">
                    <a16:creationId xmlns:a16="http://schemas.microsoft.com/office/drawing/2014/main" id="{4FC58D8D-444B-4F63-B0BE-5CB30EEDA2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22052" y="2760025"/>
                <a:ext cx="287338" cy="366713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A</a:t>
                </a:r>
              </a:p>
            </p:txBody>
          </p:sp>
          <p:sp>
            <p:nvSpPr>
              <p:cNvPr id="21" name="Text Box 18">
                <a:extLst>
                  <a:ext uri="{FF2B5EF4-FFF2-40B4-BE49-F238E27FC236}">
                    <a16:creationId xmlns:a16="http://schemas.microsoft.com/office/drawing/2014/main" id="{53821856-6306-460F-AB16-5F974CB50F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23145" y="3188940"/>
                <a:ext cx="287338" cy="366713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a</a:t>
                </a:r>
              </a:p>
            </p:txBody>
          </p:sp>
          <p:sp>
            <p:nvSpPr>
              <p:cNvPr id="22" name="Text Box 20">
                <a:extLst>
                  <a:ext uri="{FF2B5EF4-FFF2-40B4-BE49-F238E27FC236}">
                    <a16:creationId xmlns:a16="http://schemas.microsoft.com/office/drawing/2014/main" id="{15E218ED-75FB-4B71-9442-BC27A70FA9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58792" y="3538659"/>
                <a:ext cx="287337" cy="366712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b</a:t>
                </a:r>
              </a:p>
            </p:txBody>
          </p:sp>
          <p:sp>
            <p:nvSpPr>
              <p:cNvPr id="23" name="Text Box 22">
                <a:extLst>
                  <a:ext uri="{FF2B5EF4-FFF2-40B4-BE49-F238E27FC236}">
                    <a16:creationId xmlns:a16="http://schemas.microsoft.com/office/drawing/2014/main" id="{452D5725-A8F5-4EE4-AA54-15C8E122EF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0956" y="2261884"/>
                <a:ext cx="287337" cy="366712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B</a:t>
                </a:r>
              </a:p>
            </p:txBody>
          </p:sp>
          <p:sp>
            <p:nvSpPr>
              <p:cNvPr id="24" name="Text Box 24">
                <a:extLst>
                  <a:ext uri="{FF2B5EF4-FFF2-40B4-BE49-F238E27FC236}">
                    <a16:creationId xmlns:a16="http://schemas.microsoft.com/office/drawing/2014/main" id="{8F6F3D87-86C0-4CEF-B308-64F43C1A9B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52442" y="1950919"/>
                <a:ext cx="287337" cy="366712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a</a:t>
                </a:r>
              </a:p>
            </p:txBody>
          </p:sp>
          <p:sp>
            <p:nvSpPr>
              <p:cNvPr id="25" name="Text Box 28">
                <a:extLst>
                  <a:ext uri="{FF2B5EF4-FFF2-40B4-BE49-F238E27FC236}">
                    <a16:creationId xmlns:a16="http://schemas.microsoft.com/office/drawing/2014/main" id="{AB54E6FE-C130-4B2C-A531-66F6BE232F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2986" y="3387938"/>
                <a:ext cx="287338" cy="366712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b</a:t>
                </a:r>
              </a:p>
            </p:txBody>
          </p:sp>
          <p:sp>
            <p:nvSpPr>
              <p:cNvPr id="26" name="Text Box 30">
                <a:extLst>
                  <a:ext uri="{FF2B5EF4-FFF2-40B4-BE49-F238E27FC236}">
                    <a16:creationId xmlns:a16="http://schemas.microsoft.com/office/drawing/2014/main" id="{BEBDC3A8-8099-40CF-A496-68E59048FC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37707" y="2078527"/>
                <a:ext cx="287338" cy="366713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a</a:t>
                </a:r>
              </a:p>
            </p:txBody>
          </p:sp>
          <p:sp>
            <p:nvSpPr>
              <p:cNvPr id="27" name="Text Box 32">
                <a:extLst>
                  <a:ext uri="{FF2B5EF4-FFF2-40B4-BE49-F238E27FC236}">
                    <a16:creationId xmlns:a16="http://schemas.microsoft.com/office/drawing/2014/main" id="{A1B27F34-E196-455C-A3B6-98A3A0B619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1992" y="3758579"/>
                <a:ext cx="287338" cy="366713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A</a:t>
                </a:r>
              </a:p>
            </p:txBody>
          </p:sp>
          <p:sp>
            <p:nvSpPr>
              <p:cNvPr id="28" name="Text Box 34">
                <a:extLst>
                  <a:ext uri="{FF2B5EF4-FFF2-40B4-BE49-F238E27FC236}">
                    <a16:creationId xmlns:a16="http://schemas.microsoft.com/office/drawing/2014/main" id="{6AC0BB5A-6EFB-4453-9DAC-F74544E4A0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92173" y="3162947"/>
                <a:ext cx="287337" cy="366713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b</a:t>
                </a:r>
              </a:p>
            </p:txBody>
          </p: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B8824199-5EA7-4FB3-BA34-56C06E50A594}"/>
                  </a:ext>
                </a:extLst>
              </p:cNvPr>
              <p:cNvCxnSpPr>
                <a:cxnSpLocks/>
                <a:endCxn id="11" idx="1"/>
              </p:cNvCxnSpPr>
              <p:nvPr/>
            </p:nvCxnSpPr>
            <p:spPr bwMode="auto">
              <a:xfrm flipV="1">
                <a:off x="1734993" y="1637114"/>
                <a:ext cx="466923" cy="5256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9390C40D-EAD4-4CA5-A08C-5A68BAB27AFC}"/>
                  </a:ext>
                </a:extLst>
              </p:cNvPr>
              <p:cNvCxnSpPr>
                <a:stCxn id="10" idx="2"/>
                <a:endCxn id="14" idx="0"/>
              </p:cNvCxnSpPr>
              <p:nvPr/>
            </p:nvCxnSpPr>
            <p:spPr bwMode="auto">
              <a:xfrm flipH="1">
                <a:off x="1005930" y="2783240"/>
                <a:ext cx="6303" cy="28393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823C1896-A559-4178-B6AC-DAF456163AF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25067" y="2445240"/>
                <a:ext cx="476849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B7AFE694-6715-4B8E-90FA-C035F0A07953}"/>
                  </a:ext>
                </a:extLst>
              </p:cNvPr>
              <p:cNvCxnSpPr>
                <a:cxnSpLocks/>
                <a:stCxn id="14" idx="2"/>
                <a:endCxn id="17" idx="0"/>
              </p:cNvCxnSpPr>
              <p:nvPr/>
            </p:nvCxnSpPr>
            <p:spPr bwMode="auto">
              <a:xfrm>
                <a:off x="1005930" y="4175167"/>
                <a:ext cx="793" cy="282864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EFF007DB-4775-434C-A95F-3D62657B29B2}"/>
                  </a:ext>
                </a:extLst>
              </p:cNvPr>
              <p:cNvCxnSpPr>
                <a:cxnSpLocks/>
                <a:stCxn id="15" idx="3"/>
                <a:endCxn id="18" idx="1"/>
              </p:cNvCxnSpPr>
              <p:nvPr/>
            </p:nvCxnSpPr>
            <p:spPr bwMode="auto">
              <a:xfrm>
                <a:off x="3626246" y="2585067"/>
                <a:ext cx="470546" cy="283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3810AD78-15FE-44BC-890B-B220EFC8FA42}"/>
                  </a:ext>
                </a:extLst>
              </p:cNvPr>
              <p:cNvCxnSpPr>
                <a:cxnSpLocks/>
                <a:stCxn id="18" idx="0"/>
                <a:endCxn id="19" idx="2"/>
              </p:cNvCxnSpPr>
              <p:nvPr/>
            </p:nvCxnSpPr>
            <p:spPr bwMode="auto">
              <a:xfrm flipV="1">
                <a:off x="4852442" y="1950496"/>
                <a:ext cx="3175" cy="360402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BDB97017-931D-4578-A8DA-6BF8ED4A6DE4}"/>
                  </a:ext>
                </a:extLst>
              </p:cNvPr>
              <p:cNvCxnSpPr/>
              <p:nvPr/>
            </p:nvCxnSpPr>
            <p:spPr bwMode="auto">
              <a:xfrm flipV="1">
                <a:off x="3244683" y="3141375"/>
                <a:ext cx="0" cy="429919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362B13A2-04CF-4F54-A2E2-8194C015CED4}"/>
                  </a:ext>
                </a:extLst>
              </p:cNvPr>
              <p:cNvCxnSpPr>
                <a:cxnSpLocks/>
                <a:stCxn id="16" idx="3"/>
                <a:endCxn id="12" idx="1"/>
              </p:cNvCxnSpPr>
              <p:nvPr/>
            </p:nvCxnSpPr>
            <p:spPr bwMode="auto">
              <a:xfrm flipV="1">
                <a:off x="3649913" y="4106557"/>
                <a:ext cx="482733" cy="7467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0B2147AB-D574-47BB-9523-077802A09A8E}"/>
                  </a:ext>
                </a:extLst>
              </p:cNvPr>
              <p:cNvCxnSpPr>
                <a:cxnSpLocks/>
                <a:stCxn id="12" idx="0"/>
                <a:endCxn id="13" idx="2"/>
              </p:cNvCxnSpPr>
              <p:nvPr/>
            </p:nvCxnSpPr>
            <p:spPr bwMode="auto">
              <a:xfrm flipH="1" flipV="1">
                <a:off x="4842367" y="3571294"/>
                <a:ext cx="10211" cy="258264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021BC99D-14A0-4E81-974F-685603927F8E}"/>
                  </a:ext>
                </a:extLst>
              </p:cNvPr>
              <p:cNvCxnSpPr>
                <a:cxnSpLocks/>
                <a:stCxn id="15" idx="2"/>
                <a:endCxn id="16" idx="0"/>
              </p:cNvCxnSpPr>
              <p:nvPr/>
            </p:nvCxnSpPr>
            <p:spPr bwMode="auto">
              <a:xfrm>
                <a:off x="2907109" y="3139065"/>
                <a:ext cx="6710" cy="420961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3830687B-E36A-4BC6-B297-B8F8C69D754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25067" y="3803943"/>
                <a:ext cx="452657" cy="0"/>
              </a:xfrm>
              <a:prstGeom prst="straightConnector1">
                <a:avLst/>
              </a:prstGeom>
              <a:solidFill>
                <a:srgbClr val="993366">
                  <a:alpha val="96001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0" name="Text Box 22">
                <a:extLst>
                  <a:ext uri="{FF2B5EF4-FFF2-40B4-BE49-F238E27FC236}">
                    <a16:creationId xmlns:a16="http://schemas.microsoft.com/office/drawing/2014/main" id="{50ECE46F-50CD-4C9F-883D-24BBC1E9FC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22052" y="4149845"/>
                <a:ext cx="287337" cy="366712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fontAlgn="base" hangingPunct="0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</a:rPr>
                  <a:t>B</a:t>
                </a: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5246E84-6EF5-4F0D-9E8A-5889AFA88656}"/>
                  </a:ext>
                </a:extLst>
              </p:cNvPr>
              <p:cNvSpPr txBox="1"/>
              <p:nvPr/>
            </p:nvSpPr>
            <p:spPr>
              <a:xfrm>
                <a:off x="-50141" y="1344491"/>
                <a:ext cx="4467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b="1" dirty="0">
                    <a:latin typeface="Times New Roman" pitchFamily="18" charset="0"/>
                    <a:sym typeface="Symbol" pitchFamily="18" charset="2"/>
                  </a:rPr>
                  <a:t></a:t>
                </a:r>
                <a:endParaRPr lang="en-US" altLang="zh-CN" b="1" dirty="0"/>
              </a:p>
            </p:txBody>
          </p:sp>
        </p:grp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8232B67-90DF-CE6D-8C59-D78F58296E70}"/>
              </a:ext>
            </a:extLst>
          </p:cNvPr>
          <p:cNvGrpSpPr/>
          <p:nvPr/>
        </p:nvGrpSpPr>
        <p:grpSpPr>
          <a:xfrm>
            <a:off x="3973451" y="4562277"/>
            <a:ext cx="2021942" cy="2057052"/>
            <a:chOff x="3973451" y="4562277"/>
            <a:chExt cx="2021942" cy="2057052"/>
          </a:xfrm>
        </p:grpSpPr>
        <p:sp>
          <p:nvSpPr>
            <p:cNvPr id="45" name="Text Box 1387">
              <a:extLst>
                <a:ext uri="{FF2B5EF4-FFF2-40B4-BE49-F238E27FC236}">
                  <a16:creationId xmlns:a16="http://schemas.microsoft.com/office/drawing/2014/main" id="{4B7AE279-97E2-455C-31EA-7456CFF87A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5070" y="4715792"/>
              <a:ext cx="2020323" cy="1903537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 (0) </a:t>
              </a:r>
              <a:r>
                <a:rPr lang="fr-FR" altLang="zh-CN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S'</a:t>
              </a:r>
              <a:r>
                <a:rPr lang="en-US" altLang="zh-CN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→S</a:t>
              </a:r>
            </a:p>
            <a:p>
              <a:pPr eaLnBrk="0" fontAlgn="base" hangingPunct="0">
                <a:lnSpc>
                  <a:spcPts val="16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altLang="zh-CN" dirty="0">
                  <a:solidFill>
                    <a:srgbClr val="0000FF"/>
                  </a:solidFill>
                  <a:latin typeface="+mn-ea"/>
                </a:rPr>
                <a:t> (1) S →  AB</a:t>
              </a:r>
            </a:p>
            <a:p>
              <a:pPr eaLnBrk="0" fontAlgn="base" hangingPunct="0">
                <a:lnSpc>
                  <a:spcPts val="16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altLang="zh-CN" dirty="0">
                  <a:solidFill>
                    <a:srgbClr val="0000FF"/>
                  </a:solidFill>
                  <a:latin typeface="+mn-ea"/>
                </a:rPr>
                <a:t> (2) A → </a:t>
              </a:r>
              <a:r>
                <a:rPr lang="en-US" altLang="zh-CN" dirty="0" err="1">
                  <a:solidFill>
                    <a:srgbClr val="0000FF"/>
                  </a:solidFill>
                  <a:latin typeface="+mn-ea"/>
                </a:rPr>
                <a:t>aBa</a:t>
              </a:r>
              <a:endParaRPr lang="en-US" altLang="zh-CN" dirty="0">
                <a:solidFill>
                  <a:srgbClr val="0000FF"/>
                </a:solidFill>
                <a:latin typeface="+mn-ea"/>
              </a:endParaRPr>
            </a:p>
            <a:p>
              <a:pPr eaLnBrk="0" fontAlgn="base" hangingPunct="0">
                <a:lnSpc>
                  <a:spcPts val="16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altLang="zh-CN" dirty="0">
                  <a:solidFill>
                    <a:srgbClr val="0000FF"/>
                  </a:solidFill>
                  <a:latin typeface="+mn-ea"/>
                </a:rPr>
                <a:t> (3) A → </a:t>
              </a:r>
              <a:r>
                <a:rPr lang="en-US" altLang="zh-CN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ε</a:t>
              </a:r>
              <a:endParaRPr lang="en-US" altLang="zh-CN" dirty="0">
                <a:solidFill>
                  <a:srgbClr val="0000FF"/>
                </a:solidFill>
                <a:latin typeface="+mn-ea"/>
              </a:endParaRPr>
            </a:p>
            <a:p>
              <a:pPr eaLnBrk="0" fontAlgn="base" hangingPunct="0">
                <a:lnSpc>
                  <a:spcPts val="16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altLang="zh-CN" dirty="0">
                  <a:solidFill>
                    <a:srgbClr val="0000FF"/>
                  </a:solidFill>
                  <a:latin typeface="+mn-ea"/>
                </a:rPr>
                <a:t> (4) B → </a:t>
              </a:r>
              <a:r>
                <a:rPr lang="en-US" altLang="zh-CN" dirty="0" err="1">
                  <a:solidFill>
                    <a:srgbClr val="0000FF"/>
                  </a:solidFill>
                  <a:latin typeface="+mn-ea"/>
                </a:rPr>
                <a:t>bAb</a:t>
              </a:r>
              <a:endParaRPr lang="en-US" altLang="zh-CN" dirty="0">
                <a:solidFill>
                  <a:srgbClr val="0000FF"/>
                </a:solidFill>
                <a:latin typeface="+mn-ea"/>
              </a:endParaRPr>
            </a:p>
            <a:p>
              <a:pPr eaLnBrk="0" fontAlgn="base" hangingPunct="0">
                <a:lnSpc>
                  <a:spcPts val="16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altLang="zh-CN" dirty="0">
                  <a:solidFill>
                    <a:srgbClr val="0000FF"/>
                  </a:solidFill>
                  <a:latin typeface="+mn-ea"/>
                </a:rPr>
                <a:t> (5) B → </a:t>
              </a:r>
              <a:r>
                <a:rPr lang="en-US" altLang="zh-CN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ε</a:t>
              </a: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EBAE1B41-6E3C-C257-8E27-6A590784E7BE}"/>
                </a:ext>
              </a:extLst>
            </p:cNvPr>
            <p:cNvSpPr/>
            <p:nvPr/>
          </p:nvSpPr>
          <p:spPr>
            <a:xfrm>
              <a:off x="4630014" y="4562277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</a:t>
              </a:r>
              <a:r>
                <a:rPr lang="fr-FR" altLang="zh-CN" sz="1800" b="0" i="0" u="none" strike="noStrike" baseline="0" dirty="0">
                  <a:solidFill>
                    <a:schemeClr val="bg1"/>
                  </a:solidFill>
                </a:rPr>
                <a:t>S'</a:t>
              </a:r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]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27E3338D-55CE-E70E-6604-2FCD4DD3D234}"/>
                </a:ext>
              </a:extLst>
            </p:cNvPr>
            <p:cNvSpPr/>
            <p:nvPr/>
          </p:nvSpPr>
          <p:spPr>
            <a:xfrm>
              <a:off x="3973451" y="6336590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98129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F5BD17AF-C89A-8059-7944-67383A0AA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511950"/>
              </p:ext>
            </p:extLst>
          </p:nvPr>
        </p:nvGraphicFramePr>
        <p:xfrm>
          <a:off x="202001" y="1819960"/>
          <a:ext cx="7706760" cy="466991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825900">
                  <a:extLst>
                    <a:ext uri="{9D8B030D-6E8A-4147-A177-3AD203B41FA5}">
                      <a16:colId xmlns:a16="http://schemas.microsoft.com/office/drawing/2014/main" val="4087475358"/>
                    </a:ext>
                  </a:extLst>
                </a:gridCol>
                <a:gridCol w="1191099">
                  <a:extLst>
                    <a:ext uri="{9D8B030D-6E8A-4147-A177-3AD203B41FA5}">
                      <a16:colId xmlns:a16="http://schemas.microsoft.com/office/drawing/2014/main" val="3493433615"/>
                    </a:ext>
                  </a:extLst>
                </a:gridCol>
                <a:gridCol w="1405890">
                  <a:extLst>
                    <a:ext uri="{9D8B030D-6E8A-4147-A177-3AD203B41FA5}">
                      <a16:colId xmlns:a16="http://schemas.microsoft.com/office/drawing/2014/main" val="2011962454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3742598309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728506516"/>
                    </a:ext>
                  </a:extLst>
                </a:gridCol>
                <a:gridCol w="1129191">
                  <a:extLst>
                    <a:ext uri="{9D8B030D-6E8A-4147-A177-3AD203B41FA5}">
                      <a16:colId xmlns:a16="http://schemas.microsoft.com/office/drawing/2014/main" val="17743110"/>
                    </a:ext>
                  </a:extLst>
                </a:gridCol>
              </a:tblGrid>
              <a:tr h="487106">
                <a:tc>
                  <a:txBody>
                    <a:bodyPr/>
                    <a:lstStyle/>
                    <a:p>
                      <a:r>
                        <a:rPr lang="zh-CN" altLang="en-US" sz="2400" b="0" dirty="0"/>
                        <a:t>步骤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dirty="0"/>
                        <a:t>状态栈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dirty="0"/>
                        <a:t>符号栈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dirty="0"/>
                        <a:t>输入串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/>
                        <a:t>ACTION</a:t>
                      </a:r>
                      <a:endParaRPr lang="zh-CN" alt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/>
                        <a:t>GOTO</a:t>
                      </a:r>
                      <a:endParaRPr lang="zh-CN" altLang="en-US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550696"/>
                  </a:ext>
                </a:extLst>
              </a:tr>
              <a:tr h="418281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428029"/>
                  </a:ext>
                </a:extLst>
              </a:tr>
              <a:tr h="418281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88074"/>
                  </a:ext>
                </a:extLst>
              </a:tr>
              <a:tr h="418281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829382"/>
                  </a:ext>
                </a:extLst>
              </a:tr>
              <a:tr h="418281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5237902"/>
                  </a:ext>
                </a:extLst>
              </a:tr>
              <a:tr h="418281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534090"/>
                  </a:ext>
                </a:extLst>
              </a:tr>
              <a:tr h="418281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754733"/>
                  </a:ext>
                </a:extLst>
              </a:tr>
              <a:tr h="418281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513245"/>
                  </a:ext>
                </a:extLst>
              </a:tr>
              <a:tr h="418281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7798283"/>
                  </a:ext>
                </a:extLst>
              </a:tr>
              <a:tr h="418281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021242"/>
                  </a:ext>
                </a:extLst>
              </a:tr>
              <a:tr h="418281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rgbClr val="0E7C7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362808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3043F2D9-9F84-4C0C-B9D1-C4812842F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3201862" cy="617641"/>
          </a:xfrm>
        </p:spPr>
        <p:txBody>
          <a:bodyPr/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FBE08D-A550-4234-93C1-FE776D516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7420939" cy="617641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 </a:t>
            </a:r>
            <a:r>
              <a:rPr lang="en-US" altLang="zh-CN" dirty="0"/>
              <a:t>SLR(1)</a:t>
            </a:r>
            <a:r>
              <a:rPr lang="zh-CN" altLang="en-US" dirty="0"/>
              <a:t>分析法，分析串</a:t>
            </a:r>
            <a:r>
              <a:rPr lang="en-US" altLang="zh-CN" dirty="0" err="1">
                <a:solidFill>
                  <a:srgbClr val="0000FF"/>
                </a:solidFill>
              </a:rPr>
              <a:t>baab</a:t>
            </a:r>
            <a:r>
              <a:rPr lang="en-US" altLang="zh-CN" dirty="0">
                <a:solidFill>
                  <a:srgbClr val="0000FF"/>
                </a:solidFill>
              </a:rPr>
              <a:t>#</a:t>
            </a:r>
            <a:endParaRPr lang="zh-CN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6" name="Group 582">
            <a:extLst>
              <a:ext uri="{FF2B5EF4-FFF2-40B4-BE49-F238E27FC236}">
                <a16:creationId xmlns:a16="http://schemas.microsoft.com/office/drawing/2014/main" id="{EF23C9E2-D5BE-4340-BEED-702E3E8EA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131085"/>
              </p:ext>
            </p:extLst>
          </p:nvPr>
        </p:nvGraphicFramePr>
        <p:xfrm>
          <a:off x="259039" y="2302577"/>
          <a:ext cx="8616950" cy="396240"/>
        </p:xfrm>
        <a:graphic>
          <a:graphicData uri="http://schemas.openxmlformats.org/drawingml/2006/table">
            <a:tbl>
              <a:tblPr/>
              <a:tblGrid>
                <a:gridCol w="80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4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6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4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43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r>
                        <a:rPr kumimoji="1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aab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r3: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A → ε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      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roup 155">
            <a:extLst>
              <a:ext uri="{FF2B5EF4-FFF2-40B4-BE49-F238E27FC236}">
                <a16:creationId xmlns:a16="http://schemas.microsoft.com/office/drawing/2014/main" id="{490F2616-4271-4EB9-A34B-6118CFB1F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003750"/>
              </p:ext>
            </p:extLst>
          </p:nvPr>
        </p:nvGraphicFramePr>
        <p:xfrm>
          <a:off x="278089" y="2745514"/>
          <a:ext cx="8616950" cy="396240"/>
        </p:xfrm>
        <a:graphic>
          <a:graphicData uri="http://schemas.openxmlformats.org/drawingml/2006/table">
            <a:tbl>
              <a:tblPr/>
              <a:tblGrid>
                <a:gridCol w="80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8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4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0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02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43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r>
                        <a:rPr kumimoji="1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aab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S5 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471">
            <a:extLst>
              <a:ext uri="{FF2B5EF4-FFF2-40B4-BE49-F238E27FC236}">
                <a16:creationId xmlns:a16="http://schemas.microsoft.com/office/drawing/2014/main" id="{6942DA6F-0F8E-46D4-90FB-F529AF70D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667144"/>
              </p:ext>
            </p:extLst>
          </p:nvPr>
        </p:nvGraphicFramePr>
        <p:xfrm>
          <a:off x="278089" y="3153281"/>
          <a:ext cx="8616950" cy="396240"/>
        </p:xfrm>
        <a:graphic>
          <a:graphicData uri="http://schemas.openxmlformats.org/drawingml/2006/table">
            <a:tbl>
              <a:tblPr/>
              <a:tblGrid>
                <a:gridCol w="80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6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6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64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52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02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#A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ab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Group 574">
            <a:extLst>
              <a:ext uri="{FF2B5EF4-FFF2-40B4-BE49-F238E27FC236}">
                <a16:creationId xmlns:a16="http://schemas.microsoft.com/office/drawing/2014/main" id="{9D734513-F46B-498C-9728-37593635B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341384"/>
              </p:ext>
            </p:extLst>
          </p:nvPr>
        </p:nvGraphicFramePr>
        <p:xfrm>
          <a:off x="278089" y="3578120"/>
          <a:ext cx="8616950" cy="396240"/>
        </p:xfrm>
        <a:graphic>
          <a:graphicData uri="http://schemas.openxmlformats.org/drawingml/2006/table">
            <a:tbl>
              <a:tblPr/>
              <a:tblGrid>
                <a:gridCol w="80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6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27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8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43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025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r>
                        <a:rPr kumimoji="1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Ab</a:t>
                      </a:r>
                      <a:r>
                        <a:rPr kumimoji="1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kumimoji="1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b#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r5: 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B → ε           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Group 209">
            <a:extLst>
              <a:ext uri="{FF2B5EF4-FFF2-40B4-BE49-F238E27FC236}">
                <a16:creationId xmlns:a16="http://schemas.microsoft.com/office/drawing/2014/main" id="{25EA413F-7E77-4D90-B2D0-C73012D86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99322"/>
              </p:ext>
            </p:extLst>
          </p:nvPr>
        </p:nvGraphicFramePr>
        <p:xfrm>
          <a:off x="278089" y="4019273"/>
          <a:ext cx="8616950" cy="396240"/>
        </p:xfrm>
        <a:graphic>
          <a:graphicData uri="http://schemas.openxmlformats.org/drawingml/2006/table">
            <a:tbl>
              <a:tblPr/>
              <a:tblGrid>
                <a:gridCol w="80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27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6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64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43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0253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#Aba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b#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S8 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Group 580">
            <a:extLst>
              <a:ext uri="{FF2B5EF4-FFF2-40B4-BE49-F238E27FC236}">
                <a16:creationId xmlns:a16="http://schemas.microsoft.com/office/drawing/2014/main" id="{56DC9083-6306-4284-A62A-77EDA986E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657782"/>
              </p:ext>
            </p:extLst>
          </p:nvPr>
        </p:nvGraphicFramePr>
        <p:xfrm>
          <a:off x="267456" y="4427254"/>
          <a:ext cx="8616950" cy="396240"/>
        </p:xfrm>
        <a:graphic>
          <a:graphicData uri="http://schemas.openxmlformats.org/drawingml/2006/table">
            <a:tbl>
              <a:tblPr/>
              <a:tblGrid>
                <a:gridCol w="80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6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0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02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43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02536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#AbaB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r2: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A → </a:t>
                      </a:r>
                      <a:r>
                        <a:rPr kumimoji="1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aBa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       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245">
            <a:extLst>
              <a:ext uri="{FF2B5EF4-FFF2-40B4-BE49-F238E27FC236}">
                <a16:creationId xmlns:a16="http://schemas.microsoft.com/office/drawing/2014/main" id="{4339B94B-53F3-46AA-9512-7431AD593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920972"/>
              </p:ext>
            </p:extLst>
          </p:nvPr>
        </p:nvGraphicFramePr>
        <p:xfrm>
          <a:off x="278089" y="4847450"/>
          <a:ext cx="8616950" cy="396240"/>
        </p:xfrm>
        <a:graphic>
          <a:graphicData uri="http://schemas.openxmlformats.org/drawingml/2006/table">
            <a:tbl>
              <a:tblPr/>
              <a:tblGrid>
                <a:gridCol w="80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6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6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64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43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025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#Ab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S9 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Group 578">
            <a:extLst>
              <a:ext uri="{FF2B5EF4-FFF2-40B4-BE49-F238E27FC236}">
                <a16:creationId xmlns:a16="http://schemas.microsoft.com/office/drawing/2014/main" id="{9997BB2F-0CC9-400D-A16C-AAD05AE03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687601"/>
              </p:ext>
            </p:extLst>
          </p:nvPr>
        </p:nvGraphicFramePr>
        <p:xfrm>
          <a:off x="278089" y="5258782"/>
          <a:ext cx="8616950" cy="396240"/>
        </p:xfrm>
        <a:graphic>
          <a:graphicData uri="http://schemas.openxmlformats.org/drawingml/2006/table">
            <a:tbl>
              <a:tblPr/>
              <a:tblGrid>
                <a:gridCol w="80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2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6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321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43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0257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#AbA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r4: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B → </a:t>
                      </a:r>
                      <a:r>
                        <a:rPr kumimoji="1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bAb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  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576">
            <a:extLst>
              <a:ext uri="{FF2B5EF4-FFF2-40B4-BE49-F238E27FC236}">
                <a16:creationId xmlns:a16="http://schemas.microsoft.com/office/drawing/2014/main" id="{33B50A5E-2A69-4CE0-8362-9A02E2918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697805"/>
              </p:ext>
            </p:extLst>
          </p:nvPr>
        </p:nvGraphicFramePr>
        <p:xfrm>
          <a:off x="278089" y="5670111"/>
          <a:ext cx="8616950" cy="396240"/>
        </p:xfrm>
        <a:graphic>
          <a:graphicData uri="http://schemas.openxmlformats.org/drawingml/2006/table">
            <a:tbl>
              <a:tblPr/>
              <a:tblGrid>
                <a:gridCol w="80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6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27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81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43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02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#A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S → AB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    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Group 299">
            <a:extLst>
              <a:ext uri="{FF2B5EF4-FFF2-40B4-BE49-F238E27FC236}">
                <a16:creationId xmlns:a16="http://schemas.microsoft.com/office/drawing/2014/main" id="{2B89D04A-453F-4906-90FE-308B505FB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249127"/>
              </p:ext>
            </p:extLst>
          </p:nvPr>
        </p:nvGraphicFramePr>
        <p:xfrm>
          <a:off x="262047" y="6085869"/>
          <a:ext cx="8616950" cy="396240"/>
        </p:xfrm>
        <a:graphic>
          <a:graphicData uri="http://schemas.openxmlformats.org/drawingml/2006/table">
            <a:tbl>
              <a:tblPr/>
              <a:tblGrid>
                <a:gridCol w="80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6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6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64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43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#S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ACC</a:t>
                      </a:r>
                      <a:endParaRPr kumimoji="1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表格 2">
            <a:extLst>
              <a:ext uri="{FF2B5EF4-FFF2-40B4-BE49-F238E27FC236}">
                <a16:creationId xmlns:a16="http://schemas.microsoft.com/office/drawing/2014/main" id="{5BB36750-E6BA-4F1F-BEFF-9A5E109A9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216869"/>
              </p:ext>
            </p:extLst>
          </p:nvPr>
        </p:nvGraphicFramePr>
        <p:xfrm>
          <a:off x="8112884" y="2227186"/>
          <a:ext cx="3558139" cy="426154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97169">
                  <a:extLst>
                    <a:ext uri="{9D8B030D-6E8A-4147-A177-3AD203B41FA5}">
                      <a16:colId xmlns:a16="http://schemas.microsoft.com/office/drawing/2014/main" val="1833902255"/>
                    </a:ext>
                  </a:extLst>
                </a:gridCol>
                <a:gridCol w="497169">
                  <a:extLst>
                    <a:ext uri="{9D8B030D-6E8A-4147-A177-3AD203B41FA5}">
                      <a16:colId xmlns:a16="http://schemas.microsoft.com/office/drawing/2014/main" val="1815741683"/>
                    </a:ext>
                  </a:extLst>
                </a:gridCol>
                <a:gridCol w="497169">
                  <a:extLst>
                    <a:ext uri="{9D8B030D-6E8A-4147-A177-3AD203B41FA5}">
                      <a16:colId xmlns:a16="http://schemas.microsoft.com/office/drawing/2014/main" val="454170723"/>
                    </a:ext>
                  </a:extLst>
                </a:gridCol>
                <a:gridCol w="576220">
                  <a:extLst>
                    <a:ext uri="{9D8B030D-6E8A-4147-A177-3AD203B41FA5}">
                      <a16:colId xmlns:a16="http://schemas.microsoft.com/office/drawing/2014/main" val="1888280247"/>
                    </a:ext>
                  </a:extLst>
                </a:gridCol>
                <a:gridCol w="496074">
                  <a:extLst>
                    <a:ext uri="{9D8B030D-6E8A-4147-A177-3AD203B41FA5}">
                      <a16:colId xmlns:a16="http://schemas.microsoft.com/office/drawing/2014/main" val="4158758621"/>
                    </a:ext>
                  </a:extLst>
                </a:gridCol>
                <a:gridCol w="497169">
                  <a:extLst>
                    <a:ext uri="{9D8B030D-6E8A-4147-A177-3AD203B41FA5}">
                      <a16:colId xmlns:a16="http://schemas.microsoft.com/office/drawing/2014/main" val="4292781773"/>
                    </a:ext>
                  </a:extLst>
                </a:gridCol>
                <a:gridCol w="497169">
                  <a:extLst>
                    <a:ext uri="{9D8B030D-6E8A-4147-A177-3AD203B41FA5}">
                      <a16:colId xmlns:a16="http://schemas.microsoft.com/office/drawing/2014/main" val="4022670473"/>
                    </a:ext>
                  </a:extLst>
                </a:gridCol>
              </a:tblGrid>
              <a:tr h="355129">
                <a:tc rowSpan="2">
                  <a:txBody>
                    <a:bodyPr/>
                    <a:lstStyle/>
                    <a:p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ACTION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GOTO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20151"/>
                  </a:ext>
                </a:extLst>
              </a:tr>
              <a:tr h="35512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46394"/>
                  </a:ext>
                </a:extLst>
              </a:tr>
              <a:tr h="3551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S3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72770"/>
                  </a:ext>
                </a:extLst>
              </a:tr>
              <a:tr h="3551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acc</a:t>
                      </a:r>
                      <a:endParaRPr lang="zh-CN" altLang="en-US" sz="16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078"/>
                  </a:ext>
                </a:extLst>
              </a:tr>
              <a:tr h="3551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r5</a:t>
                      </a:r>
                      <a:endParaRPr lang="zh-CN" altLang="en-US" sz="16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r5</a:t>
                      </a:r>
                      <a:endParaRPr lang="zh-CN" altLang="en-US" sz="16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856490"/>
                  </a:ext>
                </a:extLst>
              </a:tr>
              <a:tr h="3551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r5</a:t>
                      </a:r>
                      <a:endParaRPr lang="zh-CN" altLang="en-US" sz="16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S5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r5</a:t>
                      </a:r>
                      <a:endParaRPr lang="zh-CN" altLang="en-US" sz="16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6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91593"/>
                  </a:ext>
                </a:extLst>
              </a:tr>
              <a:tr h="3551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r1</a:t>
                      </a:r>
                      <a:endParaRPr lang="zh-CN" altLang="en-US" sz="16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943001"/>
                  </a:ext>
                </a:extLst>
              </a:tr>
              <a:tr h="3551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S3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6199"/>
                  </a:ext>
                </a:extLst>
              </a:tr>
              <a:tr h="3551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S8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4873"/>
                  </a:ext>
                </a:extLst>
              </a:tr>
              <a:tr h="3551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S9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20095"/>
                  </a:ext>
                </a:extLst>
              </a:tr>
              <a:tr h="3551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r2</a:t>
                      </a:r>
                      <a:endParaRPr lang="zh-CN" altLang="en-US" sz="16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r2</a:t>
                      </a:r>
                      <a:endParaRPr lang="zh-CN" altLang="en-US" sz="16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557835"/>
                  </a:ext>
                </a:extLst>
              </a:tr>
              <a:tr h="3551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r4</a:t>
                      </a:r>
                      <a:endParaRPr lang="zh-CN" altLang="en-US" sz="1600" b="0" i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r4</a:t>
                      </a:r>
                      <a:endParaRPr kumimoji="0" lang="zh-CN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17318"/>
                  </a:ext>
                </a:extLst>
              </a:tr>
            </a:tbl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98ABA734-BB5B-459F-13D2-4D86CB3062F7}"/>
              </a:ext>
            </a:extLst>
          </p:cNvPr>
          <p:cNvGrpSpPr/>
          <p:nvPr/>
        </p:nvGrpSpPr>
        <p:grpSpPr>
          <a:xfrm>
            <a:off x="8083389" y="38431"/>
            <a:ext cx="2021942" cy="2057052"/>
            <a:chOff x="3973451" y="4562277"/>
            <a:chExt cx="2021942" cy="2057052"/>
          </a:xfrm>
        </p:grpSpPr>
        <p:sp>
          <p:nvSpPr>
            <p:cNvPr id="18" name="Text Box 1387">
              <a:extLst>
                <a:ext uri="{FF2B5EF4-FFF2-40B4-BE49-F238E27FC236}">
                  <a16:creationId xmlns:a16="http://schemas.microsoft.com/office/drawing/2014/main" id="{2897EB2B-BD87-67C2-56C8-81E22434B5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5070" y="4715792"/>
              <a:ext cx="2020323" cy="1903537"/>
            </a:xfrm>
            <a:prstGeom prst="roundRect">
              <a:avLst>
                <a:gd name="adj" fmla="val 5226"/>
              </a:avLst>
            </a:prstGeom>
            <a:solidFill>
              <a:srgbClr val="FFFFFF"/>
            </a:solidFill>
            <a:ln w="9525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  <a:p>
              <a:pPr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 (0) </a:t>
              </a:r>
              <a:r>
                <a:rPr lang="fr-FR" altLang="zh-CN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S'</a:t>
              </a:r>
              <a:r>
                <a:rPr lang="en-US" altLang="zh-CN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→S</a:t>
              </a:r>
            </a:p>
            <a:p>
              <a:pPr eaLnBrk="0" fontAlgn="base" hangingPunct="0">
                <a:lnSpc>
                  <a:spcPts val="16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altLang="zh-CN" dirty="0">
                  <a:solidFill>
                    <a:srgbClr val="0000FF"/>
                  </a:solidFill>
                  <a:latin typeface="+mn-ea"/>
                </a:rPr>
                <a:t> (1) S →  AB</a:t>
              </a:r>
            </a:p>
            <a:p>
              <a:pPr eaLnBrk="0" fontAlgn="base" hangingPunct="0">
                <a:lnSpc>
                  <a:spcPts val="16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altLang="zh-CN" dirty="0">
                  <a:solidFill>
                    <a:srgbClr val="0000FF"/>
                  </a:solidFill>
                  <a:latin typeface="+mn-ea"/>
                </a:rPr>
                <a:t> (2) A → </a:t>
              </a:r>
              <a:r>
                <a:rPr lang="en-US" altLang="zh-CN" dirty="0" err="1">
                  <a:solidFill>
                    <a:srgbClr val="0000FF"/>
                  </a:solidFill>
                  <a:latin typeface="+mn-ea"/>
                </a:rPr>
                <a:t>aBa</a:t>
              </a:r>
              <a:endParaRPr lang="en-US" altLang="zh-CN" dirty="0">
                <a:solidFill>
                  <a:srgbClr val="0000FF"/>
                </a:solidFill>
                <a:latin typeface="+mn-ea"/>
              </a:endParaRPr>
            </a:p>
            <a:p>
              <a:pPr eaLnBrk="0" fontAlgn="base" hangingPunct="0">
                <a:lnSpc>
                  <a:spcPts val="16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altLang="zh-CN" dirty="0">
                  <a:solidFill>
                    <a:srgbClr val="0000FF"/>
                  </a:solidFill>
                  <a:latin typeface="+mn-ea"/>
                </a:rPr>
                <a:t> (3) A → </a:t>
              </a:r>
              <a:r>
                <a:rPr lang="en-US" altLang="zh-CN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ε</a:t>
              </a:r>
              <a:endParaRPr lang="en-US" altLang="zh-CN" dirty="0">
                <a:solidFill>
                  <a:srgbClr val="0000FF"/>
                </a:solidFill>
                <a:latin typeface="+mn-ea"/>
              </a:endParaRPr>
            </a:p>
            <a:p>
              <a:pPr eaLnBrk="0" fontAlgn="base" hangingPunct="0">
                <a:lnSpc>
                  <a:spcPts val="16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altLang="zh-CN" dirty="0">
                  <a:solidFill>
                    <a:srgbClr val="0000FF"/>
                  </a:solidFill>
                  <a:latin typeface="+mn-ea"/>
                </a:rPr>
                <a:t> (4) B → </a:t>
              </a:r>
              <a:r>
                <a:rPr lang="en-US" altLang="zh-CN" dirty="0" err="1">
                  <a:solidFill>
                    <a:srgbClr val="0000FF"/>
                  </a:solidFill>
                  <a:latin typeface="+mn-ea"/>
                </a:rPr>
                <a:t>bAb</a:t>
              </a:r>
              <a:endParaRPr lang="en-US" altLang="zh-CN" dirty="0">
                <a:solidFill>
                  <a:srgbClr val="0000FF"/>
                </a:solidFill>
                <a:latin typeface="+mn-ea"/>
              </a:endParaRPr>
            </a:p>
            <a:p>
              <a:pPr eaLnBrk="0" fontAlgn="base" hangingPunct="0">
                <a:lnSpc>
                  <a:spcPts val="16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altLang="zh-CN" dirty="0">
                  <a:solidFill>
                    <a:srgbClr val="0000FF"/>
                  </a:solidFill>
                  <a:latin typeface="+mn-ea"/>
                </a:rPr>
                <a:t> (5) B → </a:t>
              </a:r>
              <a:r>
                <a:rPr lang="en-US" altLang="zh-CN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ε</a:t>
              </a:r>
              <a:endParaRPr lang="en-US" altLang="zh-CN" sz="1000" dirty="0">
                <a:solidFill>
                  <a:srgbClr val="000000"/>
                </a:solidFill>
                <a:latin typeface="Arial"/>
                <a:ea typeface="宋体"/>
              </a:endParaRP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62AA4D09-1D6F-CFB9-5D62-44613D908BA8}"/>
                </a:ext>
              </a:extLst>
            </p:cNvPr>
            <p:cNvSpPr/>
            <p:nvPr/>
          </p:nvSpPr>
          <p:spPr>
            <a:xfrm>
              <a:off x="4630014" y="4562277"/>
              <a:ext cx="812674" cy="285267"/>
            </a:xfrm>
            <a:prstGeom prst="roundRect">
              <a:avLst>
                <a:gd name="adj" fmla="val 49076"/>
              </a:avLst>
            </a:prstGeom>
            <a:solidFill>
              <a:srgbClr val="0E7C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G[</a:t>
              </a:r>
              <a:r>
                <a:rPr lang="fr-FR" altLang="zh-CN" sz="1800" b="0" i="0" u="none" strike="noStrike" baseline="0" dirty="0">
                  <a:solidFill>
                    <a:schemeClr val="bg1"/>
                  </a:solidFill>
                </a:rPr>
                <a:t>S'</a:t>
              </a:r>
              <a:r>
                <a:rPr lang="en-US" altLang="zh-CN" sz="1800" dirty="0">
                  <a:solidFill>
                    <a:schemeClr val="bg1"/>
                  </a:solidFill>
                  <a:latin typeface="Arial"/>
                  <a:ea typeface="宋体"/>
                </a:rPr>
                <a:t>]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7FC36128-DA9B-F212-6D61-FA77D1F2F175}"/>
                </a:ext>
              </a:extLst>
            </p:cNvPr>
            <p:cNvSpPr/>
            <p:nvPr/>
          </p:nvSpPr>
          <p:spPr>
            <a:xfrm>
              <a:off x="3973451" y="6336590"/>
              <a:ext cx="2014304" cy="27650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53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6D43220-3029-4441-AC9E-6BA111D8D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797950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6.3  </a:t>
            </a:r>
            <a:r>
              <a:rPr lang="zh-CN" altLang="en-US" dirty="0"/>
              <a:t>文法</a:t>
            </a:r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6CC8E7C-4B99-68F7-EBAE-E78A6EEDE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</a:t>
            </a:r>
            <a:r>
              <a:rPr lang="zh-CN" altLang="en-US" dirty="0"/>
              <a:t>　</a:t>
            </a:r>
            <a:r>
              <a:rPr lang="en-US" altLang="zh-CN" dirty="0"/>
              <a:t>SLR(1)</a:t>
            </a:r>
            <a:r>
              <a:rPr lang="zh-CN" altLang="en-US" dirty="0"/>
              <a:t>分析 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2AC6069-A671-9736-601C-5156F9F32891}"/>
              </a:ext>
            </a:extLst>
          </p:cNvPr>
          <p:cNvGrpSpPr/>
          <p:nvPr/>
        </p:nvGrpSpPr>
        <p:grpSpPr>
          <a:xfrm>
            <a:off x="628719" y="1765053"/>
            <a:ext cx="1837079" cy="2466067"/>
            <a:chOff x="628719" y="1765053"/>
            <a:chExt cx="1837079" cy="246606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131FA21-AC65-76FE-61BC-CB342AC04D80}"/>
                </a:ext>
              </a:extLst>
            </p:cNvPr>
            <p:cNvSpPr txBox="1"/>
            <p:nvPr/>
          </p:nvSpPr>
          <p:spPr>
            <a:xfrm>
              <a:off x="628719" y="1765053"/>
              <a:ext cx="1837079" cy="2463975"/>
            </a:xfrm>
            <a:prstGeom prst="roundRect">
              <a:avLst>
                <a:gd name="adj" fmla="val 6880"/>
              </a:avLst>
            </a:prstGeom>
            <a:solidFill>
              <a:srgbClr val="FFFFFF"/>
            </a:solidFill>
            <a:ln>
              <a:solidFill>
                <a:srgbClr val="0E7C7E"/>
              </a:solidFill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ea"/>
                  <a:cs typeface="+mn-cs"/>
                </a:rPr>
                <a:t>(0) </a:t>
              </a:r>
              <a:r>
                <a:rPr lang="fr-FR" altLang="zh-CN" sz="2000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S'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ea"/>
                  <a:cs typeface="+mn-cs"/>
                </a:rPr>
                <a:t>→S</a:t>
              </a:r>
            </a:p>
            <a:p>
              <a:pPr marL="0" marR="0" lvl="0" indent="0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(1) S →</a:t>
              </a:r>
              <a:r>
                <a:rPr kumimoji="0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aA</a:t>
              </a:r>
              <a:r>
                <a:rPr kumimoji="0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ea"/>
                  <a:cs typeface="+mn-cs"/>
                </a:rPr>
                <a:t>d</a:t>
              </a:r>
              <a:endPara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(2) S →</a:t>
              </a:r>
              <a:r>
                <a:rPr kumimoji="0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bA</a:t>
              </a:r>
              <a:r>
                <a:rPr kumimoji="0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ea"/>
                  <a:cs typeface="+mn-cs"/>
                </a:rPr>
                <a:t>c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 </a:t>
              </a:r>
            </a:p>
            <a:p>
              <a:pPr marL="0" marR="0" lvl="0" indent="0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(3) S →</a:t>
              </a:r>
              <a:r>
                <a:rPr kumimoji="0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aec</a:t>
              </a:r>
              <a:endPara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(4) </a:t>
              </a:r>
              <a:r>
                <a:rPr kumimoji="0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S→bed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 </a:t>
              </a:r>
            </a:p>
            <a:p>
              <a:pPr marL="0" marR="0" lvl="0" indent="0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(5) </a:t>
              </a:r>
              <a:r>
                <a:rPr kumimoji="0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A→e</a:t>
              </a:r>
              <a:endPara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3278A8D7-B5E9-0A37-77A8-7E13905E517D}"/>
                </a:ext>
              </a:extLst>
            </p:cNvPr>
            <p:cNvSpPr/>
            <p:nvPr/>
          </p:nvSpPr>
          <p:spPr>
            <a:xfrm>
              <a:off x="628719" y="3883629"/>
              <a:ext cx="1837079" cy="347491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Text Box 2">
            <a:extLst>
              <a:ext uri="{FF2B5EF4-FFF2-40B4-BE49-F238E27FC236}">
                <a16:creationId xmlns:a16="http://schemas.microsoft.com/office/drawing/2014/main" id="{7ADBE243-E5B0-42B1-3CA2-43C72EBC8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1124" y="1295332"/>
            <a:ext cx="1438275" cy="1661993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0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</a:p>
          <a:p>
            <a:pPr eaLnBrk="0" fontAlgn="base" hangingPunct="0">
              <a:spcAft>
                <a:spcPct val="0"/>
              </a:spcAft>
            </a:pPr>
            <a:r>
              <a:rPr lang="fr-FR" altLang="zh-CN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S'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→ •S</a:t>
            </a: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S→ •</a:t>
            </a:r>
            <a:r>
              <a:rPr lang="en-US" altLang="zh-CN" dirty="0" err="1">
                <a:solidFill>
                  <a:srgbClr val="000000"/>
                </a:solidFill>
                <a:latin typeface="+mn-ea"/>
              </a:rPr>
              <a:t>aAd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S→ •</a:t>
            </a:r>
            <a:r>
              <a:rPr lang="en-US" altLang="zh-CN" dirty="0" err="1">
                <a:solidFill>
                  <a:srgbClr val="000000"/>
                </a:solidFill>
                <a:latin typeface="+mn-ea"/>
              </a:rPr>
              <a:t>bAc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S→ •</a:t>
            </a:r>
            <a:r>
              <a:rPr lang="en-US" altLang="zh-CN" dirty="0" err="1">
                <a:solidFill>
                  <a:srgbClr val="000000"/>
                </a:solidFill>
                <a:latin typeface="+mn-ea"/>
              </a:rPr>
              <a:t>aec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S→ •bed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2D45DA-5ECD-9440-E21A-094216636C40}"/>
              </a:ext>
            </a:extLst>
          </p:cNvPr>
          <p:cNvSpPr txBox="1"/>
          <p:nvPr/>
        </p:nvSpPr>
        <p:spPr>
          <a:xfrm>
            <a:off x="3417888" y="1217585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</a:t>
            </a:r>
            <a:endParaRPr lang="en-US" altLang="zh-CN" b="1" dirty="0"/>
          </a:p>
        </p:txBody>
      </p:sp>
      <p:sp>
        <p:nvSpPr>
          <p:cNvPr id="10" name="Text Box 19">
            <a:extLst>
              <a:ext uri="{FF2B5EF4-FFF2-40B4-BE49-F238E27FC236}">
                <a16:creationId xmlns:a16="http://schemas.microsoft.com/office/drawing/2014/main" id="{FA3AD551-55FB-AD76-F604-0A9696CFF9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0756" y="1259133"/>
            <a:ext cx="287338" cy="3667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S</a:t>
            </a:r>
          </a:p>
        </p:txBody>
      </p:sp>
      <p:sp>
        <p:nvSpPr>
          <p:cNvPr id="11" name="Text Box 3">
            <a:extLst>
              <a:ext uri="{FF2B5EF4-FFF2-40B4-BE49-F238E27FC236}">
                <a16:creationId xmlns:a16="http://schemas.microsoft.com/office/drawing/2014/main" id="{C600596B-89C3-8C11-C852-3926DB73B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6626" y="1325825"/>
            <a:ext cx="1424331" cy="553998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</a:p>
          <a:p>
            <a:pPr eaLnBrk="0" fontAlgn="base" hangingPunct="0">
              <a:spcAft>
                <a:spcPct val="0"/>
              </a:spcAft>
            </a:pPr>
            <a:r>
              <a:rPr lang="fr-FR" altLang="zh-CN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S'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→S•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6FC6AED-CDB0-C4A0-AB58-103D09C0533D}"/>
              </a:ext>
            </a:extLst>
          </p:cNvPr>
          <p:cNvCxnSpPr>
            <a:cxnSpLocks/>
          </p:cNvCxnSpPr>
          <p:nvPr/>
        </p:nvCxnSpPr>
        <p:spPr bwMode="auto">
          <a:xfrm>
            <a:off x="4400640" y="2960427"/>
            <a:ext cx="793" cy="282864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 Box 22">
            <a:extLst>
              <a:ext uri="{FF2B5EF4-FFF2-40B4-BE49-F238E27FC236}">
                <a16:creationId xmlns:a16="http://schemas.microsoft.com/office/drawing/2014/main" id="{4AE23BBE-69A0-F74A-F998-778D74A8E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762" y="2889385"/>
            <a:ext cx="287337" cy="3693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a</a:t>
            </a:r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DC9B250C-865F-D4BE-7C89-C6B52BDEB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7500" y="3226377"/>
            <a:ext cx="1438275" cy="1107996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</a:p>
          <a:p>
            <a:pPr eaLnBrk="0" fontAlgn="base" hangingPunct="0">
              <a:spcAft>
                <a:spcPct val="0"/>
              </a:spcAft>
            </a:pPr>
            <a:r>
              <a:rPr lang="fr-FR" altLang="zh-CN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→ 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a•Ad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FF0000"/>
                </a:solidFill>
                <a:latin typeface="+mn-ea"/>
              </a:rPr>
              <a:t>S→ 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a•ec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A→ •e</a:t>
            </a:r>
          </a:p>
        </p:txBody>
      </p:sp>
      <p:sp>
        <p:nvSpPr>
          <p:cNvPr id="16" name="Text Box 19">
            <a:extLst>
              <a:ext uri="{FF2B5EF4-FFF2-40B4-BE49-F238E27FC236}">
                <a16:creationId xmlns:a16="http://schemas.microsoft.com/office/drawing/2014/main" id="{0D5FFB79-CE19-2168-F767-BE359190C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706" y="1891593"/>
            <a:ext cx="287338" cy="3693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b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FCC75470-C8D7-D8FD-6281-F89F1E854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0436" y="1992575"/>
            <a:ext cx="1424331" cy="1107996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3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</a:p>
          <a:p>
            <a:pPr eaLnBrk="0" fontAlgn="base" hangingPunct="0">
              <a:spcAft>
                <a:spcPct val="0"/>
              </a:spcAft>
            </a:pPr>
            <a:r>
              <a:rPr lang="fr-FR" altLang="zh-CN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→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b•Ac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fr-FR" altLang="zh-CN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→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b•ed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A→ •e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165CFFB-4307-5E91-F6DA-BA3433487327}"/>
              </a:ext>
            </a:extLst>
          </p:cNvPr>
          <p:cNvCxnSpPr>
            <a:cxnSpLocks/>
            <a:endCxn id="21" idx="1"/>
          </p:cNvCxnSpPr>
          <p:nvPr/>
        </p:nvCxnSpPr>
        <p:spPr bwMode="auto">
          <a:xfrm>
            <a:off x="5199399" y="3503376"/>
            <a:ext cx="397227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 Box 2">
            <a:extLst>
              <a:ext uri="{FF2B5EF4-FFF2-40B4-BE49-F238E27FC236}">
                <a16:creationId xmlns:a16="http://schemas.microsoft.com/office/drawing/2014/main" id="{1904AA91-3925-CD30-FB08-2CA7E4C13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6626" y="3226377"/>
            <a:ext cx="1438275" cy="553998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4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</a:p>
          <a:p>
            <a:pPr eaLnBrk="0" fontAlgn="base" hangingPunct="0">
              <a:spcAft>
                <a:spcPct val="0"/>
              </a:spcAft>
            </a:pPr>
            <a:r>
              <a:rPr lang="fr-FR" altLang="zh-CN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→ 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aA•d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36FF2FA-8185-2097-1032-FAF1F5FFF57C}"/>
              </a:ext>
            </a:extLst>
          </p:cNvPr>
          <p:cNvCxnSpPr>
            <a:cxnSpLocks/>
          </p:cNvCxnSpPr>
          <p:nvPr/>
        </p:nvCxnSpPr>
        <p:spPr bwMode="auto">
          <a:xfrm>
            <a:off x="5192586" y="2258306"/>
            <a:ext cx="410851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6E6A7FA-EE39-9AE0-6485-B59619BFF03F}"/>
              </a:ext>
            </a:extLst>
          </p:cNvPr>
          <p:cNvCxnSpPr>
            <a:cxnSpLocks/>
          </p:cNvCxnSpPr>
          <p:nvPr/>
        </p:nvCxnSpPr>
        <p:spPr bwMode="auto">
          <a:xfrm>
            <a:off x="5196396" y="1622036"/>
            <a:ext cx="410851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 Box 19">
            <a:extLst>
              <a:ext uri="{FF2B5EF4-FFF2-40B4-BE49-F238E27FC236}">
                <a16:creationId xmlns:a16="http://schemas.microsoft.com/office/drawing/2014/main" id="{38B2E5BF-815D-E47F-1679-EA0B510D3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372" y="3136871"/>
            <a:ext cx="287338" cy="3667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A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11B673F-AFEA-999F-005E-0C391E626C9D}"/>
              </a:ext>
            </a:extLst>
          </p:cNvPr>
          <p:cNvCxnSpPr>
            <a:cxnSpLocks/>
          </p:cNvCxnSpPr>
          <p:nvPr/>
        </p:nvCxnSpPr>
        <p:spPr bwMode="auto">
          <a:xfrm>
            <a:off x="4400640" y="4355578"/>
            <a:ext cx="793" cy="282864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 Box 22">
            <a:extLst>
              <a:ext uri="{FF2B5EF4-FFF2-40B4-BE49-F238E27FC236}">
                <a16:creationId xmlns:a16="http://schemas.microsoft.com/office/drawing/2014/main" id="{42C5B79C-5E76-B5E0-C3C8-EA468F9E9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762" y="4284536"/>
            <a:ext cx="287337" cy="3693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e</a:t>
            </a:r>
          </a:p>
        </p:txBody>
      </p:sp>
      <p:sp>
        <p:nvSpPr>
          <p:cNvPr id="33" name="Text Box 2">
            <a:extLst>
              <a:ext uri="{FF2B5EF4-FFF2-40B4-BE49-F238E27FC236}">
                <a16:creationId xmlns:a16="http://schemas.microsoft.com/office/drawing/2014/main" id="{E19F7437-F402-3B52-4390-34A54B519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7499" y="4632646"/>
            <a:ext cx="143827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5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FF0000"/>
                </a:solidFill>
                <a:latin typeface="+mn-ea"/>
              </a:rPr>
              <a:t>S→ 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ae•c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FF0000"/>
                </a:solidFill>
                <a:latin typeface="+mn-ea"/>
              </a:rPr>
              <a:t>A→ e•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193FCE0-4F59-73D8-EB4B-29BF2B237B96}"/>
              </a:ext>
            </a:extLst>
          </p:cNvPr>
          <p:cNvCxnSpPr>
            <a:cxnSpLocks/>
          </p:cNvCxnSpPr>
          <p:nvPr/>
        </p:nvCxnSpPr>
        <p:spPr bwMode="auto">
          <a:xfrm>
            <a:off x="4400640" y="5463626"/>
            <a:ext cx="793" cy="282864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22">
            <a:extLst>
              <a:ext uri="{FF2B5EF4-FFF2-40B4-BE49-F238E27FC236}">
                <a16:creationId xmlns:a16="http://schemas.microsoft.com/office/drawing/2014/main" id="{05D6FE15-5CC8-2475-4B72-93AA3CA8B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762" y="5392584"/>
            <a:ext cx="287337" cy="3693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c</a:t>
            </a:r>
          </a:p>
        </p:txBody>
      </p:sp>
      <p:sp>
        <p:nvSpPr>
          <p:cNvPr id="36" name="Text Box 2">
            <a:extLst>
              <a:ext uri="{FF2B5EF4-FFF2-40B4-BE49-F238E27FC236}">
                <a16:creationId xmlns:a16="http://schemas.microsoft.com/office/drawing/2014/main" id="{9B37BFB0-99EA-70BB-4672-02AB8948A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7498" y="5740711"/>
            <a:ext cx="1438275" cy="553998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9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FF0000"/>
                </a:solidFill>
                <a:latin typeface="+mn-ea"/>
              </a:rPr>
              <a:t>S→ 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aec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•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FEDE2C0-47F5-D67A-21C5-FBD84283C6C3}"/>
              </a:ext>
            </a:extLst>
          </p:cNvPr>
          <p:cNvCxnSpPr>
            <a:cxnSpLocks/>
          </p:cNvCxnSpPr>
          <p:nvPr/>
        </p:nvCxnSpPr>
        <p:spPr bwMode="auto">
          <a:xfrm>
            <a:off x="6255458" y="3792557"/>
            <a:ext cx="793" cy="282864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Text Box 22">
            <a:extLst>
              <a:ext uri="{FF2B5EF4-FFF2-40B4-BE49-F238E27FC236}">
                <a16:creationId xmlns:a16="http://schemas.microsoft.com/office/drawing/2014/main" id="{526EAD0A-05BD-2895-9602-60772AE4E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1580" y="3755805"/>
            <a:ext cx="287337" cy="3693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d</a:t>
            </a:r>
          </a:p>
        </p:txBody>
      </p:sp>
      <p:sp>
        <p:nvSpPr>
          <p:cNvPr id="39" name="Text Box 2">
            <a:extLst>
              <a:ext uri="{FF2B5EF4-FFF2-40B4-BE49-F238E27FC236}">
                <a16:creationId xmlns:a16="http://schemas.microsoft.com/office/drawing/2014/main" id="{55D7D755-740A-CD3E-FDFB-98E5C5695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2682" y="4087603"/>
            <a:ext cx="1438275" cy="553998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8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</a:p>
          <a:p>
            <a:pPr eaLnBrk="0" fontAlgn="base" hangingPunct="0">
              <a:spcAft>
                <a:spcPct val="0"/>
              </a:spcAft>
            </a:pPr>
            <a:r>
              <a:rPr lang="fr-FR" altLang="zh-CN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→ 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aAd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•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C260630-CBF8-7FB3-2BAA-EBC31B9FE5DB}"/>
              </a:ext>
            </a:extLst>
          </p:cNvPr>
          <p:cNvCxnSpPr>
            <a:cxnSpLocks/>
            <a:endCxn id="41" idx="1"/>
          </p:cNvCxnSpPr>
          <p:nvPr/>
        </p:nvCxnSpPr>
        <p:spPr bwMode="auto">
          <a:xfrm>
            <a:off x="7034326" y="2221777"/>
            <a:ext cx="397227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Text Box 2">
            <a:extLst>
              <a:ext uri="{FF2B5EF4-FFF2-40B4-BE49-F238E27FC236}">
                <a16:creationId xmlns:a16="http://schemas.microsoft.com/office/drawing/2014/main" id="{AD98E84B-F69A-33BA-2AC1-90A59967C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1553" y="1944778"/>
            <a:ext cx="1438275" cy="553998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6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</a:p>
          <a:p>
            <a:pPr eaLnBrk="0" fontAlgn="base" hangingPunct="0">
              <a:spcAft>
                <a:spcPct val="0"/>
              </a:spcAft>
            </a:pPr>
            <a:r>
              <a:rPr lang="fr-FR" altLang="zh-CN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→ 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bA•c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2" name="Text Box 19">
            <a:extLst>
              <a:ext uri="{FF2B5EF4-FFF2-40B4-BE49-F238E27FC236}">
                <a16:creationId xmlns:a16="http://schemas.microsoft.com/office/drawing/2014/main" id="{C30C3D6C-DB5E-1BF3-7D93-7B9A50453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3299" y="1855272"/>
            <a:ext cx="287338" cy="3667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A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11BB2C2-11A0-1CFD-044C-8B19460A8693}"/>
              </a:ext>
            </a:extLst>
          </p:cNvPr>
          <p:cNvCxnSpPr>
            <a:cxnSpLocks/>
            <a:endCxn id="44" idx="1"/>
          </p:cNvCxnSpPr>
          <p:nvPr/>
        </p:nvCxnSpPr>
        <p:spPr bwMode="auto">
          <a:xfrm>
            <a:off x="8879387" y="2213740"/>
            <a:ext cx="397227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 Box 2">
            <a:extLst>
              <a:ext uri="{FF2B5EF4-FFF2-40B4-BE49-F238E27FC236}">
                <a16:creationId xmlns:a16="http://schemas.microsoft.com/office/drawing/2014/main" id="{62C158BC-8890-51FF-D33D-1220042F0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6614" y="1936741"/>
            <a:ext cx="1438275" cy="553998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10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</a:p>
          <a:p>
            <a:pPr eaLnBrk="0" fontAlgn="base" hangingPunct="0">
              <a:spcAft>
                <a:spcPct val="0"/>
              </a:spcAft>
            </a:pPr>
            <a:r>
              <a:rPr lang="fr-FR" altLang="zh-CN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→ 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bAc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•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5" name="Text Box 19">
            <a:extLst>
              <a:ext uri="{FF2B5EF4-FFF2-40B4-BE49-F238E27FC236}">
                <a16:creationId xmlns:a16="http://schemas.microsoft.com/office/drawing/2014/main" id="{110D11A9-0680-8A2A-7249-209CC18E6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8360" y="1847235"/>
            <a:ext cx="287338" cy="3667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c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9DBD29F6-5276-6483-77FC-72E397795731}"/>
              </a:ext>
            </a:extLst>
          </p:cNvPr>
          <p:cNvCxnSpPr>
            <a:cxnSpLocks/>
          </p:cNvCxnSpPr>
          <p:nvPr/>
        </p:nvCxnSpPr>
        <p:spPr bwMode="auto">
          <a:xfrm>
            <a:off x="7034326" y="2925472"/>
            <a:ext cx="397227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Text Box 2">
            <a:extLst>
              <a:ext uri="{FF2B5EF4-FFF2-40B4-BE49-F238E27FC236}">
                <a16:creationId xmlns:a16="http://schemas.microsoft.com/office/drawing/2014/main" id="{3A3F3751-D58B-7671-17E4-E40F49996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1553" y="2648473"/>
            <a:ext cx="143827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7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</a:p>
          <a:p>
            <a:pPr eaLnBrk="0" fontAlgn="base" hangingPunct="0">
              <a:spcAft>
                <a:spcPct val="0"/>
              </a:spcAft>
            </a:pPr>
            <a:r>
              <a:rPr lang="fr-FR" altLang="zh-CN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→ 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be•d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FF0000"/>
                </a:solidFill>
                <a:latin typeface="+mn-ea"/>
              </a:rPr>
              <a:t>A→ e•</a:t>
            </a:r>
          </a:p>
        </p:txBody>
      </p:sp>
      <p:sp>
        <p:nvSpPr>
          <p:cNvPr id="48" name="Text Box 19">
            <a:extLst>
              <a:ext uri="{FF2B5EF4-FFF2-40B4-BE49-F238E27FC236}">
                <a16:creationId xmlns:a16="http://schemas.microsoft.com/office/drawing/2014/main" id="{B4A091D5-1175-2095-B70C-5D61AF01D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3299" y="2558967"/>
            <a:ext cx="287338" cy="3693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e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20A840EB-F444-583C-ABB8-526E729A6AB5}"/>
              </a:ext>
            </a:extLst>
          </p:cNvPr>
          <p:cNvCxnSpPr>
            <a:cxnSpLocks/>
            <a:endCxn id="51" idx="1"/>
          </p:cNvCxnSpPr>
          <p:nvPr/>
        </p:nvCxnSpPr>
        <p:spPr bwMode="auto">
          <a:xfrm>
            <a:off x="8856392" y="3072533"/>
            <a:ext cx="397227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Text Box 2">
            <a:extLst>
              <a:ext uri="{FF2B5EF4-FFF2-40B4-BE49-F238E27FC236}">
                <a16:creationId xmlns:a16="http://schemas.microsoft.com/office/drawing/2014/main" id="{5409B78A-97E3-8656-AD86-8CA325377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619" y="2795534"/>
            <a:ext cx="1438275" cy="553998"/>
          </a:xfrm>
          <a:prstGeom prst="rect">
            <a:avLst/>
          </a:prstGeom>
          <a:solidFill>
            <a:srgbClr val="FFFFFF"/>
          </a:solidFill>
          <a:ln w="31750" cmpd="dbl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baseline="-25000" dirty="0">
                <a:solidFill>
                  <a:srgbClr val="000000"/>
                </a:solidFill>
                <a:latin typeface="+mn-ea"/>
              </a:rPr>
              <a:t>11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</a:p>
          <a:p>
            <a:pPr eaLnBrk="0" fontAlgn="base" hangingPunct="0">
              <a:spcAft>
                <a:spcPct val="0"/>
              </a:spcAft>
            </a:pPr>
            <a:r>
              <a:rPr lang="fr-FR" altLang="zh-CN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→ bed•</a:t>
            </a:r>
            <a:endParaRPr lang="en-US" altLang="zh-CN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2" name="Text Box 19">
            <a:extLst>
              <a:ext uri="{FF2B5EF4-FFF2-40B4-BE49-F238E27FC236}">
                <a16:creationId xmlns:a16="http://schemas.microsoft.com/office/drawing/2014/main" id="{12BDC9EB-0F21-941F-9694-1BBCD269E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5365" y="2706028"/>
            <a:ext cx="287338" cy="3667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+mn-ea"/>
              </a:rPr>
              <a:t>d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21FB5E3-E5B6-CD9E-B939-37CFD99FA0FB}"/>
              </a:ext>
            </a:extLst>
          </p:cNvPr>
          <p:cNvSpPr txBox="1"/>
          <p:nvPr/>
        </p:nvSpPr>
        <p:spPr>
          <a:xfrm>
            <a:off x="1242266" y="4531386"/>
            <a:ext cx="22797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E7C7E"/>
                </a:solidFill>
                <a:latin typeface="+mn-ea"/>
                <a:cs typeface="Times New Roman" panose="02020603050405020304" pitchFamily="18" charset="0"/>
              </a:rPr>
              <a:t>Follow(A)={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rgbClr val="0E7C7E"/>
                </a:solidFill>
                <a:latin typeface="+mn-ea"/>
                <a:cs typeface="Times New Roman" panose="02020603050405020304" pitchFamily="18" charset="0"/>
              </a:rPr>
              <a:t>, d }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E7C7E"/>
                </a:solidFill>
                <a:latin typeface="+mn-ea"/>
                <a:cs typeface="Times New Roman" panose="02020603050405020304" pitchFamily="18" charset="0"/>
              </a:rPr>
              <a:t>移进符号</a:t>
            </a:r>
            <a:r>
              <a:rPr lang="en-US" altLang="zh-CN" sz="2000" dirty="0">
                <a:solidFill>
                  <a:srgbClr val="0E7C7E"/>
                </a:solidFill>
                <a:latin typeface="+mn-ea"/>
                <a:cs typeface="Times New Roman" panose="02020603050405020304" pitchFamily="18" charset="0"/>
              </a:rPr>
              <a:t>={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rgbClr val="0E7C7E"/>
                </a:solidFill>
                <a:latin typeface="+mn-ea"/>
                <a:cs typeface="Times New Roman" panose="02020603050405020304" pitchFamily="18" charset="0"/>
              </a:rPr>
              <a:t> }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不是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SLR(1)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文法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6475A2D-CAA4-7760-C795-98680FD48099}"/>
              </a:ext>
            </a:extLst>
          </p:cNvPr>
          <p:cNvSpPr txBox="1"/>
          <p:nvPr/>
        </p:nvSpPr>
        <p:spPr>
          <a:xfrm>
            <a:off x="7268930" y="3780375"/>
            <a:ext cx="22797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E7C7E"/>
                </a:solidFill>
                <a:latin typeface="+mn-ea"/>
                <a:cs typeface="Times New Roman" panose="02020603050405020304" pitchFamily="18" charset="0"/>
              </a:rPr>
              <a:t>Follow(A)={ c,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d</a:t>
            </a:r>
            <a:r>
              <a:rPr lang="en-US" altLang="zh-CN" sz="2000" dirty="0">
                <a:solidFill>
                  <a:srgbClr val="0E7C7E"/>
                </a:solidFill>
                <a:latin typeface="+mn-ea"/>
                <a:cs typeface="Times New Roman" panose="02020603050405020304" pitchFamily="18" charset="0"/>
              </a:rPr>
              <a:t> }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E7C7E"/>
                </a:solidFill>
                <a:latin typeface="+mn-ea"/>
                <a:cs typeface="Times New Roman" panose="02020603050405020304" pitchFamily="18" charset="0"/>
              </a:rPr>
              <a:t>移进符号</a:t>
            </a:r>
            <a:r>
              <a:rPr lang="en-US" altLang="zh-CN" sz="2000" dirty="0">
                <a:solidFill>
                  <a:srgbClr val="0E7C7E"/>
                </a:solidFill>
                <a:latin typeface="+mn-ea"/>
                <a:cs typeface="Times New Roman" panose="02020603050405020304" pitchFamily="18" charset="0"/>
              </a:rPr>
              <a:t>={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d</a:t>
            </a:r>
            <a:r>
              <a:rPr lang="en-US" altLang="zh-CN" sz="2000" dirty="0">
                <a:solidFill>
                  <a:srgbClr val="0E7C7E"/>
                </a:solidFill>
                <a:latin typeface="+mn-ea"/>
                <a:cs typeface="Times New Roman" panose="02020603050405020304" pitchFamily="18" charset="0"/>
              </a:rPr>
              <a:t> }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不是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SLR(1)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文法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ACDAC22-1982-9493-6014-29D96627255C}"/>
              </a:ext>
            </a:extLst>
          </p:cNvPr>
          <p:cNvSpPr txBox="1"/>
          <p:nvPr/>
        </p:nvSpPr>
        <p:spPr>
          <a:xfrm>
            <a:off x="1291331" y="5663767"/>
            <a:ext cx="1849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I</a:t>
            </a:r>
            <a:r>
              <a:rPr lang="en-US" altLang="zh-CN" sz="2000" baseline="-25000" dirty="0">
                <a:latin typeface="+mn-ea"/>
              </a:rPr>
              <a:t>5</a:t>
            </a:r>
            <a:r>
              <a:rPr lang="en-US" altLang="zh-CN" sz="2000" dirty="0">
                <a:latin typeface="+mn-ea"/>
              </a:rPr>
              <a:t>:  </a:t>
            </a:r>
            <a:r>
              <a:rPr lang="zh-CN" altLang="en-US" sz="2000" dirty="0">
                <a:latin typeface="+mn-ea"/>
              </a:rPr>
              <a:t>遇</a:t>
            </a:r>
            <a:r>
              <a:rPr lang="en-US" altLang="zh-CN" sz="2000" dirty="0">
                <a:latin typeface="+mn-ea"/>
              </a:rPr>
              <a:t>c-</a:t>
            </a:r>
            <a:r>
              <a:rPr lang="zh-CN" altLang="en-US" sz="2000" dirty="0">
                <a:latin typeface="+mn-ea"/>
              </a:rPr>
              <a:t>移进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     </a:t>
            </a:r>
            <a:r>
              <a:rPr lang="zh-CN" altLang="en-US" sz="2000" dirty="0">
                <a:latin typeface="+mn-ea"/>
              </a:rPr>
              <a:t>遇</a:t>
            </a:r>
            <a:r>
              <a:rPr lang="en-US" altLang="zh-CN" sz="2000" dirty="0">
                <a:latin typeface="+mn-ea"/>
              </a:rPr>
              <a:t>d-</a:t>
            </a:r>
            <a:r>
              <a:rPr lang="zh-CN" altLang="en-US" sz="2000" dirty="0">
                <a:latin typeface="+mn-ea"/>
              </a:rPr>
              <a:t>归约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B706935-7766-DDB9-F874-CC865E41EBE5}"/>
              </a:ext>
            </a:extLst>
          </p:cNvPr>
          <p:cNvSpPr txBox="1"/>
          <p:nvPr/>
        </p:nvSpPr>
        <p:spPr>
          <a:xfrm>
            <a:off x="7332918" y="4955881"/>
            <a:ext cx="1849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I</a:t>
            </a:r>
            <a:r>
              <a:rPr lang="en-US" altLang="zh-CN" sz="2000" baseline="-25000" dirty="0">
                <a:latin typeface="+mn-ea"/>
              </a:rPr>
              <a:t>7</a:t>
            </a:r>
            <a:r>
              <a:rPr lang="en-US" altLang="zh-CN" sz="2000" dirty="0">
                <a:latin typeface="+mn-ea"/>
              </a:rPr>
              <a:t>:  </a:t>
            </a:r>
            <a:r>
              <a:rPr lang="zh-CN" altLang="en-US" sz="2000" dirty="0">
                <a:latin typeface="+mn-ea"/>
              </a:rPr>
              <a:t>遇</a:t>
            </a:r>
            <a:r>
              <a:rPr lang="en-US" altLang="zh-CN" sz="2000" dirty="0">
                <a:latin typeface="+mn-ea"/>
              </a:rPr>
              <a:t>c-</a:t>
            </a:r>
            <a:r>
              <a:rPr lang="zh-CN" altLang="en-US" sz="2000" dirty="0">
                <a:latin typeface="+mn-ea"/>
              </a:rPr>
              <a:t>归约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     </a:t>
            </a:r>
            <a:r>
              <a:rPr lang="zh-CN" altLang="en-US" sz="2000" dirty="0">
                <a:latin typeface="+mn-ea"/>
              </a:rPr>
              <a:t>遇</a:t>
            </a:r>
            <a:r>
              <a:rPr lang="en-US" altLang="zh-CN" sz="2000" dirty="0">
                <a:latin typeface="+mn-ea"/>
              </a:rPr>
              <a:t>d-</a:t>
            </a:r>
            <a:r>
              <a:rPr lang="zh-CN" altLang="en-US" sz="2000" dirty="0">
                <a:latin typeface="+mn-ea"/>
              </a:rPr>
              <a:t>移进</a:t>
            </a:r>
          </a:p>
        </p:txBody>
      </p:sp>
    </p:spTree>
    <p:extLst>
      <p:ext uri="{BB962C8B-B14F-4D97-AF65-F5344CB8AC3E}">
        <p14:creationId xmlns:p14="http://schemas.microsoft.com/office/powerpoint/2010/main" val="252390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 animBg="1"/>
      <p:bldP spid="14" grpId="0"/>
      <p:bldP spid="15" grpId="0" animBg="1"/>
      <p:bldP spid="16" grpId="0"/>
      <p:bldP spid="17" grpId="0" animBg="1"/>
      <p:bldP spid="21" grpId="0" animBg="1"/>
      <p:bldP spid="26" grpId="0"/>
      <p:bldP spid="30" grpId="0"/>
      <p:bldP spid="33" grpId="0" animBg="1"/>
      <p:bldP spid="35" grpId="0"/>
      <p:bldP spid="36" grpId="0" animBg="1"/>
      <p:bldP spid="38" grpId="0"/>
      <p:bldP spid="39" grpId="0" animBg="1"/>
      <p:bldP spid="41" grpId="0" animBg="1"/>
      <p:bldP spid="42" grpId="0"/>
      <p:bldP spid="44" grpId="0" animBg="1"/>
      <p:bldP spid="45" grpId="0"/>
      <p:bldP spid="47" grpId="0" animBg="1"/>
      <p:bldP spid="48" grpId="0"/>
      <p:bldP spid="51" grpId="0" animBg="1"/>
      <p:bldP spid="52" grpId="0"/>
      <p:bldP spid="53" grpId="0"/>
      <p:bldP spid="54" grpId="0"/>
      <p:bldP spid="55" grpId="0"/>
      <p:bldP spid="5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6.1</a:t>
            </a:r>
            <a:r>
              <a:rPr lang="zh-CN" altLang="en-US" b="1" dirty="0"/>
              <a:t>　</a:t>
            </a:r>
            <a:r>
              <a:rPr lang="en-US" altLang="zh-CN" b="1" dirty="0"/>
              <a:t>LR</a:t>
            </a:r>
            <a:r>
              <a:rPr lang="zh-CN" altLang="en-US" b="1" dirty="0"/>
              <a:t>分析概述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6.2</a:t>
            </a:r>
            <a:r>
              <a:rPr lang="zh-CN" altLang="en-US" b="1" dirty="0"/>
              <a:t>　</a:t>
            </a:r>
            <a:r>
              <a:rPr lang="en-US" altLang="zh-CN" b="1" dirty="0"/>
              <a:t>LR(0)</a:t>
            </a:r>
            <a:r>
              <a:rPr lang="zh-CN" altLang="en-US" b="1" dirty="0"/>
              <a:t>分析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6.3</a:t>
            </a:r>
            <a:r>
              <a:rPr lang="zh-CN" altLang="en-US" b="1" dirty="0"/>
              <a:t>　</a:t>
            </a:r>
            <a:r>
              <a:rPr lang="en-US" altLang="zh-CN" b="1" dirty="0"/>
              <a:t>SLR(1)</a:t>
            </a:r>
            <a:r>
              <a:rPr lang="zh-CN" altLang="en-US" b="1" dirty="0"/>
              <a:t>分析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6.4</a:t>
            </a:r>
            <a:r>
              <a:rPr lang="zh-CN" altLang="en-US" b="1" u="sng" dirty="0">
                <a:solidFill>
                  <a:srgbClr val="C00000"/>
                </a:solidFill>
              </a:rPr>
              <a:t>　</a:t>
            </a:r>
            <a:r>
              <a:rPr lang="en-US" altLang="zh-CN" b="1" u="sng" dirty="0">
                <a:solidFill>
                  <a:srgbClr val="C00000"/>
                </a:solidFill>
              </a:rPr>
              <a:t>LR(1)</a:t>
            </a:r>
            <a:r>
              <a:rPr lang="zh-CN" altLang="en-US" b="1" u="sng" dirty="0">
                <a:solidFill>
                  <a:srgbClr val="C00000"/>
                </a:solidFill>
              </a:rPr>
              <a:t>分析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6.5</a:t>
            </a:r>
            <a:r>
              <a:rPr lang="zh-CN" altLang="en-US" b="1" dirty="0"/>
              <a:t>　</a:t>
            </a:r>
            <a:r>
              <a:rPr lang="en-US" altLang="zh-CN" b="1" dirty="0"/>
              <a:t>LALR(1)</a:t>
            </a:r>
            <a:r>
              <a:rPr lang="zh-CN" altLang="en-US" b="1" dirty="0"/>
              <a:t>分析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6.6</a:t>
            </a:r>
            <a:r>
              <a:rPr lang="zh-CN" altLang="en-US" b="1" dirty="0"/>
              <a:t>　二义性文法的应用</a:t>
            </a:r>
          </a:p>
        </p:txBody>
      </p:sp>
    </p:spTree>
    <p:extLst>
      <p:ext uri="{BB962C8B-B14F-4D97-AF65-F5344CB8AC3E}">
        <p14:creationId xmlns:p14="http://schemas.microsoft.com/office/powerpoint/2010/main" val="2174665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BEC21-847C-48B3-9B96-4625C460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</a:t>
            </a:r>
            <a:r>
              <a:rPr lang="zh-CN" altLang="en-US" dirty="0"/>
              <a:t>　</a:t>
            </a:r>
            <a:r>
              <a:rPr lang="en-US" altLang="zh-CN" dirty="0"/>
              <a:t>LR(1)</a:t>
            </a:r>
            <a:r>
              <a:rPr lang="zh-CN" altLang="en-US" dirty="0"/>
              <a:t>分析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BF67B9-A1F0-41A0-A17F-295C52FB1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902073" cy="5637024"/>
          </a:xfrm>
        </p:spPr>
        <p:txBody>
          <a:bodyPr/>
          <a:lstStyle/>
          <a:p>
            <a:r>
              <a:rPr lang="en-US" altLang="zh-CN" sz="3200" dirty="0"/>
              <a:t>SLR(1)</a:t>
            </a:r>
            <a:r>
              <a:rPr lang="zh-CN" altLang="en-US" sz="3200" dirty="0"/>
              <a:t>分析法存在的问题</a:t>
            </a:r>
            <a:endParaRPr lang="en-US" altLang="zh-CN" sz="3200" dirty="0"/>
          </a:p>
          <a:p>
            <a:pPr marL="646113" lvl="1" algn="l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kumimoji="0" lang="en-US" altLang="zh-CN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SLR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只是简单地考察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下一个输入符号</a:t>
            </a:r>
            <a:r>
              <a:rPr kumimoji="0" lang="en-US" altLang="zh-CN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是否属于与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归约项目</a:t>
            </a:r>
            <a:r>
              <a:rPr kumimoji="0" lang="en-US" altLang="zh-CN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A→α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相关联的</a:t>
            </a:r>
            <a:r>
              <a:rPr kumimoji="0" lang="en-US" altLang="zh-CN" sz="28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FOLLOW(A)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，但</a:t>
            </a:r>
            <a:r>
              <a:rPr kumimoji="0" lang="en-US" altLang="zh-CN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∈</a:t>
            </a:r>
            <a:r>
              <a:rPr kumimoji="0" lang="en-US" altLang="zh-CN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FOLLOW(A)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只是归约</a:t>
            </a:r>
            <a:r>
              <a:rPr kumimoji="0" lang="en-US" altLang="zh-CN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α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的一个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必要条件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，而非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充分条件</a:t>
            </a:r>
            <a:endParaRPr lang="en-US" altLang="zh-CN" sz="2800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646113" lvl="1" algn="l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kumimoji="1" lang="zh-CN" alt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对于产生式 </a:t>
            </a:r>
            <a:r>
              <a:rPr kumimoji="1" lang="en-US" altLang="zh-CN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A→α</a:t>
            </a:r>
            <a:r>
              <a:rPr kumimoji="1" lang="zh-CN" alt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的归约，在</a:t>
            </a:r>
            <a:r>
              <a:rPr kumimoji="1" lang="zh-CN" altLang="en-US" sz="28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不同的使用位置</a:t>
            </a:r>
            <a:r>
              <a:rPr kumimoji="1" lang="zh-CN" alt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en-US" altLang="zh-CN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kumimoji="1" lang="zh-CN" alt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会要求</a:t>
            </a:r>
            <a:r>
              <a:rPr kumimoji="1" lang="zh-CN" altLang="en-US" sz="28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不同的后继符号</a:t>
            </a:r>
            <a:endParaRPr kumimoji="1" lang="en-US" altLang="zh-CN" sz="280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46113" lvl="1" algn="l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在特定位置，</a:t>
            </a:r>
            <a:r>
              <a:rPr kumimoji="0" lang="en-US" altLang="zh-CN" sz="2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的后继符集合是</a:t>
            </a:r>
            <a:r>
              <a:rPr kumimoji="0" lang="en-US" altLang="zh-CN" sz="2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FOLLOW(A)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子集</a:t>
            </a:r>
          </a:p>
          <a:p>
            <a:pPr marL="646113" lvl="1" algn="l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endParaRPr kumimoji="0" lang="zh-CN" altLang="en-US" sz="240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33413" lvl="2" indent="0" algn="l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SzPct val="100000"/>
              <a:buNone/>
              <a:defRPr/>
            </a:pPr>
            <a:endParaRPr kumimoji="0" lang="zh-CN" altLang="en-US" sz="2400" u="none" strike="noStrike" kern="1200" cap="none" spc="0" normalizeH="0" baseline="0" noProof="0" dirty="0">
              <a:ln>
                <a:noFill/>
              </a:ln>
              <a:solidFill>
                <a:srgbClr val="2D83F4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21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A27CB6D0-B411-C94D-BA3C-1CEE9DD52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506479"/>
              </p:ext>
            </p:extLst>
          </p:nvPr>
        </p:nvGraphicFramePr>
        <p:xfrm>
          <a:off x="1180694" y="3595822"/>
          <a:ext cx="45346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463">
                  <a:extLst>
                    <a:ext uri="{9D8B030D-6E8A-4147-A177-3AD203B41FA5}">
                      <a16:colId xmlns:a16="http://schemas.microsoft.com/office/drawing/2014/main" val="1947356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42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935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41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3333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063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F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34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209687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4E7CCA96-1D54-4578-AC3C-AAD9EEAF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</a:t>
            </a:r>
            <a:r>
              <a:rPr lang="zh-CN" altLang="en-US" dirty="0"/>
              <a:t>　</a:t>
            </a:r>
            <a:r>
              <a:rPr lang="en-US" altLang="zh-CN" dirty="0"/>
              <a:t>LR</a:t>
            </a:r>
            <a:r>
              <a:rPr lang="zh-CN" altLang="en-US" dirty="0"/>
              <a:t>分析概述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34786E-A4BF-4332-BCEA-21FF7A568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77393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3200" dirty="0">
                <a:latin typeface="+mn-ea"/>
              </a:rPr>
              <a:t>移进</a:t>
            </a:r>
            <a:r>
              <a:rPr lang="en-US" altLang="zh-CN" sz="3200" dirty="0">
                <a:latin typeface="+mn-ea"/>
              </a:rPr>
              <a:t>-(</a:t>
            </a:r>
            <a:r>
              <a:rPr lang="zh-CN" altLang="en-US" sz="3200" dirty="0">
                <a:latin typeface="+mn-ea"/>
              </a:rPr>
              <a:t>句柄</a:t>
            </a:r>
            <a:r>
              <a:rPr lang="en-US" altLang="zh-CN" sz="3200" dirty="0">
                <a:latin typeface="+mn-ea"/>
              </a:rPr>
              <a:t>)</a:t>
            </a:r>
            <a:r>
              <a:rPr lang="zh-CN" altLang="en-US" sz="3200" dirty="0">
                <a:latin typeface="+mn-ea"/>
              </a:rPr>
              <a:t>归约法</a:t>
            </a:r>
            <a:endParaRPr lang="en-US" altLang="zh-CN" sz="3200" dirty="0"/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G[E]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</a:rPr>
              <a:t>E→E+T︱T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T→T*F︱F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F→(E)︱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串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400" dirty="0">
                <a:solidFill>
                  <a:schemeClr val="tx1"/>
                </a:solidFill>
              </a:rPr>
              <a:t>=</a:t>
            </a:r>
            <a:r>
              <a:rPr lang="en-US" altLang="zh-CN" sz="2400" dirty="0" err="1">
                <a:solidFill>
                  <a:srgbClr val="0000FF"/>
                </a:solidFill>
              </a:rPr>
              <a:t>i+i</a:t>
            </a:r>
            <a:r>
              <a:rPr lang="en-US" altLang="zh-CN" sz="2400" dirty="0">
                <a:solidFill>
                  <a:srgbClr val="0000FF"/>
                </a:solidFill>
              </a:rPr>
              <a:t>*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的规范归约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0" indent="0" algn="l" eaLnBrk="1" hangingPunct="1">
              <a:buNone/>
            </a:pP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10EF1D-AF80-4024-85FA-C21B511C3470}"/>
              </a:ext>
            </a:extLst>
          </p:cNvPr>
          <p:cNvSpPr txBox="1"/>
          <p:nvPr/>
        </p:nvSpPr>
        <p:spPr>
          <a:xfrm>
            <a:off x="9371901" y="496857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E9D8BC-D1C1-4123-96D0-E5D478D731DE}"/>
              </a:ext>
            </a:extLst>
          </p:cNvPr>
          <p:cNvSpPr txBox="1"/>
          <p:nvPr/>
        </p:nvSpPr>
        <p:spPr>
          <a:xfrm>
            <a:off x="9208808" y="5715181"/>
            <a:ext cx="699488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BB8305F-EDEB-4255-9514-CDC30D18E3A6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9549995" y="5368680"/>
            <a:ext cx="8557" cy="3465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6E4A17E-E6F4-4EF3-2CF5-9149656C8321}"/>
              </a:ext>
            </a:extLst>
          </p:cNvPr>
          <p:cNvGraphicFramePr>
            <a:graphicFrameLocks noGrp="1"/>
          </p:cNvGraphicFramePr>
          <p:nvPr/>
        </p:nvGraphicFramePr>
        <p:xfrm>
          <a:off x="1747165" y="2937501"/>
          <a:ext cx="39678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306">
                  <a:extLst>
                    <a:ext uri="{9D8B030D-6E8A-4147-A177-3AD203B41FA5}">
                      <a16:colId xmlns:a16="http://schemas.microsoft.com/office/drawing/2014/main" val="3452743419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144622649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2174714331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2849880187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845267778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1207860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511930"/>
                  </a:ext>
                </a:extLst>
              </a:tr>
            </a:tbl>
          </a:graphicData>
        </a:graphic>
      </p:graphicFrame>
      <p:sp>
        <p:nvSpPr>
          <p:cNvPr id="36" name="文本框 35">
            <a:extLst>
              <a:ext uri="{FF2B5EF4-FFF2-40B4-BE49-F238E27FC236}">
                <a16:creationId xmlns:a16="http://schemas.microsoft.com/office/drawing/2014/main" id="{E667E75A-2414-95E9-CA54-6D3146611E8B}"/>
              </a:ext>
            </a:extLst>
          </p:cNvPr>
          <p:cNvSpPr txBox="1"/>
          <p:nvPr/>
        </p:nvSpPr>
        <p:spPr>
          <a:xfrm>
            <a:off x="2588725" y="2942214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+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0D686B7-8C3E-7482-71E9-E707244A6BDC}"/>
              </a:ext>
            </a:extLst>
          </p:cNvPr>
          <p:cNvSpPr txBox="1"/>
          <p:nvPr/>
        </p:nvSpPr>
        <p:spPr>
          <a:xfrm>
            <a:off x="3284194" y="2941111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</a:rPr>
              <a:t>i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18B2C3B-AD13-6029-180C-998583E52FBF}"/>
              </a:ext>
            </a:extLst>
          </p:cNvPr>
          <p:cNvSpPr txBox="1"/>
          <p:nvPr/>
        </p:nvSpPr>
        <p:spPr>
          <a:xfrm>
            <a:off x="4553321" y="2937167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</a:rPr>
              <a:t>i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5CF37E7-305B-1218-FB15-3BDDBE8FD531}"/>
              </a:ext>
            </a:extLst>
          </p:cNvPr>
          <p:cNvSpPr txBox="1"/>
          <p:nvPr/>
        </p:nvSpPr>
        <p:spPr>
          <a:xfrm>
            <a:off x="3895454" y="296939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*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B1C1D44-F9AE-88C9-DE13-A04F0572C8DF}"/>
              </a:ext>
            </a:extLst>
          </p:cNvPr>
          <p:cNvSpPr txBox="1"/>
          <p:nvPr/>
        </p:nvSpPr>
        <p:spPr>
          <a:xfrm>
            <a:off x="487822" y="4067977"/>
            <a:ext cx="49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分</a:t>
            </a:r>
            <a:endParaRPr lang="en-US" altLang="zh-CN" sz="2400" dirty="0"/>
          </a:p>
          <a:p>
            <a:r>
              <a:rPr lang="zh-CN" altLang="en-US" sz="2400" dirty="0"/>
              <a:t>析</a:t>
            </a:r>
            <a:endParaRPr lang="en-US" altLang="zh-CN" sz="2400" dirty="0"/>
          </a:p>
          <a:p>
            <a:r>
              <a:rPr lang="zh-CN" altLang="en-US" sz="2400" dirty="0"/>
              <a:t>栈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E5B1B57-1232-07C8-1DC0-A9D794982FF4}"/>
              </a:ext>
            </a:extLst>
          </p:cNvPr>
          <p:cNvSpPr txBox="1"/>
          <p:nvPr/>
        </p:nvSpPr>
        <p:spPr>
          <a:xfrm>
            <a:off x="6051544" y="3614632"/>
            <a:ext cx="15824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E→E+T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E→ T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T→T*F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T→ F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F→(E)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F→ i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DCC625-FA4F-DAC8-A85B-D3B945641762}"/>
              </a:ext>
            </a:extLst>
          </p:cNvPr>
          <p:cNvSpPr txBox="1"/>
          <p:nvPr/>
        </p:nvSpPr>
        <p:spPr>
          <a:xfrm>
            <a:off x="388963" y="284196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输入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45FF20-5F64-AE43-627A-57E49B8CBD38}"/>
              </a:ext>
            </a:extLst>
          </p:cNvPr>
          <p:cNvSpPr txBox="1"/>
          <p:nvPr/>
        </p:nvSpPr>
        <p:spPr>
          <a:xfrm>
            <a:off x="1280281" y="5080489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</a:rPr>
              <a:t>i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9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BEC21-847C-48B3-9B96-4625C460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</a:t>
            </a:r>
            <a:r>
              <a:rPr lang="zh-CN" altLang="en-US" dirty="0"/>
              <a:t>　</a:t>
            </a:r>
            <a:r>
              <a:rPr lang="en-US" altLang="zh-CN" dirty="0"/>
              <a:t>LR(1)</a:t>
            </a:r>
            <a:r>
              <a:rPr lang="zh-CN" altLang="en-US" dirty="0"/>
              <a:t>分析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BF67B9-A1F0-41A0-A17F-295C52FB1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182402" cy="565762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3200" dirty="0"/>
              <a:t>对</a:t>
            </a:r>
            <a:r>
              <a:rPr lang="en-US" altLang="zh-CN" sz="3200" dirty="0"/>
              <a:t>SLR(1)</a:t>
            </a:r>
            <a:r>
              <a:rPr lang="zh-CN" altLang="en-US" sz="3200" dirty="0"/>
              <a:t>分析法改进</a:t>
            </a:r>
            <a:endParaRPr lang="en-US" altLang="zh-CN" sz="3200" dirty="0"/>
          </a:p>
          <a:p>
            <a:endParaRPr kumimoji="0" lang="en-US" altLang="zh-CN" sz="320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endParaRPr lang="en-US" altLang="zh-CN" sz="3200" dirty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endParaRPr kumimoji="0" lang="en-US" altLang="zh-CN" sz="320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endParaRPr lang="en-US" altLang="zh-CN" sz="3200" dirty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endParaRPr kumimoji="0" lang="en-US" altLang="zh-CN" sz="320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endParaRPr lang="en-US" altLang="zh-CN" sz="3200" dirty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LR(1)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分析法在构造项目时，将特定位置的后继符信息一并纳入考量范围</a:t>
            </a:r>
            <a:endParaRPr kumimoji="0" lang="zh-CN" altLang="en-US" sz="240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33413" lvl="2" indent="0" algn="l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SzPct val="100000"/>
              <a:buNone/>
              <a:defRPr/>
            </a:pPr>
            <a:endParaRPr kumimoji="0" lang="zh-CN" altLang="en-US" sz="2400" u="none" strike="noStrike" kern="1200" cap="none" spc="0" normalizeH="0" baseline="0" noProof="0" dirty="0">
              <a:ln>
                <a:noFill/>
              </a:ln>
              <a:solidFill>
                <a:srgbClr val="2D83F4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5" name="Rectangle 37">
            <a:extLst>
              <a:ext uri="{FF2B5EF4-FFF2-40B4-BE49-F238E27FC236}">
                <a16:creationId xmlns:a16="http://schemas.microsoft.com/office/drawing/2014/main" id="{26F51DE6-34BF-4A63-91EC-4997B042B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293" y="2734461"/>
            <a:ext cx="1805104" cy="2385268"/>
          </a:xfrm>
          <a:prstGeom prst="rect">
            <a:avLst/>
          </a:prstGeom>
          <a:solidFill>
            <a:schemeClr val="bg1"/>
          </a:solidFill>
          <a:ln w="12700">
            <a:solidFill>
              <a:srgbClr val="0E7C7E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 marL="609600" indent="-609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宋体" charset="0"/>
              </a:defRPr>
            </a:lvl9pPr>
          </a:lstStyle>
          <a:p>
            <a:pPr eaLnBrk="1" hangingPunct="1">
              <a:lnSpc>
                <a:spcPts val="2500"/>
              </a:lnSpc>
              <a:spcBef>
                <a:spcPct val="20000"/>
              </a:spcBef>
              <a:buFont typeface="Wingdings" charset="2"/>
              <a:buNone/>
              <a:defRPr/>
            </a:pPr>
            <a:r>
              <a:rPr kumimoji="1" lang="en-US" altLang="zh-CN" sz="2400" dirty="0">
                <a:solidFill>
                  <a:prstClr val="black"/>
                </a:solidFill>
                <a:latin typeface="+mn-ea"/>
                <a:ea typeface="+mn-ea"/>
                <a:cs typeface="Times New Roman" charset="0"/>
              </a:rPr>
              <a:t>0) S</a:t>
            </a:r>
            <a:r>
              <a:rPr lang="en-US" altLang="zh-CN" sz="2400" dirty="0">
                <a:solidFill>
                  <a:prstClr val="black"/>
                </a:solidFill>
                <a:latin typeface="+mn-ea"/>
                <a:ea typeface="+mn-ea"/>
                <a:cs typeface="Times New Roman" pitchFamily="18" charset="0"/>
              </a:rPr>
              <a:t>′</a:t>
            </a:r>
            <a:r>
              <a:rPr kumimoji="1" lang="en-US" altLang="zh-CN" sz="2400" dirty="0">
                <a:solidFill>
                  <a:prstClr val="black"/>
                </a:solidFill>
                <a:latin typeface="+mn-ea"/>
                <a:ea typeface="+mn-ea"/>
                <a:cs typeface="Times New Roman" charset="0"/>
              </a:rPr>
              <a:t>→S</a:t>
            </a:r>
          </a:p>
          <a:p>
            <a:pPr eaLnBrk="1" hangingPunct="1">
              <a:lnSpc>
                <a:spcPts val="2500"/>
              </a:lnSpc>
              <a:spcBef>
                <a:spcPct val="20000"/>
              </a:spcBef>
              <a:buFont typeface="Wingdings" charset="2"/>
              <a:buNone/>
              <a:defRPr/>
            </a:pPr>
            <a:r>
              <a:rPr kumimoji="1" lang="en-US" altLang="zh-CN" sz="2400" dirty="0">
                <a:solidFill>
                  <a:prstClr val="black"/>
                </a:solidFill>
                <a:latin typeface="+mn-ea"/>
                <a:ea typeface="+mn-ea"/>
                <a:cs typeface="Times New Roman" charset="0"/>
              </a:rPr>
              <a:t>1) S→L=R</a:t>
            </a:r>
          </a:p>
          <a:p>
            <a:pPr eaLnBrk="1" hangingPunct="1">
              <a:lnSpc>
                <a:spcPts val="2500"/>
              </a:lnSpc>
              <a:spcBef>
                <a:spcPct val="20000"/>
              </a:spcBef>
              <a:buFont typeface="Wingdings" charset="2"/>
              <a:buNone/>
              <a:defRPr/>
            </a:pPr>
            <a:r>
              <a:rPr kumimoji="1" lang="en-US" altLang="zh-CN" sz="2400" dirty="0">
                <a:solidFill>
                  <a:prstClr val="black"/>
                </a:solidFill>
                <a:latin typeface="+mn-ea"/>
                <a:ea typeface="+mn-ea"/>
                <a:cs typeface="Times New Roman" charset="0"/>
              </a:rPr>
              <a:t>2) S→R</a:t>
            </a:r>
          </a:p>
          <a:p>
            <a:pPr eaLnBrk="1" hangingPunct="1">
              <a:lnSpc>
                <a:spcPts val="2500"/>
              </a:lnSpc>
              <a:spcBef>
                <a:spcPct val="20000"/>
              </a:spcBef>
              <a:buFont typeface="Wingdings" charset="2"/>
              <a:buNone/>
              <a:defRPr/>
            </a:pPr>
            <a:r>
              <a:rPr kumimoji="1" lang="en-US" altLang="zh-CN" sz="2400" dirty="0">
                <a:solidFill>
                  <a:prstClr val="black"/>
                </a:solidFill>
                <a:latin typeface="+mn-ea"/>
                <a:ea typeface="+mn-ea"/>
                <a:cs typeface="Times New Roman" charset="0"/>
              </a:rPr>
              <a:t>3) L→*R</a:t>
            </a:r>
          </a:p>
          <a:p>
            <a:pPr eaLnBrk="1" hangingPunct="1">
              <a:lnSpc>
                <a:spcPts val="2500"/>
              </a:lnSpc>
              <a:spcBef>
                <a:spcPct val="20000"/>
              </a:spcBef>
              <a:buFont typeface="Wingdings" charset="2"/>
              <a:buNone/>
              <a:defRPr/>
            </a:pPr>
            <a:r>
              <a:rPr kumimoji="1" lang="en-US" altLang="zh-CN" sz="2400" dirty="0">
                <a:solidFill>
                  <a:prstClr val="black"/>
                </a:solidFill>
                <a:latin typeface="+mn-ea"/>
                <a:ea typeface="+mn-ea"/>
                <a:cs typeface="Times New Roman" charset="0"/>
              </a:rPr>
              <a:t>4) </a:t>
            </a:r>
            <a:r>
              <a:rPr kumimoji="1" lang="en-US" altLang="zh-CN" sz="2400" dirty="0" err="1">
                <a:solidFill>
                  <a:prstClr val="black"/>
                </a:solidFill>
                <a:latin typeface="+mn-ea"/>
                <a:ea typeface="+mn-ea"/>
                <a:cs typeface="Times New Roman" charset="0"/>
              </a:rPr>
              <a:t>L→id</a:t>
            </a:r>
            <a:endParaRPr kumimoji="1" lang="en-US" altLang="zh-CN" sz="2400" dirty="0">
              <a:solidFill>
                <a:prstClr val="black"/>
              </a:solidFill>
              <a:latin typeface="+mn-ea"/>
              <a:ea typeface="+mn-ea"/>
              <a:cs typeface="Times New Roman" charset="0"/>
            </a:endParaRPr>
          </a:p>
          <a:p>
            <a:pPr eaLnBrk="1" hangingPunct="1">
              <a:lnSpc>
                <a:spcPts val="2500"/>
              </a:lnSpc>
              <a:spcBef>
                <a:spcPct val="20000"/>
              </a:spcBef>
              <a:buFont typeface="Wingdings" charset="2"/>
              <a:buNone/>
              <a:defRPr/>
            </a:pPr>
            <a:r>
              <a:rPr kumimoji="1" lang="en-US" altLang="zh-CN" sz="2400" dirty="0">
                <a:solidFill>
                  <a:prstClr val="black"/>
                </a:solidFill>
                <a:latin typeface="+mn-ea"/>
                <a:ea typeface="+mn-ea"/>
                <a:cs typeface="Times New Roman" charset="0"/>
              </a:rPr>
              <a:t>5) R→L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6BE6C7A-341E-4234-AF38-38384D8F52A2}"/>
              </a:ext>
            </a:extLst>
          </p:cNvPr>
          <p:cNvGrpSpPr>
            <a:grpSpLocks/>
          </p:cNvGrpSpPr>
          <p:nvPr/>
        </p:nvGrpSpPr>
        <p:grpSpPr bwMode="auto">
          <a:xfrm>
            <a:off x="5503863" y="1936434"/>
            <a:ext cx="2365912" cy="2860637"/>
            <a:chOff x="6444604" y="378150"/>
            <a:chExt cx="2119760" cy="2580063"/>
          </a:xfrm>
        </p:grpSpPr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3A25B121-41CE-4744-A11F-0A4D2D56F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7789" y="378150"/>
              <a:ext cx="362418" cy="461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2400" dirty="0">
                  <a:solidFill>
                    <a:srgbClr val="000000"/>
                  </a:solidFill>
                  <a:latin typeface="+mn-ea"/>
                  <a:ea typeface="+mn-ea"/>
                </a:rPr>
                <a:t>S</a:t>
              </a:r>
            </a:p>
          </p:txBody>
        </p:sp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6804A048-E0D3-4901-8DF2-A3FBC424D2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5859" y="1087103"/>
              <a:ext cx="1673489" cy="416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2400" dirty="0">
                  <a:solidFill>
                    <a:srgbClr val="000000"/>
                  </a:solidFill>
                  <a:latin typeface="+mn-ea"/>
                  <a:ea typeface="+mn-ea"/>
                </a:rPr>
                <a:t>L      =      R</a:t>
              </a:r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3E1BB485-C4EF-47E8-9878-7193EFF10C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4604" y="1757028"/>
              <a:ext cx="1894118" cy="461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dirty="0">
                  <a:solidFill>
                    <a:srgbClr val="000000"/>
                  </a:solidFill>
                  <a:latin typeface="+mn-ea"/>
                  <a:ea typeface="+mn-ea"/>
                </a:rPr>
                <a:t>*        </a:t>
              </a:r>
              <a:r>
                <a:rPr kumimoji="1" lang="en-US" altLang="zh-CN" sz="2400" dirty="0">
                  <a:solidFill>
                    <a:srgbClr val="000000"/>
                  </a:solidFill>
                  <a:latin typeface="+mn-ea"/>
                  <a:ea typeface="+mn-ea"/>
                </a:rPr>
                <a:t>R       </a:t>
              </a: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9A16B6B3-999D-4234-B901-DB7C771E1C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1895" y="2541829"/>
              <a:ext cx="553234" cy="416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1" lang="en-US" altLang="zh-CN" sz="2400" dirty="0">
                  <a:solidFill>
                    <a:srgbClr val="000000"/>
                  </a:solidFill>
                  <a:latin typeface="+mn-ea"/>
                  <a:ea typeface="+mn-ea"/>
                </a:rPr>
                <a:t> L </a:t>
              </a:r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06C285F5-AA0B-45C6-9ECE-6DF23C733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03824" y="812465"/>
              <a:ext cx="0" cy="307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5EE840A7-4422-480C-829A-65AC9CA4F3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68512" y="2145600"/>
              <a:ext cx="0" cy="2809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486C245A-6FFF-41BF-8CBB-7A41E26EB3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95653" y="806115"/>
              <a:ext cx="508171" cy="277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30E04C43-F43D-4689-AF1A-5085467B2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3824" y="812465"/>
              <a:ext cx="481174" cy="2714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4A2F5F38-E275-4618-B697-6F135B39F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52637" y="1480803"/>
              <a:ext cx="262025" cy="2873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5FC910C4-B59A-4581-B5E4-4C9A8CA1E7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14662" y="1487153"/>
              <a:ext cx="325548" cy="2809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7" name="Text Box 8">
              <a:extLst>
                <a:ext uri="{FF2B5EF4-FFF2-40B4-BE49-F238E27FC236}">
                  <a16:creationId xmlns:a16="http://schemas.microsoft.com/office/drawing/2014/main" id="{607F6267-E427-4CEB-9253-14471ED3F3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11130" y="1880446"/>
              <a:ext cx="553234" cy="416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1" lang="en-US" altLang="zh-CN" sz="2400" dirty="0">
                  <a:solidFill>
                    <a:srgbClr val="000000"/>
                  </a:solidFill>
                  <a:latin typeface="+mn-ea"/>
                  <a:ea typeface="+mn-ea"/>
                </a:rPr>
                <a:t> L </a:t>
              </a:r>
            </a:p>
          </p:txBody>
        </p:sp>
        <p:sp>
          <p:nvSpPr>
            <p:cNvPr id="18" name="Line 11">
              <a:extLst>
                <a:ext uri="{FF2B5EF4-FFF2-40B4-BE49-F238E27FC236}">
                  <a16:creationId xmlns:a16="http://schemas.microsoft.com/office/drawing/2014/main" id="{79E98022-0723-4089-B280-FCB1E70847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87746" y="1520914"/>
              <a:ext cx="0" cy="2809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9" name="矩形 4">
            <a:extLst>
              <a:ext uri="{FF2B5EF4-FFF2-40B4-BE49-F238E27FC236}">
                <a16:creationId xmlns:a16="http://schemas.microsoft.com/office/drawing/2014/main" id="{43D7CE03-0604-4335-89DE-2CEEC0AA0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9340" y="1929930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#</a:t>
            </a:r>
            <a:endParaRPr lang="zh-CN" altLang="en-US" sz="2400" dirty="0">
              <a:solidFill>
                <a:srgbClr val="000000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下弧形箭头 2">
            <a:extLst>
              <a:ext uri="{FF2B5EF4-FFF2-40B4-BE49-F238E27FC236}">
                <a16:creationId xmlns:a16="http://schemas.microsoft.com/office/drawing/2014/main" id="{C47758E8-DF15-40E1-8C54-0D4A1E5F26EF}"/>
              </a:ext>
            </a:extLst>
          </p:cNvPr>
          <p:cNvSpPr/>
          <p:nvPr/>
        </p:nvSpPr>
        <p:spPr bwMode="auto">
          <a:xfrm rot="17100000">
            <a:off x="6623704" y="3293610"/>
            <a:ext cx="730250" cy="288925"/>
          </a:xfrm>
          <a:prstGeom prst="curvedUp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" name="下弧形箭头 33">
            <a:extLst>
              <a:ext uri="{FF2B5EF4-FFF2-40B4-BE49-F238E27FC236}">
                <a16:creationId xmlns:a16="http://schemas.microsoft.com/office/drawing/2014/main" id="{2C6BF040-6B96-4D41-B7C3-960B2AC97F07}"/>
              </a:ext>
            </a:extLst>
          </p:cNvPr>
          <p:cNvSpPr/>
          <p:nvPr/>
        </p:nvSpPr>
        <p:spPr bwMode="auto">
          <a:xfrm rot="13495020">
            <a:off x="7059694" y="2225977"/>
            <a:ext cx="860797" cy="300241"/>
          </a:xfrm>
          <a:prstGeom prst="curvedUp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" name="线形标注 1(无边框) 5">
            <a:extLst>
              <a:ext uri="{FF2B5EF4-FFF2-40B4-BE49-F238E27FC236}">
                <a16:creationId xmlns:a16="http://schemas.microsoft.com/office/drawing/2014/main" id="{55CEDC16-1E53-4205-918E-A9BDCE816D39}"/>
              </a:ext>
            </a:extLst>
          </p:cNvPr>
          <p:cNvSpPr/>
          <p:nvPr/>
        </p:nvSpPr>
        <p:spPr>
          <a:xfrm>
            <a:off x="8214104" y="2968497"/>
            <a:ext cx="1910924" cy="381000"/>
          </a:xfrm>
          <a:prstGeom prst="callout1">
            <a:avLst>
              <a:gd name="adj1" fmla="val 58750"/>
              <a:gd name="adj2" fmla="val 7545"/>
              <a:gd name="adj3" fmla="val 17116"/>
              <a:gd name="adj4" fmla="val -20186"/>
            </a:avLst>
          </a:prstGeom>
          <a:noFill/>
          <a:ln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[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R→L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· 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, #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23" name="线形标注 1(无边框) 25">
            <a:extLst>
              <a:ext uri="{FF2B5EF4-FFF2-40B4-BE49-F238E27FC236}">
                <a16:creationId xmlns:a16="http://schemas.microsoft.com/office/drawing/2014/main" id="{1B0C1C7D-0810-46AD-8272-EC41A35A2772}"/>
              </a:ext>
            </a:extLst>
          </p:cNvPr>
          <p:cNvSpPr/>
          <p:nvPr/>
        </p:nvSpPr>
        <p:spPr>
          <a:xfrm>
            <a:off x="7012686" y="4077556"/>
            <a:ext cx="1910922" cy="381000"/>
          </a:xfrm>
          <a:prstGeom prst="callout1">
            <a:avLst>
              <a:gd name="adj1" fmla="val 9936"/>
              <a:gd name="adj2" fmla="val 1080"/>
              <a:gd name="adj3" fmla="val -56104"/>
              <a:gd name="adj4" fmla="val -22341"/>
            </a:avLst>
          </a:prstGeom>
          <a:noFill/>
          <a:ln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[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R→L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· 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, =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24" name="线形标注 1(无边框) 26">
            <a:extLst>
              <a:ext uri="{FF2B5EF4-FFF2-40B4-BE49-F238E27FC236}">
                <a16:creationId xmlns:a16="http://schemas.microsoft.com/office/drawing/2014/main" id="{B7BC56E1-EBC8-4804-96D3-69723E5A1A54}"/>
              </a:ext>
            </a:extLst>
          </p:cNvPr>
          <p:cNvSpPr/>
          <p:nvPr/>
        </p:nvSpPr>
        <p:spPr>
          <a:xfrm>
            <a:off x="3920415" y="1851099"/>
            <a:ext cx="2156552" cy="381000"/>
          </a:xfrm>
          <a:prstGeom prst="callout1">
            <a:avLst>
              <a:gd name="adj1" fmla="val 56664"/>
              <a:gd name="adj2" fmla="val 95066"/>
              <a:gd name="adj3" fmla="val 81816"/>
              <a:gd name="adj4" fmla="val 115987"/>
            </a:avLst>
          </a:prstGeom>
          <a:noFill/>
          <a:ln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[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S→L=R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· 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, #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25" name="线形标注 1(无边框) 27">
            <a:extLst>
              <a:ext uri="{FF2B5EF4-FFF2-40B4-BE49-F238E27FC236}">
                <a16:creationId xmlns:a16="http://schemas.microsoft.com/office/drawing/2014/main" id="{3C277341-99D5-454C-BD67-4610ADE477E1}"/>
              </a:ext>
            </a:extLst>
          </p:cNvPr>
          <p:cNvSpPr/>
          <p:nvPr/>
        </p:nvSpPr>
        <p:spPr>
          <a:xfrm>
            <a:off x="3699772" y="2548945"/>
            <a:ext cx="1805104" cy="381000"/>
          </a:xfrm>
          <a:prstGeom prst="callout1">
            <a:avLst>
              <a:gd name="adj1" fmla="val 60732"/>
              <a:gd name="adj2" fmla="val 96624"/>
              <a:gd name="adj3" fmla="val 101542"/>
              <a:gd name="adj4" fmla="val 118652"/>
            </a:avLst>
          </a:prstGeom>
          <a:noFill/>
          <a:ln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[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L→*R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· 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, =</a:t>
            </a:r>
            <a:r>
              <a:rPr kumimoji="1" lang="en-US" altLang="zh-CN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]</a:t>
            </a:r>
          </a:p>
        </p:txBody>
      </p:sp>
      <p:graphicFrame>
        <p:nvGraphicFramePr>
          <p:cNvPr id="26" name="Group 18">
            <a:extLst>
              <a:ext uri="{FF2B5EF4-FFF2-40B4-BE49-F238E27FC236}">
                <a16:creationId xmlns:a16="http://schemas.microsoft.com/office/drawing/2014/main" id="{E1735776-F9B1-4A57-A7FF-43F0E951D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837024"/>
              </p:ext>
            </p:extLst>
          </p:nvPr>
        </p:nvGraphicFramePr>
        <p:xfrm>
          <a:off x="2610492" y="3387459"/>
          <a:ext cx="2353545" cy="1737600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405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7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45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marL="91546" marR="91546" marT="34320" marB="343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FOLLOW( X )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0" marB="343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45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</a:t>
                      </a:r>
                    </a:p>
                  </a:txBody>
                  <a:tcPr marL="91546" marR="91546" marT="34320" marB="343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# 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0" marB="343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45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</a:t>
                      </a:r>
                    </a:p>
                  </a:txBody>
                  <a:tcPr marL="91546" marR="91546" marT="34320" marB="343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=,  #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0" marB="343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45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</a:t>
                      </a:r>
                    </a:p>
                  </a:txBody>
                  <a:tcPr marL="91546" marR="91546" marT="34320" marB="343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=,  #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0" marB="343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36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DB85A2-1C79-4244-9683-C107B083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6.4</a:t>
            </a:r>
            <a:r>
              <a:rPr lang="zh-CN" altLang="en-US" dirty="0"/>
              <a:t>　</a:t>
            </a:r>
            <a:r>
              <a:rPr lang="en-US" altLang="zh-CN" dirty="0"/>
              <a:t>LR(1)</a:t>
            </a:r>
            <a:r>
              <a:rPr lang="zh-CN" altLang="en-US" dirty="0"/>
              <a:t>分析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32592C-595C-4C7D-8CBE-8148A16C6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3"/>
            <a:ext cx="11033618" cy="5911096"/>
          </a:xfrm>
        </p:spPr>
        <p:txBody>
          <a:bodyPr>
            <a:normAutofit fontScale="92500"/>
          </a:bodyPr>
          <a:lstStyle/>
          <a:p>
            <a:r>
              <a:rPr lang="en-US" altLang="zh-CN" sz="3000" dirty="0"/>
              <a:t>LR(1)</a:t>
            </a:r>
            <a:r>
              <a:rPr lang="zh-CN" altLang="en-US" sz="3000" dirty="0"/>
              <a:t>的基本思想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marR="0" lvl="0" indent="573088" algn="l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若：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A→α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宋体"/>
              </a:rPr>
              <a:t>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Bβ∈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endParaRPr kumimoji="0" lang="en-US" altLang="zh-CN" sz="24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573088" algn="l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则：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B→·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γ∈I</a:t>
            </a:r>
            <a:r>
              <a:rPr kumimoji="0" lang="en-US" altLang="zh-CN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endParaRPr kumimoji="0" lang="en-US" altLang="zh-CN" sz="24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573088" algn="l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469900" lvl="1" indent="0">
              <a:buNone/>
            </a:pPr>
            <a:endParaRPr lang="en-US" altLang="zh-CN" dirty="0"/>
          </a:p>
          <a:p>
            <a:pPr marL="469900" lvl="1" indent="0"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在状态</a:t>
            </a:r>
            <a:r>
              <a:rPr kumimoji="0" lang="en-US" altLang="zh-CN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0" lang="en-US" altLang="zh-CN" sz="2400" b="1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j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：下个符号属于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Follow(B)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而不属于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First(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β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), 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即便归约到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B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，最终 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此路不通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zh-CN" altLang="en-US" sz="2800" b="0" dirty="0">
                <a:solidFill>
                  <a:srgbClr val="0000FF"/>
                </a:solidFill>
                <a:latin typeface="+mn-ea"/>
                <a:ea typeface="+mn-ea"/>
              </a:rPr>
              <a:t>把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First(</a:t>
            </a:r>
            <a:r>
              <a:rPr kumimoji="0" lang="en-US" altLang="zh-CN" sz="2800" b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β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800" b="0" dirty="0">
                <a:solidFill>
                  <a:srgbClr val="0000FF"/>
                </a:solidFill>
                <a:latin typeface="+mn-ea"/>
                <a:ea typeface="+mn-ea"/>
              </a:rPr>
              <a:t>作为产生式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B→</a:t>
            </a:r>
            <a:r>
              <a:rPr lang="el-GR" altLang="zh-CN" sz="2800" b="0" dirty="0">
                <a:solidFill>
                  <a:srgbClr val="0000FF"/>
                </a:solidFill>
                <a:latin typeface="+mn-ea"/>
                <a:ea typeface="+mn-ea"/>
              </a:rPr>
              <a:t>γ</a:t>
            </a:r>
            <a:r>
              <a:rPr lang="zh-CN" altLang="en-US" sz="2800" b="0" dirty="0">
                <a:solidFill>
                  <a:srgbClr val="0000FF"/>
                </a:solidFill>
                <a:latin typeface="+mn-ea"/>
                <a:ea typeface="+mn-ea"/>
              </a:rPr>
              <a:t>归约时向前查看的符号集合</a:t>
            </a:r>
            <a:r>
              <a:rPr lang="en-US" altLang="zh-CN" sz="2800" b="0" dirty="0">
                <a:latin typeface="+mn-ea"/>
                <a:ea typeface="+mn-ea"/>
              </a:rPr>
              <a:t>(</a:t>
            </a:r>
            <a:r>
              <a:rPr lang="zh-CN" altLang="en-US" sz="2800" b="0" dirty="0">
                <a:latin typeface="+mn-ea"/>
                <a:ea typeface="+mn-ea"/>
              </a:rPr>
              <a:t>向前搜索符号集，前瞻符号集</a:t>
            </a:r>
            <a:r>
              <a:rPr lang="en-US" altLang="zh-CN" sz="2800" b="0" dirty="0">
                <a:latin typeface="+mn-ea"/>
                <a:ea typeface="+mn-ea"/>
              </a:rPr>
              <a:t>)</a:t>
            </a:r>
            <a:r>
              <a:rPr lang="zh-CN" altLang="en-US" sz="2800" b="0" dirty="0">
                <a:latin typeface="+mn-ea"/>
                <a:ea typeface="+mn-ea"/>
              </a:rPr>
              <a:t>，</a:t>
            </a:r>
            <a:r>
              <a:rPr lang="zh-CN" altLang="en-US" sz="2800" b="0" dirty="0">
                <a:solidFill>
                  <a:srgbClr val="0000FF"/>
                </a:solidFill>
                <a:latin typeface="+mn-ea"/>
                <a:ea typeface="+mn-ea"/>
              </a:rPr>
              <a:t>代替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SLR(1)</a:t>
            </a:r>
            <a:r>
              <a:rPr lang="zh-CN" altLang="en-US" sz="2800" b="0" dirty="0">
                <a:solidFill>
                  <a:srgbClr val="0000FF"/>
                </a:solidFill>
                <a:latin typeface="+mn-ea"/>
                <a:ea typeface="+mn-ea"/>
              </a:rPr>
              <a:t>分析法中的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Follow(B)</a:t>
            </a:r>
            <a:r>
              <a:rPr lang="zh-CN" altLang="en-US" sz="2800" b="0" dirty="0">
                <a:latin typeface="+mn-ea"/>
                <a:ea typeface="+mn-ea"/>
              </a:rPr>
              <a:t>，并将向前搜索符号集也放在</a:t>
            </a:r>
            <a:r>
              <a:rPr lang="en-US" altLang="zh-CN" sz="2800" b="0" dirty="0">
                <a:latin typeface="+mn-ea"/>
                <a:ea typeface="+mn-ea"/>
              </a:rPr>
              <a:t>LR(0)</a:t>
            </a:r>
            <a:r>
              <a:rPr lang="zh-CN" altLang="en-US" sz="2800" b="0" dirty="0">
                <a:latin typeface="+mn-ea"/>
                <a:ea typeface="+mn-ea"/>
              </a:rPr>
              <a:t>项目的后面</a:t>
            </a:r>
            <a:r>
              <a:rPr lang="en-US" altLang="zh-CN" sz="2800" i="1" dirty="0">
                <a:latin typeface="+mn-ea"/>
                <a:ea typeface="+mn-ea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 [A→α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宋体"/>
              </a:rPr>
              <a:t>•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β, a]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， 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称为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向前搜索符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展望符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前膽符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) - LR(1)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项目</a:t>
            </a:r>
            <a:endParaRPr lang="zh-CN" altLang="en-US" sz="2800" dirty="0">
              <a:latin typeface="+mn-ea"/>
              <a:ea typeface="+mn-ea"/>
            </a:endParaRP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B2FA8A7E-AA80-4BBE-8A2A-5C7CE9439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9204" y="1614284"/>
            <a:ext cx="1522413" cy="7078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</a:t>
            </a:r>
            <a:r>
              <a:rPr kumimoji="0" lang="en-US" altLang="zh-CN" sz="20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: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A→α•Bβ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   B→•γ </a:t>
            </a: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16605BA1-BE51-426E-8118-6171E77C9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542" y="2271459"/>
            <a:ext cx="1522413" cy="7078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</a:t>
            </a:r>
            <a:r>
              <a:rPr kumimoji="0" lang="en-US" altLang="zh-CN" sz="200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j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：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B→γ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•</a:t>
            </a: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5E70F9D9-27AE-4D1A-9FD9-6F3D68E27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6804" y="2589009"/>
            <a:ext cx="431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000000"/>
                </a:solidFill>
                <a:latin typeface="宋体"/>
                <a:ea typeface="宋体"/>
              </a:rPr>
              <a:t>γ</a:t>
            </a:r>
            <a:endParaRPr lang="en-US" altLang="zh-CN" sz="2000">
              <a:solidFill>
                <a:srgbClr val="000000"/>
              </a:solidFill>
              <a:latin typeface="宋体"/>
              <a:ea typeface="宋体"/>
            </a:endParaRPr>
          </a:p>
        </p:txBody>
      </p:sp>
      <p:cxnSp>
        <p:nvCxnSpPr>
          <p:cNvPr id="8" name="AutoShape 15">
            <a:extLst>
              <a:ext uri="{FF2B5EF4-FFF2-40B4-BE49-F238E27FC236}">
                <a16:creationId xmlns:a16="http://schemas.microsoft.com/office/drawing/2014/main" id="{0BD14562-B2DF-47E6-9BCD-F83450C955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41617" y="2144509"/>
            <a:ext cx="2447925" cy="514350"/>
          </a:xfrm>
          <a:prstGeom prst="curvedConnector3">
            <a:avLst>
              <a:gd name="adj1" fmla="val 38199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</p:spPr>
      </p:cxnSp>
      <p:sp>
        <p:nvSpPr>
          <p:cNvPr id="9" name="Text Box 18">
            <a:extLst>
              <a:ext uri="{FF2B5EF4-FFF2-40B4-BE49-F238E27FC236}">
                <a16:creationId xmlns:a16="http://schemas.microsoft.com/office/drawing/2014/main" id="{5E3A3B28-6B8A-4ADC-9B77-351722188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542" y="1109459"/>
            <a:ext cx="1516062" cy="7078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</a:t>
            </a:r>
            <a:r>
              <a:rPr kumimoji="0" lang="en-US" altLang="zh-CN" sz="200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k</a:t>
            </a: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：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A→αB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β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•</a:t>
            </a:r>
          </a:p>
        </p:txBody>
      </p:sp>
      <p:sp>
        <p:nvSpPr>
          <p:cNvPr id="10" name="Text Box 19">
            <a:extLst>
              <a:ext uri="{FF2B5EF4-FFF2-40B4-BE49-F238E27FC236}">
                <a16:creationId xmlns:a16="http://schemas.microsoft.com/office/drawing/2014/main" id="{B32C1DE9-3686-4EEF-8C6F-D9342B6E0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2704" y="1109459"/>
            <a:ext cx="7191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β</a:t>
            </a:r>
          </a:p>
        </p:txBody>
      </p:sp>
      <p:cxnSp>
        <p:nvCxnSpPr>
          <p:cNvPr id="11" name="AutoShape 20">
            <a:extLst>
              <a:ext uri="{FF2B5EF4-FFF2-40B4-BE49-F238E27FC236}">
                <a16:creationId xmlns:a16="http://schemas.microsoft.com/office/drawing/2014/main" id="{D4077475-2E58-4872-9D06-8BFD37E68B4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41617" y="1320596"/>
            <a:ext cx="2447925" cy="652463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</p:spPr>
      </p:cxnSp>
      <p:sp>
        <p:nvSpPr>
          <p:cNvPr id="12" name="Text Box 19">
            <a:extLst>
              <a:ext uri="{FF2B5EF4-FFF2-40B4-BE49-F238E27FC236}">
                <a16:creationId xmlns:a16="http://schemas.microsoft.com/office/drawing/2014/main" id="{645F2D9B-4EF1-4070-AA17-37819F45F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4436" y="1511497"/>
            <a:ext cx="7191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宋体"/>
                <a:ea typeface="宋体"/>
              </a:rPr>
              <a:t>B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51785A-D6A6-857D-7AC0-08F3FE0769D6}"/>
              </a:ext>
            </a:extLst>
          </p:cNvPr>
          <p:cNvSpPr txBox="1"/>
          <p:nvPr/>
        </p:nvSpPr>
        <p:spPr>
          <a:xfrm>
            <a:off x="6130594" y="1591335"/>
            <a:ext cx="742604" cy="3668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73959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70851D-E614-4D10-A35B-19F8A160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6.4.1</a:t>
            </a:r>
            <a:r>
              <a:rPr lang="zh-CN" altLang="en-US" dirty="0"/>
              <a:t> </a:t>
            </a:r>
            <a:r>
              <a:rPr lang="en-US" altLang="zh-CN" dirty="0"/>
              <a:t>LR(1)</a:t>
            </a:r>
            <a:r>
              <a:rPr lang="zh-CN" altLang="en-US" dirty="0"/>
              <a:t>项目集族的构造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BCDA65-5575-4D84-9023-885411222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441908" cy="5204614"/>
          </a:xfrm>
        </p:spPr>
        <p:txBody>
          <a:bodyPr>
            <a:normAutofit fontScale="92500"/>
          </a:bodyPr>
          <a:lstStyle/>
          <a:p>
            <a:r>
              <a:rPr lang="en-US" altLang="zh-CN" sz="2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LR(1)</a:t>
            </a:r>
            <a:r>
              <a:rPr lang="zh-CN" altLang="en-US" sz="2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项目</a:t>
            </a:r>
            <a:endParaRPr lang="en-US" altLang="zh-CN" sz="2800" dirty="0">
              <a:solidFill>
                <a:srgbClr val="244B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j-cs"/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定义</a:t>
            </a:r>
            <a:r>
              <a:rPr lang="en-US" altLang="zh-CN" dirty="0">
                <a:solidFill>
                  <a:srgbClr val="C00000"/>
                </a:solidFill>
              </a:rPr>
              <a:t>6.9  </a:t>
            </a:r>
            <a:r>
              <a:rPr lang="zh-CN" altLang="en-US" b="0" dirty="0">
                <a:solidFill>
                  <a:srgbClr val="0000FF"/>
                </a:solidFill>
              </a:rPr>
              <a:t>附加搜索符</a:t>
            </a:r>
            <a:r>
              <a:rPr lang="en-US" altLang="zh-CN" b="0" dirty="0"/>
              <a:t>(∈V</a:t>
            </a:r>
            <a:r>
              <a:rPr lang="en-US" altLang="zh-CN" b="0" baseline="-25000" dirty="0"/>
              <a:t>T</a:t>
            </a:r>
            <a:r>
              <a:rPr lang="en-US" altLang="zh-CN" b="0" dirty="0"/>
              <a:t>∪{#})</a:t>
            </a:r>
            <a:r>
              <a:rPr lang="zh-CN" altLang="en-US" b="0" dirty="0"/>
              <a:t>的</a:t>
            </a:r>
            <a:r>
              <a:rPr lang="en-US" altLang="zh-CN" b="0" dirty="0">
                <a:solidFill>
                  <a:srgbClr val="0000FF"/>
                </a:solidFill>
              </a:rPr>
              <a:t>LR(0)</a:t>
            </a:r>
            <a:r>
              <a:rPr lang="zh-CN" altLang="en-US" b="0" dirty="0">
                <a:solidFill>
                  <a:srgbClr val="0000FF"/>
                </a:solidFill>
              </a:rPr>
              <a:t>项目</a:t>
            </a:r>
            <a:r>
              <a:rPr lang="zh-CN" altLang="en-US" b="0" dirty="0"/>
              <a:t>称为</a:t>
            </a:r>
            <a:r>
              <a:rPr lang="en-US" altLang="zh-CN" b="0" dirty="0">
                <a:solidFill>
                  <a:srgbClr val="FF0000"/>
                </a:solidFill>
              </a:rPr>
              <a:t>LR(1)</a:t>
            </a:r>
            <a:r>
              <a:rPr lang="zh-CN" altLang="en-US" b="0" dirty="0">
                <a:solidFill>
                  <a:srgbClr val="FF0000"/>
                </a:solidFill>
              </a:rPr>
              <a:t>项目</a:t>
            </a:r>
            <a:r>
              <a:rPr lang="zh-CN" altLang="en-US" b="0" dirty="0"/>
              <a:t>。</a:t>
            </a:r>
            <a:endParaRPr lang="en-US" altLang="zh-CN" b="0" dirty="0"/>
          </a:p>
          <a:p>
            <a:pPr lvl="1"/>
            <a:r>
              <a:rPr lang="en-US" altLang="zh-CN" b="0" dirty="0"/>
              <a:t>[LR(0)</a:t>
            </a:r>
            <a:r>
              <a:rPr lang="zh-CN" altLang="en-US" b="0" dirty="0"/>
              <a:t>项目，搜索符</a:t>
            </a:r>
            <a:r>
              <a:rPr lang="en-US" altLang="zh-CN" b="0" dirty="0"/>
              <a:t>]</a:t>
            </a:r>
            <a:r>
              <a:rPr lang="zh-CN" altLang="en-US" b="0" dirty="0"/>
              <a:t>。</a:t>
            </a:r>
            <a:endParaRPr lang="en-US" altLang="zh-CN" b="0" dirty="0"/>
          </a:p>
          <a:p>
            <a:pPr lvl="1"/>
            <a:r>
              <a:rPr lang="en-US" altLang="zh-CN" b="0" dirty="0"/>
              <a:t>LR(0)</a:t>
            </a:r>
            <a:r>
              <a:rPr lang="zh-CN" altLang="en-US" b="0" dirty="0"/>
              <a:t>项目 </a:t>
            </a:r>
            <a:r>
              <a:rPr lang="en-US" altLang="zh-CN" b="0" dirty="0"/>
              <a:t>-  </a:t>
            </a:r>
            <a:r>
              <a:rPr lang="en-US" altLang="zh-CN" b="0" dirty="0">
                <a:solidFill>
                  <a:srgbClr val="FF0000"/>
                </a:solidFill>
              </a:rPr>
              <a:t>LR(1)</a:t>
            </a:r>
            <a:r>
              <a:rPr lang="zh-CN" altLang="en-US" b="0" dirty="0">
                <a:solidFill>
                  <a:srgbClr val="FF0000"/>
                </a:solidFill>
              </a:rPr>
              <a:t>项目的心</a:t>
            </a:r>
            <a:r>
              <a:rPr lang="zh-CN" altLang="en-US" b="0" dirty="0"/>
              <a:t>。</a:t>
            </a:r>
            <a:endParaRPr lang="en-US" altLang="zh-CN" b="0" dirty="0"/>
          </a:p>
          <a:p>
            <a:pPr lvl="1"/>
            <a:r>
              <a:rPr lang="zh-CN" altLang="en-US" b="0" dirty="0"/>
              <a:t>对于同心的</a:t>
            </a:r>
            <a:r>
              <a:rPr lang="en-US" altLang="zh-CN" b="0" dirty="0"/>
              <a:t>LR(1)</a:t>
            </a:r>
            <a:r>
              <a:rPr lang="zh-CN" altLang="en-US" b="0" dirty="0"/>
              <a:t>项目简记： </a:t>
            </a:r>
            <a:r>
              <a:rPr lang="en-US" altLang="zh-CN" b="0" dirty="0"/>
              <a:t>[LR(0)</a:t>
            </a:r>
            <a:r>
              <a:rPr lang="zh-CN" altLang="en-US" b="0" dirty="0"/>
              <a:t>项目，搜索符</a:t>
            </a:r>
            <a:r>
              <a:rPr lang="en-US" altLang="zh-CN" b="0" dirty="0"/>
              <a:t>1︱</a:t>
            </a:r>
            <a:r>
              <a:rPr lang="zh-CN" altLang="en-US" b="0" dirty="0"/>
              <a:t>搜索符</a:t>
            </a:r>
            <a:r>
              <a:rPr lang="en-US" altLang="zh-CN" b="0" dirty="0"/>
              <a:t>2︱···︱</a:t>
            </a:r>
            <a:r>
              <a:rPr lang="zh-CN" altLang="en-US" b="0" dirty="0"/>
              <a:t>搜索符</a:t>
            </a:r>
            <a:r>
              <a:rPr lang="en-US" altLang="zh-CN" b="0" dirty="0"/>
              <a:t>m]</a:t>
            </a:r>
            <a:r>
              <a:rPr lang="zh-CN" altLang="en-US" b="0" dirty="0"/>
              <a:t>。</a:t>
            </a:r>
            <a:endParaRPr lang="en-US" altLang="zh-CN" b="0" dirty="0"/>
          </a:p>
          <a:p>
            <a:pPr marL="457200" lvl="1" indent="0">
              <a:buNone/>
            </a:pPr>
            <a:r>
              <a:rPr lang="zh-CN" altLang="en-US" b="0" dirty="0"/>
              <a:t>“搜索符</a:t>
            </a:r>
            <a:r>
              <a:rPr lang="en-US" altLang="zh-CN" b="0" dirty="0"/>
              <a:t>1︱</a:t>
            </a:r>
            <a:r>
              <a:rPr lang="zh-CN" altLang="en-US" b="0" dirty="0"/>
              <a:t>搜索符</a:t>
            </a:r>
            <a:r>
              <a:rPr lang="en-US" altLang="zh-CN" b="0" dirty="0"/>
              <a:t>2︱···︱</a:t>
            </a:r>
            <a:r>
              <a:rPr lang="zh-CN" altLang="en-US" b="0" dirty="0"/>
              <a:t>搜索符</a:t>
            </a:r>
            <a:r>
              <a:rPr lang="en-US" altLang="zh-CN" b="0" dirty="0"/>
              <a:t>m”</a:t>
            </a:r>
            <a:r>
              <a:rPr lang="zh-CN" altLang="en-US" b="0" dirty="0"/>
              <a:t>称为搜索集。 </a:t>
            </a:r>
          </a:p>
          <a:p>
            <a:r>
              <a:rPr lang="zh-CN" altLang="en-US" b="0" dirty="0"/>
              <a:t>形如</a:t>
            </a:r>
            <a:r>
              <a:rPr lang="en-US" altLang="zh-CN" b="0" dirty="0"/>
              <a:t>[A→α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宋体"/>
              </a:rPr>
              <a:t>•</a:t>
            </a:r>
            <a:r>
              <a:rPr lang="en-US" altLang="zh-CN" b="0" dirty="0"/>
              <a:t>, a]</a:t>
            </a:r>
            <a:r>
              <a:rPr lang="zh-CN" altLang="en-US" b="0" dirty="0"/>
              <a:t>的项表示仅在下一个输入符号等于</a:t>
            </a:r>
            <a:r>
              <a:rPr lang="en-US" altLang="zh-CN" b="0" dirty="0"/>
              <a:t>a</a:t>
            </a:r>
            <a:r>
              <a:rPr lang="zh-CN" altLang="en-US" b="0" dirty="0"/>
              <a:t>时才可以按照</a:t>
            </a:r>
            <a:r>
              <a:rPr lang="en-US" altLang="zh-CN" b="0" dirty="0"/>
              <a:t>A→α </a:t>
            </a:r>
            <a:r>
              <a:rPr lang="zh-CN" altLang="en-US" b="0" dirty="0"/>
              <a:t>进行归约；</a:t>
            </a:r>
            <a:endParaRPr lang="en-US" altLang="zh-CN" b="0" dirty="0"/>
          </a:p>
          <a:p>
            <a:r>
              <a:rPr lang="zh-CN" altLang="en-US" b="0" dirty="0"/>
              <a:t>这样的</a:t>
            </a:r>
            <a:r>
              <a:rPr lang="en-US" altLang="zh-CN" b="0" dirty="0"/>
              <a:t>a</a:t>
            </a:r>
            <a:r>
              <a:rPr lang="zh-CN" altLang="en-US" b="0" dirty="0"/>
              <a:t>的集合总是</a:t>
            </a:r>
            <a:r>
              <a:rPr lang="en-US" altLang="zh-CN" b="0" dirty="0"/>
              <a:t>FOLLOW(A)</a:t>
            </a:r>
            <a:r>
              <a:rPr lang="zh-CN" altLang="en-US" b="0" dirty="0"/>
              <a:t>的子集，通常是真子集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69020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70851D-E614-4D10-A35B-19F8A160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6.4.1</a:t>
            </a:r>
            <a:r>
              <a:rPr lang="zh-CN" altLang="en-US" dirty="0"/>
              <a:t> </a:t>
            </a:r>
            <a:r>
              <a:rPr lang="en-US" altLang="zh-CN" dirty="0"/>
              <a:t>LR(1)</a:t>
            </a:r>
            <a:r>
              <a:rPr lang="zh-CN" altLang="en-US" dirty="0"/>
              <a:t>项目集族的构造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BCDA65-5575-4D84-9023-885411222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4794041" cy="1475231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搜索符的继承与传播</a:t>
            </a:r>
            <a:endParaRPr lang="en-US" altLang="zh-CN" sz="2800" dirty="0"/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[</a:t>
            </a:r>
            <a:r>
              <a:rPr lang="fr-FR" altLang="zh-CN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S'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→ </a:t>
            </a:r>
            <a:r>
              <a:rPr kumimoji="1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S, 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#</a:t>
            </a:r>
            <a:r>
              <a:rPr lang="en-US" altLang="zh-CN" dirty="0">
                <a:solidFill>
                  <a:schemeClr val="tx1"/>
                </a:solidFill>
              </a:rPr>
              <a:t>]</a:t>
            </a:r>
          </a:p>
          <a:p>
            <a:endParaRPr lang="zh-CN" altLang="en-US" sz="2800" dirty="0"/>
          </a:p>
          <a:p>
            <a:endParaRPr lang="zh-CN" altLang="en-US" dirty="0"/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D91DBC61-7D08-4F4E-AD07-0E52C4164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4567" y="5437547"/>
            <a:ext cx="6192252" cy="954107"/>
          </a:xfrm>
          <a:prstGeom prst="rect">
            <a:avLst/>
          </a:prstGeom>
          <a:solidFill>
            <a:schemeClr val="bg1"/>
          </a:solidFill>
          <a:ln w="12700">
            <a:solidFill>
              <a:srgbClr val="0E7C7E"/>
            </a:solidFill>
            <a:round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5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当</a:t>
            </a:r>
            <a:r>
              <a:rPr kumimoji="0" lang="en-US" altLang="zh-CN" sz="25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β </a:t>
            </a:r>
            <a:r>
              <a:rPr kumimoji="0" lang="en-US" altLang="zh-CN" sz="25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kumimoji="0" lang="en-US" altLang="zh-CN" sz="250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+ </a:t>
            </a:r>
            <a:r>
              <a:rPr kumimoji="0" lang="en-US" altLang="zh-CN" sz="25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ε </a:t>
            </a:r>
            <a:r>
              <a:rPr kumimoji="0" lang="zh-CN" altLang="en-US" sz="25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时，此时</a:t>
            </a:r>
            <a:r>
              <a:rPr kumimoji="0" lang="en-US" altLang="zh-CN" sz="25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b=a</a:t>
            </a:r>
            <a:r>
              <a:rPr kumimoji="0" lang="zh-CN" altLang="en-US" sz="25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叫</a:t>
            </a:r>
            <a:r>
              <a:rPr kumimoji="0" lang="zh-CN" altLang="en-US" sz="25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继承的</a:t>
            </a:r>
            <a:r>
              <a:rPr kumimoji="0" lang="zh-CN" altLang="en-US" sz="25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搜索符，</a:t>
            </a:r>
          </a:p>
          <a:p>
            <a:pPr marL="0" marR="0" lvl="0" indent="0" defTabSz="914400" eaLnBrk="1" fontAlgn="base" latinLnBrk="0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5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否则叫</a:t>
            </a:r>
            <a:r>
              <a:rPr kumimoji="0" lang="zh-CN" altLang="en-US" sz="25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自生的</a:t>
            </a:r>
            <a:r>
              <a:rPr kumimoji="0" lang="zh-CN" altLang="en-US" sz="25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搜索符</a:t>
            </a:r>
          </a:p>
        </p:txBody>
      </p:sp>
      <p:sp>
        <p:nvSpPr>
          <p:cNvPr id="6" name="矩形 2">
            <a:extLst>
              <a:ext uri="{FF2B5EF4-FFF2-40B4-BE49-F238E27FC236}">
                <a16:creationId xmlns:a16="http://schemas.microsoft.com/office/drawing/2014/main" id="{17E7099B-A98D-4492-B52A-BAB6CDBA7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6677" y="2471037"/>
            <a:ext cx="25026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[ A→α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/>
                <a:ea typeface="宋体"/>
              </a:rPr>
              <a:t>•</a:t>
            </a:r>
            <a:r>
              <a:rPr lang="en-US" altLang="zh-CN" sz="28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Bβ, 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a </a:t>
            </a:r>
            <a:r>
              <a:rPr lang="en-US" altLang="zh-CN" sz="28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]</a:t>
            </a:r>
            <a:endParaRPr lang="zh-CN" altLang="en-US" sz="28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8E361A-91A3-4124-8FD1-DC65244F0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8778" y="3941062"/>
            <a:ext cx="2823409" cy="124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5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[ B→</a:t>
            </a:r>
            <a:r>
              <a:rPr lang="en-US" altLang="zh-CN" sz="2800" b="1" kern="0" dirty="0">
                <a:solidFill>
                  <a:srgbClr val="000000"/>
                </a:solidFill>
                <a:latin typeface="宋体"/>
                <a:ea typeface="宋体"/>
              </a:rPr>
              <a:t>•</a:t>
            </a:r>
            <a:r>
              <a:rPr lang="el-GR" altLang="zh-CN" sz="25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γ</a:t>
            </a:r>
            <a:r>
              <a:rPr lang="en-US" altLang="zh-CN" sz="25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, </a:t>
            </a:r>
            <a:r>
              <a:rPr lang="el-GR" altLang="zh-CN" sz="25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b</a:t>
            </a:r>
            <a:r>
              <a:rPr lang="en-US" altLang="zh-CN" sz="25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25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]</a:t>
            </a:r>
            <a:r>
              <a:rPr lang="zh-CN" altLang="en-US" sz="25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</a:t>
            </a:r>
            <a:endParaRPr lang="en-US" altLang="zh-CN" sz="25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l-GR" altLang="zh-CN" sz="25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b∈FIRST</a:t>
            </a:r>
            <a:r>
              <a:rPr lang="en-US" altLang="zh-CN" sz="25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(βa</a:t>
            </a:r>
            <a:r>
              <a:rPr lang="en-US" altLang="zh-CN" sz="25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lang="zh-CN" altLang="en-US" sz="2500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363DB505-A8E7-403B-8D14-50715385E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7377" y="3221031"/>
            <a:ext cx="1498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5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B→</a:t>
            </a:r>
            <a:r>
              <a:rPr lang="el-GR" altLang="zh-CN" sz="25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γ∈</a:t>
            </a:r>
            <a:r>
              <a:rPr lang="en-US" altLang="zh-CN" sz="25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P</a:t>
            </a:r>
            <a:endParaRPr lang="zh-CN" altLang="en-US" sz="2500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" name="AutoShape 58">
            <a:extLst>
              <a:ext uri="{FF2B5EF4-FFF2-40B4-BE49-F238E27FC236}">
                <a16:creationId xmlns:a16="http://schemas.microsoft.com/office/drawing/2014/main" id="{A5C962B8-3C13-48D0-AEED-73D483A63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6614" y="3047299"/>
            <a:ext cx="1622510" cy="612775"/>
          </a:xfrm>
          <a:prstGeom prst="cloudCallout">
            <a:avLst>
              <a:gd name="adj1" fmla="val -68411"/>
              <a:gd name="adj2" fmla="val 80852"/>
            </a:avLst>
          </a:prstGeom>
          <a:solidFill>
            <a:srgbClr val="0E7C7E"/>
          </a:solidFill>
          <a:ln w="12700">
            <a:solidFill>
              <a:sysClr val="windowText" lastClr="000000"/>
            </a:solidFill>
            <a:round/>
          </a:ln>
        </p:spPr>
        <p:txBody>
          <a:bodyPr lIns="46800" rIns="46800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75000"/>
              <a:buFont typeface="Monotype Sorts"/>
              <a:buNone/>
              <a:tabLst/>
              <a:defRPr/>
            </a:pPr>
            <a:r>
              <a:rPr kumimoji="0" lang="en-US" altLang="zh-CN" sz="24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zh-CN" altLang="en-US" sz="24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zh-CN" sz="24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=</a:t>
            </a:r>
            <a:r>
              <a:rPr kumimoji="0" lang="zh-CN" altLang="en-US" sz="240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D29D7F9E-67F2-42B1-B92A-8FE7EDDD736E}"/>
              </a:ext>
            </a:extLst>
          </p:cNvPr>
          <p:cNvSpPr/>
          <p:nvPr/>
        </p:nvSpPr>
        <p:spPr>
          <a:xfrm>
            <a:off x="5958456" y="3063676"/>
            <a:ext cx="739122" cy="908050"/>
          </a:xfrm>
          <a:prstGeom prst="down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55B6BE3-CF3D-000D-5C4E-4040F979DD06}"/>
              </a:ext>
            </a:extLst>
          </p:cNvPr>
          <p:cNvGrpSpPr/>
          <p:nvPr/>
        </p:nvGrpSpPr>
        <p:grpSpPr>
          <a:xfrm>
            <a:off x="6809875" y="2213811"/>
            <a:ext cx="420803" cy="257226"/>
            <a:chOff x="6785811" y="2213811"/>
            <a:chExt cx="420803" cy="257226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0BA1C821-6ECE-BCFE-8630-FEA0CD99599A}"/>
                </a:ext>
              </a:extLst>
            </p:cNvPr>
            <p:cNvCxnSpPr>
              <a:cxnSpLocks/>
            </p:cNvCxnSpPr>
            <p:nvPr/>
          </p:nvCxnSpPr>
          <p:spPr>
            <a:xfrm>
              <a:off x="6797843" y="2225843"/>
              <a:ext cx="0" cy="245194"/>
            </a:xfrm>
            <a:prstGeom prst="line">
              <a:avLst/>
            </a:prstGeom>
            <a:ln w="31750">
              <a:solidFill>
                <a:srgbClr val="0E7C7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A12C1AC-EAF1-A354-DDF4-821154F74925}"/>
                </a:ext>
              </a:extLst>
            </p:cNvPr>
            <p:cNvCxnSpPr/>
            <p:nvPr/>
          </p:nvCxnSpPr>
          <p:spPr>
            <a:xfrm>
              <a:off x="6785811" y="2225842"/>
              <a:ext cx="420803" cy="0"/>
            </a:xfrm>
            <a:prstGeom prst="line">
              <a:avLst/>
            </a:prstGeom>
            <a:ln w="31750">
              <a:solidFill>
                <a:srgbClr val="0E7C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4698301-2F3B-7690-03A2-97F4D9BAE573}"/>
                </a:ext>
              </a:extLst>
            </p:cNvPr>
            <p:cNvCxnSpPr/>
            <p:nvPr/>
          </p:nvCxnSpPr>
          <p:spPr>
            <a:xfrm>
              <a:off x="7206614" y="2213811"/>
              <a:ext cx="0" cy="257226"/>
            </a:xfrm>
            <a:prstGeom prst="line">
              <a:avLst/>
            </a:prstGeom>
            <a:ln w="31750">
              <a:solidFill>
                <a:srgbClr val="0E7C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982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/>
      <p:bldP spid="10" grpId="0" animBg="1"/>
      <p:bldP spid="1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33F47-BA7E-4803-A0D7-F3790AFB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6.4.1</a:t>
            </a:r>
            <a:r>
              <a:rPr lang="zh-CN" altLang="en-US" dirty="0"/>
              <a:t> </a:t>
            </a:r>
            <a:r>
              <a:rPr lang="en-US" altLang="zh-CN" dirty="0"/>
              <a:t>LR(1)</a:t>
            </a:r>
            <a:r>
              <a:rPr lang="zh-CN" altLang="en-US" dirty="0"/>
              <a:t>项目集族的构造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EBC797-5BB3-4B43-8E97-512C8A55E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38957" cy="4681859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定义 </a:t>
            </a:r>
            <a:r>
              <a:rPr lang="en-US" altLang="zh-CN" dirty="0">
                <a:solidFill>
                  <a:srgbClr val="C00000"/>
                </a:solidFill>
              </a:rPr>
              <a:t>6.10  </a:t>
            </a:r>
            <a:r>
              <a:rPr lang="zh-CN" altLang="en-US" b="0" dirty="0"/>
              <a:t>设</a:t>
            </a:r>
            <a:r>
              <a:rPr lang="en-US" altLang="zh-CN" b="0" dirty="0"/>
              <a:t>I</a:t>
            </a:r>
            <a:r>
              <a:rPr lang="zh-CN" altLang="en-US" b="0" dirty="0"/>
              <a:t>是文法</a:t>
            </a:r>
            <a:r>
              <a:rPr lang="en-US" altLang="zh-CN" b="0" dirty="0"/>
              <a:t>G</a:t>
            </a:r>
            <a:r>
              <a:rPr lang="zh-CN" altLang="en-US" b="0" dirty="0"/>
              <a:t>的</a:t>
            </a:r>
            <a:r>
              <a:rPr lang="en-US" altLang="zh-CN" b="0" dirty="0"/>
              <a:t>LR(1)</a:t>
            </a:r>
            <a:r>
              <a:rPr lang="zh-CN" altLang="en-US" b="0" dirty="0"/>
              <a:t>项目子集，则</a:t>
            </a:r>
            <a:r>
              <a:rPr lang="en-US" altLang="zh-CN" b="0" dirty="0">
                <a:solidFill>
                  <a:srgbClr val="C00000"/>
                </a:solidFill>
              </a:rPr>
              <a:t>Move1(I</a:t>
            </a:r>
            <a:r>
              <a:rPr lang="zh-CN" altLang="en-US" b="0" dirty="0">
                <a:solidFill>
                  <a:srgbClr val="C00000"/>
                </a:solidFill>
              </a:rPr>
              <a:t>，</a:t>
            </a:r>
            <a:r>
              <a:rPr lang="en-US" altLang="zh-CN" b="0" dirty="0">
                <a:solidFill>
                  <a:srgbClr val="C00000"/>
                </a:solidFill>
              </a:rPr>
              <a:t>X)</a:t>
            </a:r>
            <a:r>
              <a:rPr lang="zh-CN" altLang="en-US" b="0" dirty="0"/>
              <a:t>定义如下： </a:t>
            </a:r>
            <a:r>
              <a:rPr lang="en-US" altLang="zh-CN" b="0" dirty="0"/>
              <a:t>Move1(I</a:t>
            </a:r>
            <a:r>
              <a:rPr lang="zh-CN" altLang="en-US" b="0" dirty="0"/>
              <a:t>，</a:t>
            </a:r>
            <a:r>
              <a:rPr lang="en-US" altLang="zh-CN" b="0" dirty="0"/>
              <a:t>X) </a:t>
            </a:r>
            <a:r>
              <a:rPr lang="zh-CN" altLang="en-US" b="0" dirty="0"/>
              <a:t>＝ </a:t>
            </a:r>
            <a:r>
              <a:rPr lang="en-US" altLang="zh-CN" b="0" dirty="0"/>
              <a:t>{[A→</a:t>
            </a:r>
            <a:r>
              <a:rPr lang="el-GR" altLang="zh-CN" b="0" dirty="0"/>
              <a:t>α</a:t>
            </a:r>
            <a:r>
              <a:rPr lang="en-US" altLang="zh-CN" b="0" dirty="0">
                <a:solidFill>
                  <a:srgbClr val="C00000"/>
                </a:solidFill>
              </a:rPr>
              <a:t>X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宋体"/>
                <a:ea typeface="宋体"/>
              </a:rPr>
              <a:t>•</a:t>
            </a:r>
            <a:r>
              <a:rPr lang="el-GR" altLang="zh-CN" b="0" dirty="0"/>
              <a:t>β,</a:t>
            </a:r>
            <a:r>
              <a:rPr lang="en-US" altLang="zh-CN" b="0" dirty="0"/>
              <a:t> </a:t>
            </a:r>
            <a:r>
              <a:rPr lang="en-US" altLang="zh-CN" b="0" dirty="0">
                <a:solidFill>
                  <a:srgbClr val="FF0000"/>
                </a:solidFill>
              </a:rPr>
              <a:t>a</a:t>
            </a:r>
            <a:r>
              <a:rPr lang="en-US" altLang="zh-CN" b="0" dirty="0"/>
              <a:t>]︱[A→</a:t>
            </a:r>
            <a:r>
              <a:rPr lang="el-GR" altLang="zh-CN" b="0" dirty="0"/>
              <a:t>α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宋体"/>
                <a:ea typeface="宋体"/>
              </a:rPr>
              <a:t>•</a:t>
            </a:r>
            <a:r>
              <a:rPr lang="en-US" altLang="zh-CN" b="0" dirty="0">
                <a:solidFill>
                  <a:srgbClr val="C00000"/>
                </a:solidFill>
              </a:rPr>
              <a:t>X</a:t>
            </a:r>
            <a:r>
              <a:rPr lang="el-GR" altLang="zh-CN" b="0" dirty="0"/>
              <a:t>β,</a:t>
            </a:r>
            <a:r>
              <a:rPr lang="en-US" altLang="zh-CN" b="0" dirty="0"/>
              <a:t> </a:t>
            </a:r>
            <a:r>
              <a:rPr lang="en-US" altLang="zh-CN" b="0" dirty="0">
                <a:solidFill>
                  <a:srgbClr val="FF0000"/>
                </a:solidFill>
              </a:rPr>
              <a:t>a</a:t>
            </a:r>
            <a:r>
              <a:rPr lang="en-US" altLang="zh-CN" b="0" dirty="0"/>
              <a:t>]∈I} 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SzTx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定义 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6.11 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设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是文法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LR(1)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项目子集，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closure1(I)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定义如下：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20000"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⑴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I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closure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(I)</a:t>
            </a: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20000"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⑵ {[B→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•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γ,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]︱[A→α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•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β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,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]∈closure1(I), 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b∈FIRST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(βa)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}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  <a:sym typeface="Symbol" pitchFamily="18" charset="2"/>
              </a:rPr>
              <a:t>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closure1(I)</a:t>
            </a: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20000"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⑶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重复⑵，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ea typeface="+mn-ea"/>
                <a:cs typeface="+mn-cs"/>
              </a:rPr>
              <a:t>直到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closure1(I)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，不再扩大为止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。</a:t>
            </a:r>
            <a:endParaRPr kumimoji="0" lang="en-CN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29916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947360-38F2-4EE1-9A97-679A5D645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6.4.2</a:t>
            </a:r>
            <a:r>
              <a:rPr lang="zh-CN" altLang="en-US" dirty="0"/>
              <a:t> </a:t>
            </a:r>
            <a:r>
              <a:rPr lang="en-US" altLang="zh-CN" dirty="0"/>
              <a:t>LR(1)</a:t>
            </a:r>
            <a:r>
              <a:rPr lang="zh-CN" altLang="en-US" dirty="0"/>
              <a:t>分析表的构造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482A81-0DA4-466F-997D-42C303865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3"/>
            <a:ext cx="11303125" cy="59110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2800" dirty="0">
                <a:solidFill>
                  <a:srgbClr val="244B61"/>
                </a:solidFill>
                <a:cs typeface="+mj-cs"/>
              </a:rPr>
              <a:t>LR(1)</a:t>
            </a:r>
            <a:r>
              <a:rPr lang="zh-CN" altLang="en-US" sz="2800" dirty="0">
                <a:solidFill>
                  <a:srgbClr val="244B61"/>
                </a:solidFill>
                <a:cs typeface="+mj-cs"/>
              </a:rPr>
              <a:t>识别活前缀的</a:t>
            </a:r>
            <a:r>
              <a:rPr lang="en-US" altLang="zh-CN" sz="2800" dirty="0">
                <a:solidFill>
                  <a:srgbClr val="244B61"/>
                </a:solidFill>
                <a:cs typeface="+mj-cs"/>
              </a:rPr>
              <a:t>DFA M</a:t>
            </a:r>
            <a:r>
              <a:rPr lang="zh-CN" altLang="en-US" sz="2800" dirty="0">
                <a:solidFill>
                  <a:srgbClr val="244B61"/>
                </a:solidFill>
                <a:cs typeface="+mj-cs"/>
              </a:rPr>
              <a:t>构造</a:t>
            </a:r>
            <a:endParaRPr lang="en-US" altLang="zh-CN" sz="2800" dirty="0">
              <a:solidFill>
                <a:srgbClr val="244B61"/>
              </a:solidFill>
              <a:cs typeface="+mj-cs"/>
            </a:endParaRPr>
          </a:p>
          <a:p>
            <a:pPr>
              <a:lnSpc>
                <a:spcPts val="3600"/>
              </a:lnSpc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设文法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＝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(V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V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，等价改写成文法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G′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en-US" altLang="zh-CN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G′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＝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(V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∪{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S′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}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V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P∪{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S′→S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}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S′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，其中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V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∪{S′}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＝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，则识别活前缀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DFA  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＝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(K,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Symbol" pitchFamily="18" charset="2"/>
              </a:rPr>
              <a:t>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, f, S,Z)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，其中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	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⑴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K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Symbol" pitchFamily="18" charset="2"/>
              </a:rPr>
              <a:t>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ρ(LR(1)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项目集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) </a:t>
            </a:r>
          </a:p>
          <a:p>
            <a:pPr marL="22860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	⑵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Symbol" pitchFamily="18" charset="2"/>
              </a:rPr>
              <a:t>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＝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V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∪V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	⑶ f(I,X)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＝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closure(Move1(I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X)),I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Symbol" pitchFamily="18" charset="2"/>
              </a:rPr>
              <a:t>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K, 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Symbol" pitchFamily="18" charset="2"/>
              </a:rPr>
              <a:t>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	⑷ S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＝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closure1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([S′→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S,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#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])</a:t>
            </a:r>
          </a:p>
          <a:p>
            <a:pPr marL="22860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	⑸ Z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＝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{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q︱q∈K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, q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含有归约项目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}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定义</a:t>
            </a:r>
            <a:r>
              <a:rPr lang="en-US" altLang="zh-CN" dirty="0">
                <a:solidFill>
                  <a:srgbClr val="C00000"/>
                </a:solidFill>
              </a:rPr>
              <a:t>6.12  </a:t>
            </a:r>
            <a:r>
              <a:rPr lang="zh-CN" altLang="en-US" dirty="0"/>
              <a:t>文法</a:t>
            </a:r>
            <a:r>
              <a:rPr lang="en-US" altLang="zh-CN" dirty="0"/>
              <a:t>G</a:t>
            </a:r>
            <a:r>
              <a:rPr lang="zh-CN" altLang="en-US" dirty="0"/>
              <a:t>的</a:t>
            </a:r>
            <a:r>
              <a:rPr lang="en-US" altLang="zh-CN" dirty="0"/>
              <a:t>LR(1)</a:t>
            </a:r>
            <a:r>
              <a:rPr lang="zh-CN" altLang="en-US" dirty="0"/>
              <a:t>识别活前缀</a:t>
            </a:r>
            <a:r>
              <a:rPr lang="en-US" altLang="zh-CN" dirty="0"/>
              <a:t>DFA  M</a:t>
            </a:r>
            <a:r>
              <a:rPr lang="zh-CN" altLang="en-US" dirty="0"/>
              <a:t>的状态集称为文法</a:t>
            </a:r>
            <a:r>
              <a:rPr lang="en-US" altLang="zh-CN" dirty="0"/>
              <a:t>G</a:t>
            </a:r>
            <a:r>
              <a:rPr lang="zh-CN" altLang="en-US" dirty="0"/>
              <a:t>的</a:t>
            </a:r>
            <a:r>
              <a:rPr lang="en-US" altLang="zh-CN" dirty="0"/>
              <a:t>LR(1)</a:t>
            </a:r>
            <a:r>
              <a:rPr lang="zh-CN" altLang="en-US" dirty="0"/>
              <a:t>项目集规范族。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99246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0944E-1185-43CD-8D81-85FED8BF5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6.4.2</a:t>
            </a:r>
            <a:r>
              <a:rPr lang="zh-CN" altLang="en-US" dirty="0"/>
              <a:t> </a:t>
            </a:r>
            <a:r>
              <a:rPr lang="en-US" altLang="zh-CN" dirty="0"/>
              <a:t>LR(1)</a:t>
            </a:r>
            <a:r>
              <a:rPr lang="zh-CN" altLang="en-US" dirty="0"/>
              <a:t>分析表的构造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28F6B9-9D8B-4D72-9FC6-C61A1DD0D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319167" cy="563702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2800" dirty="0">
                <a:solidFill>
                  <a:srgbClr val="244B61"/>
                </a:solidFill>
                <a:cs typeface="+mj-cs"/>
              </a:rPr>
              <a:t>LR(1)</a:t>
            </a:r>
            <a:r>
              <a:rPr lang="zh-CN" altLang="en-US" sz="2800" dirty="0">
                <a:solidFill>
                  <a:srgbClr val="244B61"/>
                </a:solidFill>
                <a:cs typeface="+mj-cs"/>
              </a:rPr>
              <a:t>分析表的构造</a:t>
            </a:r>
          </a:p>
          <a:p>
            <a:r>
              <a:rPr lang="zh-CN" altLang="en-US" dirty="0"/>
              <a:t>设文法</a:t>
            </a:r>
            <a:r>
              <a:rPr lang="en-US" altLang="zh-CN" dirty="0"/>
              <a:t>G</a:t>
            </a:r>
            <a:r>
              <a:rPr lang="zh-CN" altLang="en-US" dirty="0"/>
              <a:t>的</a:t>
            </a:r>
            <a:r>
              <a:rPr lang="en-US" altLang="zh-CN" dirty="0"/>
              <a:t>LR(1)</a:t>
            </a:r>
            <a:r>
              <a:rPr lang="zh-CN" altLang="en-US" dirty="0"/>
              <a:t>项目集规范族</a:t>
            </a:r>
            <a:r>
              <a:rPr lang="en-US" altLang="zh-CN" dirty="0"/>
              <a:t>C</a:t>
            </a:r>
            <a:r>
              <a:rPr lang="zh-CN" altLang="en-US" dirty="0"/>
              <a:t>＝</a:t>
            </a:r>
            <a:r>
              <a:rPr lang="en-US" altLang="zh-CN" dirty="0"/>
              <a:t>{ I</a:t>
            </a:r>
            <a:r>
              <a:rPr lang="en-US" altLang="zh-CN" baseline="-25000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I</a:t>
            </a:r>
            <a:r>
              <a:rPr lang="en-US" altLang="zh-CN" baseline="-25000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··· </a:t>
            </a:r>
            <a:r>
              <a:rPr lang="zh-CN" altLang="en-US" dirty="0"/>
              <a:t>，</a:t>
            </a:r>
            <a:r>
              <a:rPr lang="en-US" altLang="zh-CN" dirty="0"/>
              <a:t>I</a:t>
            </a:r>
            <a:r>
              <a:rPr lang="en-US" altLang="zh-CN" baseline="-25000" dirty="0"/>
              <a:t>n</a:t>
            </a:r>
            <a:r>
              <a:rPr lang="en-US" altLang="zh-CN" dirty="0"/>
              <a:t>}, </a:t>
            </a:r>
          </a:p>
          <a:p>
            <a:r>
              <a:rPr lang="zh-CN" altLang="en-US" sz="2400" dirty="0">
                <a:solidFill>
                  <a:prstClr val="black"/>
                </a:solidFill>
                <a:latin typeface="+mn-ea"/>
                <a:ea typeface="+mn-ea"/>
              </a:rPr>
              <a:t>对</a:t>
            </a:r>
            <a:r>
              <a:rPr lang="en-US" altLang="zh-CN" sz="2400" dirty="0">
                <a:solidFill>
                  <a:prstClr val="black"/>
                </a:solidFill>
                <a:latin typeface="+mn-ea"/>
                <a:ea typeface="+mn-ea"/>
              </a:rPr>
              <a:t>C</a:t>
            </a:r>
            <a:r>
              <a:rPr lang="zh-CN" altLang="en-US" sz="2400" dirty="0">
                <a:solidFill>
                  <a:prstClr val="black"/>
                </a:solidFill>
                <a:latin typeface="+mn-ea"/>
                <a:ea typeface="+mn-ea"/>
              </a:rPr>
              <a:t>中每个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构造得到状态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。状态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的语法分析动作按照下面的方法决定：</a:t>
            </a:r>
            <a:endParaRPr kumimoji="0" lang="en-US" altLang="zh-CN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64611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2D83F4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if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[A→α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aβ,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 ] ∈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&amp;&amp;  f( 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 a )=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j</a:t>
            </a:r>
            <a:r>
              <a:rPr kumimoji="0" lang="en-US" altLang="zh-CN" sz="24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2D83F4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then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ACTION[ 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 a ]=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en-US" altLang="zh-CN" sz="240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j</a:t>
            </a:r>
            <a:endParaRPr kumimoji="0" lang="en-US" altLang="zh-CN" sz="240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64611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2D83F4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if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 [A→α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Bβ,b ] ∈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I</a:t>
            </a:r>
            <a:r>
              <a:rPr kumimoji="0" lang="en-US" altLang="zh-CN" sz="240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i</a:t>
            </a:r>
            <a:r>
              <a:rPr kumimoji="0" lang="en-US" altLang="zh-CN" sz="24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  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&amp;&amp;  f( 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I</a:t>
            </a:r>
            <a:r>
              <a:rPr kumimoji="0" lang="en-US" altLang="zh-CN" sz="240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i</a:t>
            </a:r>
            <a:r>
              <a:rPr kumimoji="0" lang="en-US" altLang="zh-CN" sz="24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, B )=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I</a:t>
            </a:r>
            <a:r>
              <a:rPr kumimoji="0" lang="en-US" altLang="zh-CN" sz="240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j</a:t>
            </a:r>
            <a:r>
              <a:rPr kumimoji="0" lang="en-US" altLang="zh-CN" sz="24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2D83F4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then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GOTO[ 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i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, B ]=j</a:t>
            </a:r>
            <a:r>
              <a:rPr kumimoji="0" lang="en-US" altLang="zh-CN" sz="24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 </a:t>
            </a:r>
            <a:endParaRPr kumimoji="0" lang="en-US" altLang="zh-CN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楷体_GB2312"/>
            </a:endParaRPr>
          </a:p>
          <a:p>
            <a:pPr marL="64611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2D83F4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if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[A→α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] ∈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且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 ≠ S'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2D83F4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then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ACTION[ 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 a ]=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r</a:t>
            </a:r>
            <a:r>
              <a:rPr kumimoji="0" lang="en-US" altLang="zh-CN" sz="240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j</a:t>
            </a:r>
            <a:endParaRPr kumimoji="0" lang="en-US" altLang="zh-CN" sz="240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03213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None/>
              <a:tabLst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  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（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j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是产生式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A→α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的编号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楷体_GB2312"/>
              </a:rPr>
              <a:t>）</a:t>
            </a:r>
            <a:endParaRPr kumimoji="0" lang="en-US" altLang="zh-CN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64611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2D83F4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if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[S'→S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#] ∈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then ACTION [ 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 # ]=acc;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+mn-ea"/>
                <a:ea typeface="+mn-ea"/>
              </a:rPr>
              <a:t>所有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没有定义的条目都设置为</a:t>
            </a:r>
            <a:r>
              <a:rPr lang="en-US" altLang="zh-CN" sz="2400" dirty="0" err="1">
                <a:solidFill>
                  <a:prstClr val="black"/>
                </a:solidFill>
                <a:latin typeface="+mn-ea"/>
                <a:ea typeface="+mn-ea"/>
              </a:rPr>
              <a:t>e</a:t>
            </a:r>
            <a:r>
              <a:rPr lang="en-US" altLang="zh-CN" sz="2400" baseline="-25000" dirty="0" err="1">
                <a:solidFill>
                  <a:prstClr val="black"/>
                </a:solidFill>
                <a:latin typeface="+mn-ea"/>
                <a:ea typeface="+mn-ea"/>
              </a:rPr>
              <a:t>t</a:t>
            </a:r>
            <a:r>
              <a:rPr lang="en-US" altLang="zh-CN" sz="2400" dirty="0" err="1">
                <a:solidFill>
                  <a:prstClr val="black"/>
                </a:solidFill>
                <a:latin typeface="+mn-ea"/>
                <a:ea typeface="+mn-ea"/>
              </a:rPr>
              <a:t>,t</a:t>
            </a:r>
            <a:r>
              <a:rPr lang="zh-CN" altLang="en-US" sz="2400" dirty="0">
                <a:solidFill>
                  <a:prstClr val="black"/>
                </a:solidFill>
                <a:latin typeface="+mn-ea"/>
                <a:ea typeface="+mn-ea"/>
              </a:rPr>
              <a:t>是错误编号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88661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A851C9AB-FF04-4F67-8CAB-DD769A8ECB27}"/>
              </a:ext>
            </a:extLst>
          </p:cNvPr>
          <p:cNvSpPr txBox="1"/>
          <p:nvPr/>
        </p:nvSpPr>
        <p:spPr>
          <a:xfrm>
            <a:off x="2985803" y="1673851"/>
            <a:ext cx="1571889" cy="1764000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0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</a:p>
          <a:p>
            <a:r>
              <a:rPr lang="fr-FR" altLang="zh-CN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S' 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→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•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S, #</a:t>
            </a:r>
          </a:p>
          <a:p>
            <a:r>
              <a:rPr lang="en-US" altLang="zh-CN" dirty="0">
                <a:latin typeface="+mn-ea"/>
              </a:rPr>
              <a:t>S→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•</a:t>
            </a:r>
            <a:r>
              <a:rPr lang="en-US" altLang="zh-CN" dirty="0" err="1">
                <a:latin typeface="+mn-ea"/>
              </a:rPr>
              <a:t>aAd</a:t>
            </a:r>
            <a:r>
              <a:rPr lang="en-US" altLang="zh-CN" dirty="0">
                <a:latin typeface="+mn-ea"/>
              </a:rPr>
              <a:t>, #</a:t>
            </a:r>
          </a:p>
          <a:p>
            <a:r>
              <a:rPr lang="en-US" altLang="zh-CN" dirty="0">
                <a:latin typeface="+mn-ea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 •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bAc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, #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 •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aec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, #</a:t>
            </a:r>
            <a:endParaRPr lang="zh-CN" altLang="en-US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 •bed, #</a:t>
            </a:r>
            <a:endParaRPr lang="zh-CN" altLang="en-US" dirty="0">
              <a:latin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8AB8762-B318-4D76-B96F-B45D7E6E7E82}"/>
              </a:ext>
            </a:extLst>
          </p:cNvPr>
          <p:cNvSpPr/>
          <p:nvPr/>
        </p:nvSpPr>
        <p:spPr>
          <a:xfrm>
            <a:off x="2980606" y="1670983"/>
            <a:ext cx="1573200" cy="176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8506B1F-3E85-46C9-9C38-97355E65A83B}"/>
              </a:ext>
            </a:extLst>
          </p:cNvPr>
          <p:cNvSpPr/>
          <p:nvPr/>
        </p:nvSpPr>
        <p:spPr>
          <a:xfrm>
            <a:off x="7273825" y="3285408"/>
            <a:ext cx="1573200" cy="925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53C4217-AE31-47B1-A29C-F0A2B263B2B0}"/>
              </a:ext>
            </a:extLst>
          </p:cNvPr>
          <p:cNvSpPr/>
          <p:nvPr/>
        </p:nvSpPr>
        <p:spPr>
          <a:xfrm>
            <a:off x="5116251" y="2497353"/>
            <a:ext cx="1573200" cy="11988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282ACFC-B25C-4E3C-B2D1-71EF329F80F6}"/>
              </a:ext>
            </a:extLst>
          </p:cNvPr>
          <p:cNvSpPr/>
          <p:nvPr/>
        </p:nvSpPr>
        <p:spPr>
          <a:xfrm>
            <a:off x="2980606" y="3881897"/>
            <a:ext cx="1573200" cy="11988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674241E-029C-4F71-9685-2476515F3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6.4.2</a:t>
            </a:r>
            <a:r>
              <a:rPr lang="zh-CN" altLang="en-US" dirty="0"/>
              <a:t> </a:t>
            </a:r>
            <a:r>
              <a:rPr lang="en-US" altLang="zh-CN" dirty="0"/>
              <a:t>LR(1)</a:t>
            </a:r>
            <a:r>
              <a:rPr lang="zh-CN" altLang="en-US" dirty="0"/>
              <a:t>分析表的构造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61C3E7-C22E-4396-A8A7-9FB104C97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/>
          <a:lstStyle/>
          <a:p>
            <a:r>
              <a:rPr lang="zh-CN" altLang="en-US" dirty="0"/>
              <a:t>构造例</a:t>
            </a:r>
            <a:r>
              <a:rPr lang="en-US" altLang="zh-CN" dirty="0"/>
              <a:t>6.3</a:t>
            </a:r>
            <a:r>
              <a:rPr lang="zh-CN" altLang="en-US" dirty="0"/>
              <a:t>文法的</a:t>
            </a:r>
            <a:r>
              <a:rPr lang="en-US" altLang="zh-CN" dirty="0"/>
              <a:t>LR(1)</a:t>
            </a:r>
            <a:r>
              <a:rPr lang="zh-CN" altLang="en-US" dirty="0"/>
              <a:t>分析表：第</a:t>
            </a:r>
            <a:r>
              <a:rPr lang="en-US" altLang="zh-CN" dirty="0"/>
              <a:t>1</a:t>
            </a:r>
            <a:r>
              <a:rPr lang="zh-CN" altLang="en-US" dirty="0"/>
              <a:t>步  </a:t>
            </a:r>
            <a:r>
              <a:rPr lang="en-US" altLang="zh-CN" dirty="0"/>
              <a:t>DFA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CAD4A2-D926-4A27-BB2D-EB1474B656EF}"/>
              </a:ext>
            </a:extLst>
          </p:cNvPr>
          <p:cNvSpPr txBox="1"/>
          <p:nvPr/>
        </p:nvSpPr>
        <p:spPr>
          <a:xfrm>
            <a:off x="5103842" y="1671358"/>
            <a:ext cx="1571889" cy="646331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1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</a:p>
          <a:p>
            <a:r>
              <a:rPr lang="fr-FR" altLang="zh-CN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S'</a:t>
            </a:r>
            <a:r>
              <a:rPr lang="fr-FR" altLang="zh-CN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→ S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, #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869A1AF-319F-4A54-B452-2C4143DA111F}"/>
              </a:ext>
            </a:extLst>
          </p:cNvPr>
          <p:cNvSpPr txBox="1"/>
          <p:nvPr/>
        </p:nvSpPr>
        <p:spPr>
          <a:xfrm>
            <a:off x="5116251" y="2495824"/>
            <a:ext cx="1571889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2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S→ 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a</a:t>
            </a:r>
            <a:r>
              <a:rPr kumimoji="1" lang="en-US" altLang="zh-CN" dirty="0" err="1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Ad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, #</a:t>
            </a: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 a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ec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, #</a:t>
            </a:r>
          </a:p>
          <a:p>
            <a:r>
              <a:rPr kumimoji="1" lang="en-US" altLang="zh-CN" dirty="0">
                <a:latin typeface="+mn-ea"/>
                <a:sym typeface="Symbol" panose="05050102010706020507" pitchFamily="18" charset="2"/>
              </a:rPr>
              <a:t>A→ •e, d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80591A-94F2-4346-ADB1-C16B0615A976}"/>
              </a:ext>
            </a:extLst>
          </p:cNvPr>
          <p:cNvSpPr txBox="1"/>
          <p:nvPr/>
        </p:nvSpPr>
        <p:spPr>
          <a:xfrm>
            <a:off x="2985803" y="3874461"/>
            <a:ext cx="1571889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3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S→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 </a:t>
            </a:r>
            <a:r>
              <a:rPr kumimoji="1" lang="en-US" altLang="zh-CN" dirty="0" err="1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b•Ac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sym typeface="Symbol" panose="05050102010706020507" pitchFamily="18" charset="2"/>
              </a:rPr>
              <a:t>, #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S→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 </a:t>
            </a:r>
            <a:r>
              <a:rPr kumimoji="1" lang="en-US" altLang="zh-CN" dirty="0" err="1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b•ed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, #</a:t>
            </a:r>
          </a:p>
          <a:p>
            <a:r>
              <a:rPr kumimoji="1" lang="en-US" altLang="zh-CN" dirty="0">
                <a:latin typeface="+mn-ea"/>
                <a:sym typeface="Symbol" panose="05050102010706020507" pitchFamily="18" charset="2"/>
              </a:rPr>
              <a:t>A→ •e, c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6AF88-A5AF-4335-BF68-6022D9E8741E}"/>
              </a:ext>
            </a:extLst>
          </p:cNvPr>
          <p:cNvSpPr txBox="1"/>
          <p:nvPr/>
        </p:nvSpPr>
        <p:spPr>
          <a:xfrm>
            <a:off x="7280089" y="2487824"/>
            <a:ext cx="1571889" cy="646331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4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S→ 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aA</a:t>
            </a:r>
            <a:r>
              <a:rPr kumimoji="1" lang="en-US" altLang="zh-CN" dirty="0" err="1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d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, #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E89BED-F59F-4099-919F-21B93AF5BF7A}"/>
              </a:ext>
            </a:extLst>
          </p:cNvPr>
          <p:cNvSpPr txBox="1"/>
          <p:nvPr/>
        </p:nvSpPr>
        <p:spPr>
          <a:xfrm>
            <a:off x="7250585" y="3348296"/>
            <a:ext cx="1571889" cy="92333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5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 ae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 •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c, #</a:t>
            </a:r>
          </a:p>
          <a:p>
            <a:r>
              <a:rPr kumimoji="1" lang="en-US" altLang="zh-CN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A→ e •, d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sym typeface="Symbol" panose="05050102010706020507" pitchFamily="18" charset="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CBB6E0-9A7B-4F7E-AD9A-FD57D3F18937}"/>
              </a:ext>
            </a:extLst>
          </p:cNvPr>
          <p:cNvSpPr txBox="1"/>
          <p:nvPr/>
        </p:nvSpPr>
        <p:spPr>
          <a:xfrm>
            <a:off x="4682433" y="167098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60228FE-6B33-4927-BADE-2F2B45F73D97}"/>
              </a:ext>
            </a:extLst>
          </p:cNvPr>
          <p:cNvCxnSpPr>
            <a:cxnSpLocks/>
          </p:cNvCxnSpPr>
          <p:nvPr/>
        </p:nvCxnSpPr>
        <p:spPr>
          <a:xfrm>
            <a:off x="4553806" y="2002154"/>
            <a:ext cx="550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CAEE416-6636-4694-9FC9-0471FDE6C6F6}"/>
              </a:ext>
            </a:extLst>
          </p:cNvPr>
          <p:cNvCxnSpPr/>
          <p:nvPr/>
        </p:nvCxnSpPr>
        <p:spPr>
          <a:xfrm>
            <a:off x="8847025" y="2816150"/>
            <a:ext cx="550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DEEAF220-9208-4AB3-A17D-B31A4FE5346F}"/>
              </a:ext>
            </a:extLst>
          </p:cNvPr>
          <p:cNvSpPr txBox="1"/>
          <p:nvPr/>
        </p:nvSpPr>
        <p:spPr>
          <a:xfrm>
            <a:off x="4718454" y="27142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5279436-6E49-44BA-8133-323E26076795}"/>
              </a:ext>
            </a:extLst>
          </p:cNvPr>
          <p:cNvCxnSpPr/>
          <p:nvPr/>
        </p:nvCxnSpPr>
        <p:spPr>
          <a:xfrm>
            <a:off x="4569848" y="3100170"/>
            <a:ext cx="550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A0E160EB-DC7E-47F4-B235-D98E54F191D7}"/>
              </a:ext>
            </a:extLst>
          </p:cNvPr>
          <p:cNvSpPr txBox="1"/>
          <p:nvPr/>
        </p:nvSpPr>
        <p:spPr>
          <a:xfrm>
            <a:off x="3415890" y="3470349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F936665-421A-446E-AAE6-ED3A618A2480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3767206" y="3434983"/>
            <a:ext cx="4542" cy="4394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3A27D38E-03F1-4DE2-82E4-9BA80CEC82F2}"/>
              </a:ext>
            </a:extLst>
          </p:cNvPr>
          <p:cNvSpPr txBox="1"/>
          <p:nvPr/>
        </p:nvSpPr>
        <p:spPr>
          <a:xfrm>
            <a:off x="6819914" y="258959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B5CF634-0747-42D9-9840-A241CC009F85}"/>
              </a:ext>
            </a:extLst>
          </p:cNvPr>
          <p:cNvCxnSpPr/>
          <p:nvPr/>
        </p:nvCxnSpPr>
        <p:spPr>
          <a:xfrm>
            <a:off x="6712800" y="2912043"/>
            <a:ext cx="550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55A151A-FF34-4AF9-8C8B-0508ED4663D2}"/>
              </a:ext>
            </a:extLst>
          </p:cNvPr>
          <p:cNvCxnSpPr/>
          <p:nvPr/>
        </p:nvCxnSpPr>
        <p:spPr>
          <a:xfrm>
            <a:off x="6695865" y="3518475"/>
            <a:ext cx="550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4D4505C6-3100-4F0A-8B21-8065B56456E8}"/>
              </a:ext>
            </a:extLst>
          </p:cNvPr>
          <p:cNvSpPr txBox="1"/>
          <p:nvPr/>
        </p:nvSpPr>
        <p:spPr>
          <a:xfrm>
            <a:off x="6802395" y="318124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FB35C07-0924-414B-8453-C21153EC08A6}"/>
              </a:ext>
            </a:extLst>
          </p:cNvPr>
          <p:cNvSpPr txBox="1"/>
          <p:nvPr/>
        </p:nvSpPr>
        <p:spPr>
          <a:xfrm>
            <a:off x="5113759" y="4199309"/>
            <a:ext cx="1573200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6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anose="05050102010706020507" pitchFamily="18" charset="2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anose="05050102010706020507" pitchFamily="18" charset="2"/>
              </a:rPr>
              <a:t>bA•c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anose="05050102010706020507" pitchFamily="18" charset="2"/>
              </a:rPr>
              <a:t>, #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D0779EE-DA2B-4ABE-97EA-92116BDF312F}"/>
              </a:ext>
            </a:extLst>
          </p:cNvPr>
          <p:cNvCxnSpPr/>
          <p:nvPr/>
        </p:nvCxnSpPr>
        <p:spPr>
          <a:xfrm>
            <a:off x="4561464" y="4605396"/>
            <a:ext cx="550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074C3E9E-B50E-4A75-A3DA-299C8179A62B}"/>
              </a:ext>
            </a:extLst>
          </p:cNvPr>
          <p:cNvSpPr txBox="1"/>
          <p:nvPr/>
        </p:nvSpPr>
        <p:spPr>
          <a:xfrm>
            <a:off x="4682433" y="425106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E97DC78-55D0-4FA5-9FAD-50FD1D5A83D2}"/>
              </a:ext>
            </a:extLst>
          </p:cNvPr>
          <p:cNvSpPr txBox="1"/>
          <p:nvPr/>
        </p:nvSpPr>
        <p:spPr>
          <a:xfrm>
            <a:off x="2980606" y="5534777"/>
            <a:ext cx="1573200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微软雅黑"/>
                <a:ea typeface="微软雅黑"/>
              </a:rPr>
              <a:t>7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:</a:t>
            </a:r>
          </a:p>
          <a:p>
            <a:pPr lvl="0"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anose="05050102010706020507" pitchFamily="18" charset="2"/>
              </a:rPr>
              <a:t> </a:t>
            </a:r>
            <a:r>
              <a:rPr kumimoji="1" lang="en-US" altLang="zh-CN" dirty="0" err="1">
                <a:solidFill>
                  <a:srgbClr val="FF0000"/>
                </a:solidFill>
                <a:latin typeface="微软雅黑"/>
                <a:sym typeface="Symbol" panose="05050102010706020507" pitchFamily="18" charset="2"/>
              </a:rPr>
              <a:t>be•d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anose="05050102010706020507" pitchFamily="18" charset="2"/>
              </a:rPr>
              <a:t>, #</a:t>
            </a:r>
          </a:p>
          <a:p>
            <a:pPr lvl="0">
              <a:defRPr/>
            </a:pPr>
            <a:r>
              <a:rPr kumimoji="1" lang="en-US" altLang="zh-CN" dirty="0" err="1">
                <a:solidFill>
                  <a:srgbClr val="FF0000"/>
                </a:solidFill>
                <a:latin typeface="微软雅黑"/>
                <a:ea typeface="微软雅黑"/>
                <a:sym typeface="Symbol" panose="05050102010706020507" pitchFamily="18" charset="2"/>
              </a:rPr>
              <a:t>A→e</a:t>
            </a:r>
            <a:r>
              <a:rPr kumimoji="1" lang="en-US" altLang="zh-CN" dirty="0">
                <a:solidFill>
                  <a:srgbClr val="FF0000"/>
                </a:solidFill>
                <a:latin typeface="微软雅黑"/>
                <a:sym typeface="Symbol" panose="05050102010706020507" pitchFamily="18" charset="2"/>
              </a:rPr>
              <a:t> •, c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D367196-4F0A-430F-B0FB-FCEAF5C5EC5D}"/>
              </a:ext>
            </a:extLst>
          </p:cNvPr>
          <p:cNvCxnSpPr>
            <a:cxnSpLocks/>
            <a:stCxn id="28" idx="2"/>
            <a:endCxn id="41" idx="0"/>
          </p:cNvCxnSpPr>
          <p:nvPr/>
        </p:nvCxnSpPr>
        <p:spPr>
          <a:xfrm>
            <a:off x="3767206" y="5080697"/>
            <a:ext cx="0" cy="454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1DD9EB48-6BD4-4DCC-8FC7-341E6545B479}"/>
              </a:ext>
            </a:extLst>
          </p:cNvPr>
          <p:cNvSpPr txBox="1"/>
          <p:nvPr/>
        </p:nvSpPr>
        <p:spPr>
          <a:xfrm>
            <a:off x="3415890" y="514852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981E2AAA-43C8-4DD6-B14C-C79757F7FF62}"/>
              </a:ext>
            </a:extLst>
          </p:cNvPr>
          <p:cNvCxnSpPr/>
          <p:nvPr/>
        </p:nvCxnSpPr>
        <p:spPr>
          <a:xfrm>
            <a:off x="4594279" y="6116796"/>
            <a:ext cx="550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5F78B7E6-EB50-4427-A33D-9F2C86D3A8DB}"/>
              </a:ext>
            </a:extLst>
          </p:cNvPr>
          <p:cNvCxnSpPr/>
          <p:nvPr/>
        </p:nvCxnSpPr>
        <p:spPr>
          <a:xfrm>
            <a:off x="8847025" y="3839681"/>
            <a:ext cx="550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54A215CE-5631-4E57-A624-7628B0B290A5}"/>
              </a:ext>
            </a:extLst>
          </p:cNvPr>
          <p:cNvSpPr txBox="1"/>
          <p:nvPr/>
        </p:nvSpPr>
        <p:spPr>
          <a:xfrm>
            <a:off x="8978407" y="246732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CA652A3-998A-4D28-B876-E92B99EDCF10}"/>
              </a:ext>
            </a:extLst>
          </p:cNvPr>
          <p:cNvSpPr txBox="1"/>
          <p:nvPr/>
        </p:nvSpPr>
        <p:spPr>
          <a:xfrm>
            <a:off x="9406425" y="2469430"/>
            <a:ext cx="1573200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8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</a:p>
          <a:p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S→aAd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•, #</a:t>
            </a:r>
            <a:endParaRPr lang="zh-CN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B902C74-262A-4EF8-A78E-C16E82055F18}"/>
              </a:ext>
            </a:extLst>
          </p:cNvPr>
          <p:cNvSpPr txBox="1"/>
          <p:nvPr/>
        </p:nvSpPr>
        <p:spPr>
          <a:xfrm>
            <a:off x="9414447" y="3504140"/>
            <a:ext cx="1573200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9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</a:p>
          <a:p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S→aec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•, #</a:t>
            </a:r>
            <a:endParaRPr lang="zh-CN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4BDD972-03B9-4B8C-9FC9-3588FD9F9459}"/>
              </a:ext>
            </a:extLst>
          </p:cNvPr>
          <p:cNvSpPr txBox="1"/>
          <p:nvPr/>
        </p:nvSpPr>
        <p:spPr>
          <a:xfrm>
            <a:off x="8967652" y="344984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4F5D777-D03C-4075-8D72-986FFC8BB781}"/>
              </a:ext>
            </a:extLst>
          </p:cNvPr>
          <p:cNvSpPr txBox="1"/>
          <p:nvPr/>
        </p:nvSpPr>
        <p:spPr>
          <a:xfrm>
            <a:off x="7262836" y="4386990"/>
            <a:ext cx="1573200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10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</a:p>
          <a:p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S→bAc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•, #</a:t>
            </a:r>
            <a:endParaRPr lang="zh-CN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3E3B98C-1B7B-44F8-A08A-1DF3808A8675}"/>
              </a:ext>
            </a:extLst>
          </p:cNvPr>
          <p:cNvSpPr txBox="1"/>
          <p:nvPr/>
        </p:nvSpPr>
        <p:spPr>
          <a:xfrm>
            <a:off x="5152114" y="5614987"/>
            <a:ext cx="1573200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11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</a:p>
          <a:p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S→bed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•, #</a:t>
            </a:r>
            <a:endParaRPr lang="zh-CN" altLang="en-US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D47135B-F50F-46C6-ABB5-BACC63E303C5}"/>
              </a:ext>
            </a:extLst>
          </p:cNvPr>
          <p:cNvCxnSpPr/>
          <p:nvPr/>
        </p:nvCxnSpPr>
        <p:spPr>
          <a:xfrm>
            <a:off x="6695865" y="4646136"/>
            <a:ext cx="550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FAD4BBE7-CB7B-44D2-90A2-0A360AFB203B}"/>
              </a:ext>
            </a:extLst>
          </p:cNvPr>
          <p:cNvSpPr txBox="1"/>
          <p:nvPr/>
        </p:nvSpPr>
        <p:spPr>
          <a:xfrm>
            <a:off x="6840753" y="428995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A51F377-3C9B-4DE2-8B44-89ABADF14859}"/>
              </a:ext>
            </a:extLst>
          </p:cNvPr>
          <p:cNvSpPr txBox="1"/>
          <p:nvPr/>
        </p:nvSpPr>
        <p:spPr>
          <a:xfrm>
            <a:off x="4697898" y="560234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79CDF8B-02EB-4EE4-A108-CAA52CE32C7E}"/>
              </a:ext>
            </a:extLst>
          </p:cNvPr>
          <p:cNvSpPr txBox="1"/>
          <p:nvPr/>
        </p:nvSpPr>
        <p:spPr>
          <a:xfrm>
            <a:off x="2607905" y="1635397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</a:t>
            </a:r>
            <a:endParaRPr lang="en-US" altLang="zh-CN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E9B5053-5A65-9E05-9B2A-19F760AD06A6}"/>
              </a:ext>
            </a:extLst>
          </p:cNvPr>
          <p:cNvGrpSpPr/>
          <p:nvPr/>
        </p:nvGrpSpPr>
        <p:grpSpPr>
          <a:xfrm>
            <a:off x="628719" y="1765053"/>
            <a:ext cx="1837079" cy="2466067"/>
            <a:chOff x="628719" y="1765053"/>
            <a:chExt cx="1837079" cy="2466067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16C07BE-FEA1-C5B0-9853-297F900D7194}"/>
                </a:ext>
              </a:extLst>
            </p:cNvPr>
            <p:cNvSpPr txBox="1"/>
            <p:nvPr/>
          </p:nvSpPr>
          <p:spPr>
            <a:xfrm>
              <a:off x="628719" y="1765053"/>
              <a:ext cx="1837079" cy="2463975"/>
            </a:xfrm>
            <a:prstGeom prst="roundRect">
              <a:avLst>
                <a:gd name="adj" fmla="val 6880"/>
              </a:avLst>
            </a:prstGeom>
            <a:solidFill>
              <a:srgbClr val="FFFFFF"/>
            </a:solidFill>
            <a:ln>
              <a:solidFill>
                <a:srgbClr val="0E7C7E"/>
              </a:solidFill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ea"/>
                  <a:cs typeface="+mn-cs"/>
                </a:rPr>
                <a:t>(0) </a:t>
              </a:r>
              <a:r>
                <a:rPr lang="fr-FR" altLang="zh-CN" sz="2000" dirty="0">
                  <a:solidFill>
                    <a:srgbClr val="C00000"/>
                  </a:solidFill>
                  <a:latin typeface="+mn-ea"/>
                  <a:cs typeface="Times New Roman" panose="02020603050405020304" pitchFamily="18" charset="0"/>
                </a:rPr>
                <a:t>S'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ea"/>
                  <a:cs typeface="+mn-cs"/>
                </a:rPr>
                <a:t>→S</a:t>
              </a:r>
            </a:p>
            <a:p>
              <a:pPr marL="0" marR="0" lvl="0" indent="0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(1) S →</a:t>
              </a:r>
              <a:r>
                <a:rPr kumimoji="0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aA</a:t>
              </a:r>
              <a:r>
                <a:rPr kumimoji="0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ea"/>
                  <a:cs typeface="+mn-cs"/>
                </a:rPr>
                <a:t>d</a:t>
              </a:r>
              <a:endPara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(2) S →</a:t>
              </a:r>
              <a:r>
                <a:rPr kumimoji="0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bA</a:t>
              </a:r>
              <a:r>
                <a:rPr kumimoji="0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ea"/>
                  <a:cs typeface="+mn-cs"/>
                </a:rPr>
                <a:t>c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 </a:t>
              </a:r>
            </a:p>
            <a:p>
              <a:pPr marL="0" marR="0" lvl="0" indent="0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(3) S →</a:t>
              </a:r>
              <a:r>
                <a:rPr kumimoji="0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aec</a:t>
              </a:r>
              <a:endPara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(4) </a:t>
              </a:r>
              <a:r>
                <a:rPr kumimoji="0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S→bed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 </a:t>
              </a:r>
            </a:p>
            <a:p>
              <a:pPr marL="0" marR="0" lvl="0" indent="0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(5) </a:t>
              </a:r>
              <a:r>
                <a:rPr kumimoji="0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rPr>
                <a:t>A→e</a:t>
              </a:r>
              <a:endPara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defTabSz="914400" rtl="0" eaLnBrk="0" fontAlgn="base" latinLnBrk="0" hangingPunct="0"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A91E0C65-CD11-1D3E-9C89-5511D380FFF1}"/>
                </a:ext>
              </a:extLst>
            </p:cNvPr>
            <p:cNvSpPr/>
            <p:nvPr/>
          </p:nvSpPr>
          <p:spPr>
            <a:xfrm>
              <a:off x="628719" y="3883629"/>
              <a:ext cx="1837079" cy="347491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77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31" grpId="0" animBg="1"/>
      <p:bldP spid="23" grpId="0" animBg="1"/>
      <p:bldP spid="28" grpId="0" animBg="1"/>
      <p:bldP spid="10" grpId="0" animBg="1"/>
      <p:bldP spid="14" grpId="0" animBg="1"/>
      <p:bldP spid="17" grpId="0"/>
      <p:bldP spid="21" grpId="0"/>
      <p:bldP spid="24" grpId="0"/>
      <p:bldP spid="29" grpId="0"/>
      <p:bldP spid="33" grpId="0"/>
      <p:bldP spid="37" grpId="0" animBg="1"/>
      <p:bldP spid="39" grpId="0"/>
      <p:bldP spid="41" grpId="0" animBg="1"/>
      <p:bldP spid="43" grpId="0"/>
      <p:bldP spid="46" grpId="0"/>
      <p:bldP spid="47" grpId="0" animBg="1"/>
      <p:bldP spid="48" grpId="0" animBg="1"/>
      <p:bldP spid="49" grpId="0"/>
      <p:bldP spid="53" grpId="0" animBg="1"/>
      <p:bldP spid="54" grpId="0" animBg="1"/>
      <p:bldP spid="57" grpId="0"/>
      <p:bldP spid="5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D9A70-3756-4CD0-AEA1-542556858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6.4.2</a:t>
            </a:r>
            <a:r>
              <a:rPr lang="zh-CN" altLang="en-US" dirty="0"/>
              <a:t> </a:t>
            </a:r>
            <a:r>
              <a:rPr lang="en-US" altLang="zh-CN" dirty="0"/>
              <a:t>LR(1)</a:t>
            </a:r>
            <a:r>
              <a:rPr lang="zh-CN" altLang="en-US" dirty="0"/>
              <a:t>分析表的构造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3425E4-330E-4B0F-A029-CD5B1FBAE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796992"/>
            <a:ext cx="10515599" cy="61764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构造例</a:t>
            </a:r>
            <a:r>
              <a:rPr lang="en-US" altLang="zh-CN" dirty="0"/>
              <a:t>6.3</a:t>
            </a:r>
            <a:r>
              <a:rPr lang="zh-CN" altLang="en-US" dirty="0"/>
              <a:t>文法的</a:t>
            </a:r>
            <a:r>
              <a:rPr lang="en-US" altLang="zh-CN" dirty="0"/>
              <a:t>LR(1)</a:t>
            </a:r>
            <a:r>
              <a:rPr lang="zh-CN" altLang="en-US" dirty="0"/>
              <a:t>分析表：第</a:t>
            </a:r>
            <a:r>
              <a:rPr lang="en-US" altLang="zh-CN" dirty="0"/>
              <a:t>2</a:t>
            </a:r>
            <a:r>
              <a:rPr lang="zh-CN" altLang="en-US" dirty="0"/>
              <a:t>步  分析表</a:t>
            </a:r>
          </a:p>
          <a:p>
            <a:endParaRPr lang="zh-CN" altLang="en-US" dirty="0"/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FE3DF845-4457-424D-AC03-C677131D1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70277"/>
              </p:ext>
            </p:extLst>
          </p:nvPr>
        </p:nvGraphicFramePr>
        <p:xfrm>
          <a:off x="6923794" y="1328338"/>
          <a:ext cx="4956849" cy="51206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550761">
                  <a:extLst>
                    <a:ext uri="{9D8B030D-6E8A-4147-A177-3AD203B41FA5}">
                      <a16:colId xmlns:a16="http://schemas.microsoft.com/office/drawing/2014/main" val="4260009282"/>
                    </a:ext>
                  </a:extLst>
                </a:gridCol>
                <a:gridCol w="550761">
                  <a:extLst>
                    <a:ext uri="{9D8B030D-6E8A-4147-A177-3AD203B41FA5}">
                      <a16:colId xmlns:a16="http://schemas.microsoft.com/office/drawing/2014/main" val="2158685010"/>
                    </a:ext>
                  </a:extLst>
                </a:gridCol>
                <a:gridCol w="550761">
                  <a:extLst>
                    <a:ext uri="{9D8B030D-6E8A-4147-A177-3AD203B41FA5}">
                      <a16:colId xmlns:a16="http://schemas.microsoft.com/office/drawing/2014/main" val="2579396886"/>
                    </a:ext>
                  </a:extLst>
                </a:gridCol>
                <a:gridCol w="673934">
                  <a:extLst>
                    <a:ext uri="{9D8B030D-6E8A-4147-A177-3AD203B41FA5}">
                      <a16:colId xmlns:a16="http://schemas.microsoft.com/office/drawing/2014/main" val="1370876281"/>
                    </a:ext>
                  </a:extLst>
                </a:gridCol>
                <a:gridCol w="596347">
                  <a:extLst>
                    <a:ext uri="{9D8B030D-6E8A-4147-A177-3AD203B41FA5}">
                      <a16:colId xmlns:a16="http://schemas.microsoft.com/office/drawing/2014/main" val="2975542345"/>
                    </a:ext>
                  </a:extLst>
                </a:gridCol>
                <a:gridCol w="503583">
                  <a:extLst>
                    <a:ext uri="{9D8B030D-6E8A-4147-A177-3AD203B41FA5}">
                      <a16:colId xmlns:a16="http://schemas.microsoft.com/office/drawing/2014/main" val="204698394"/>
                    </a:ext>
                  </a:extLst>
                </a:gridCol>
                <a:gridCol w="556591">
                  <a:extLst>
                    <a:ext uri="{9D8B030D-6E8A-4147-A177-3AD203B41FA5}">
                      <a16:colId xmlns:a16="http://schemas.microsoft.com/office/drawing/2014/main" val="555469283"/>
                    </a:ext>
                  </a:extLst>
                </a:gridCol>
                <a:gridCol w="477079">
                  <a:extLst>
                    <a:ext uri="{9D8B030D-6E8A-4147-A177-3AD203B41FA5}">
                      <a16:colId xmlns:a16="http://schemas.microsoft.com/office/drawing/2014/main" val="3389215714"/>
                    </a:ext>
                  </a:extLst>
                </a:gridCol>
                <a:gridCol w="497032">
                  <a:extLst>
                    <a:ext uri="{9D8B030D-6E8A-4147-A177-3AD203B41FA5}">
                      <a16:colId xmlns:a16="http://schemas.microsoft.com/office/drawing/2014/main" val="1450707229"/>
                    </a:ext>
                  </a:extLst>
                </a:gridCol>
              </a:tblGrid>
              <a:tr h="357800">
                <a:tc rowSpan="2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ACTION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GOTO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45017"/>
                  </a:ext>
                </a:extLst>
              </a:tr>
              <a:tr h="357800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27710"/>
                  </a:ext>
                </a:extLst>
              </a:tr>
              <a:tr h="357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b="1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963937"/>
                  </a:ext>
                </a:extLst>
              </a:tr>
              <a:tr h="357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b="1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867971"/>
                  </a:ext>
                </a:extLst>
              </a:tr>
              <a:tr h="357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b="1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210025"/>
                  </a:ext>
                </a:extLst>
              </a:tr>
              <a:tr h="357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b="1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847508"/>
                  </a:ext>
                </a:extLst>
              </a:tr>
              <a:tr h="357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b="1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102877"/>
                  </a:ext>
                </a:extLst>
              </a:tr>
              <a:tr h="357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b="1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822512"/>
                  </a:ext>
                </a:extLst>
              </a:tr>
              <a:tr h="357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b="1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81821"/>
                  </a:ext>
                </a:extLst>
              </a:tr>
              <a:tr h="357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b="1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642974"/>
                  </a:ext>
                </a:extLst>
              </a:tr>
              <a:tr h="357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b="1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299930"/>
                  </a:ext>
                </a:extLst>
              </a:tr>
              <a:tr h="357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b="1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508035"/>
                  </a:ext>
                </a:extLst>
              </a:tr>
              <a:tr h="357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zh-CN" altLang="en-US" b="1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262666"/>
                  </a:ext>
                </a:extLst>
              </a:tr>
              <a:tr h="357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zh-CN" altLang="en-US" b="1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53400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DCF772D1-4A3D-4A06-9FC7-F6FE9104C33B}"/>
              </a:ext>
            </a:extLst>
          </p:cNvPr>
          <p:cNvSpPr txBox="1"/>
          <p:nvPr/>
        </p:nvSpPr>
        <p:spPr>
          <a:xfrm>
            <a:off x="457762" y="1512481"/>
            <a:ext cx="1571889" cy="17543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0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S’→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•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S, #</a:t>
            </a:r>
          </a:p>
          <a:p>
            <a:r>
              <a:rPr lang="en-US" altLang="zh-CN" dirty="0">
                <a:latin typeface="+mn-ea"/>
              </a:rPr>
              <a:t>S→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•</a:t>
            </a:r>
            <a:r>
              <a:rPr lang="en-US" altLang="zh-CN" dirty="0" err="1">
                <a:latin typeface="+mn-ea"/>
              </a:rPr>
              <a:t>aAd</a:t>
            </a:r>
            <a:r>
              <a:rPr lang="en-US" altLang="zh-CN" dirty="0">
                <a:latin typeface="+mn-ea"/>
              </a:rPr>
              <a:t>, #</a:t>
            </a:r>
          </a:p>
          <a:p>
            <a:r>
              <a:rPr lang="en-US" altLang="zh-CN" dirty="0">
                <a:latin typeface="+mn-ea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 •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bAc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, #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 •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aec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, #</a:t>
            </a:r>
            <a:endParaRPr lang="zh-CN" altLang="en-US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 •bed, #</a:t>
            </a:r>
            <a:endParaRPr lang="zh-CN" altLang="en-US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4E1E3C-6559-4CA8-B3E1-59B83294D0A7}"/>
              </a:ext>
            </a:extLst>
          </p:cNvPr>
          <p:cNvSpPr txBox="1"/>
          <p:nvPr/>
        </p:nvSpPr>
        <p:spPr>
          <a:xfrm>
            <a:off x="2564371" y="1521418"/>
            <a:ext cx="1571889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1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             </a:t>
            </a:r>
            <a:r>
              <a:rPr lang="en-US" altLang="zh-CN" b="1" dirty="0">
                <a:solidFill>
                  <a:srgbClr val="00B050"/>
                </a:solidFill>
                <a:latin typeface="+mn-ea"/>
              </a:rPr>
              <a:t>r0</a:t>
            </a: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S’→ S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, #</a:t>
            </a:r>
            <a:endParaRPr lang="en-US" altLang="zh-CN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7D79A1E-23C8-4517-BF25-3407F2326DAF}"/>
              </a:ext>
            </a:extLst>
          </p:cNvPr>
          <p:cNvSpPr txBox="1"/>
          <p:nvPr/>
        </p:nvSpPr>
        <p:spPr>
          <a:xfrm>
            <a:off x="2576780" y="2345884"/>
            <a:ext cx="1571889" cy="12003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2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S→ 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a</a:t>
            </a:r>
            <a:r>
              <a:rPr kumimoji="1" lang="en-US" altLang="zh-CN" dirty="0" err="1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Ad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, #</a:t>
            </a: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 a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ec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, #</a:t>
            </a:r>
          </a:p>
          <a:p>
            <a:r>
              <a:rPr kumimoji="1" lang="en-US" altLang="zh-CN" dirty="0">
                <a:latin typeface="+mn-ea"/>
                <a:sym typeface="Symbol" panose="05050102010706020507" pitchFamily="18" charset="2"/>
              </a:rPr>
              <a:t>A→ •e, d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77B7E3-2E9E-4BB3-90C1-B434D56C409C}"/>
              </a:ext>
            </a:extLst>
          </p:cNvPr>
          <p:cNvSpPr txBox="1"/>
          <p:nvPr/>
        </p:nvSpPr>
        <p:spPr>
          <a:xfrm>
            <a:off x="457762" y="3692437"/>
            <a:ext cx="1571889" cy="12003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3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S→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 </a:t>
            </a:r>
            <a:r>
              <a:rPr kumimoji="1" lang="en-US" altLang="zh-CN" dirty="0" err="1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b•Ac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sym typeface="Symbol" panose="05050102010706020507" pitchFamily="18" charset="2"/>
              </a:rPr>
              <a:t>, #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S→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 </a:t>
            </a:r>
            <a:r>
              <a:rPr kumimoji="1" lang="en-US" altLang="zh-CN" dirty="0" err="1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b•ed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, #</a:t>
            </a:r>
          </a:p>
          <a:p>
            <a:r>
              <a:rPr kumimoji="1" lang="en-US" altLang="zh-CN" dirty="0">
                <a:latin typeface="+mn-ea"/>
                <a:sym typeface="Symbol" panose="05050102010706020507" pitchFamily="18" charset="2"/>
              </a:rPr>
              <a:t>A→ •e, c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AA525F0-8AB6-4972-822F-EBD067914DB3}"/>
              </a:ext>
            </a:extLst>
          </p:cNvPr>
          <p:cNvSpPr txBox="1"/>
          <p:nvPr/>
        </p:nvSpPr>
        <p:spPr>
          <a:xfrm>
            <a:off x="4740618" y="2477366"/>
            <a:ext cx="1571889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4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S→ 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aA</a:t>
            </a:r>
            <a:r>
              <a:rPr kumimoji="1" lang="en-US" altLang="zh-CN" dirty="0" err="1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d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, #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BFFDD8D-B1DE-41B4-A573-8CAAB9BA1A80}"/>
              </a:ext>
            </a:extLst>
          </p:cNvPr>
          <p:cNvSpPr txBox="1"/>
          <p:nvPr/>
        </p:nvSpPr>
        <p:spPr>
          <a:xfrm>
            <a:off x="4742110" y="3244306"/>
            <a:ext cx="1571889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5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</a:t>
            </a:r>
          </a:p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 ae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 •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anose="05050102010706020507" pitchFamily="18" charset="2"/>
              </a:rPr>
              <a:t>c, #</a:t>
            </a:r>
          </a:p>
          <a:p>
            <a:r>
              <a:rPr kumimoji="1" lang="en-US" altLang="zh-CN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A→ e •, d </a:t>
            </a:r>
            <a:r>
              <a:rPr kumimoji="1" lang="en-US" altLang="zh-CN" b="1" dirty="0">
                <a:solidFill>
                  <a:srgbClr val="00B050"/>
                </a:solidFill>
                <a:latin typeface="微软雅黑"/>
                <a:sym typeface="Symbol" panose="05050102010706020507" pitchFamily="18" charset="2"/>
              </a:rPr>
              <a:t>r5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sym typeface="Symbol" panose="05050102010706020507" pitchFamily="18" charset="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5F7390D-3D5F-49D0-B6BF-75CBD02F138E}"/>
              </a:ext>
            </a:extLst>
          </p:cNvPr>
          <p:cNvSpPr txBox="1"/>
          <p:nvPr/>
        </p:nvSpPr>
        <p:spPr>
          <a:xfrm>
            <a:off x="2142962" y="15210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83E874E-6856-4D10-B458-44EC1F3EB484}"/>
              </a:ext>
            </a:extLst>
          </p:cNvPr>
          <p:cNvCxnSpPr>
            <a:cxnSpLocks/>
          </p:cNvCxnSpPr>
          <p:nvPr/>
        </p:nvCxnSpPr>
        <p:spPr>
          <a:xfrm>
            <a:off x="2029651" y="1852214"/>
            <a:ext cx="5347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C58A2CBB-C0FF-4678-8C11-F99DF2596AA7}"/>
              </a:ext>
            </a:extLst>
          </p:cNvPr>
          <p:cNvCxnSpPr>
            <a:cxnSpLocks/>
            <a:stCxn id="16" idx="0"/>
            <a:endCxn id="42" idx="2"/>
          </p:cNvCxnSpPr>
          <p:nvPr/>
        </p:nvCxnSpPr>
        <p:spPr>
          <a:xfrm flipH="1" flipV="1">
            <a:off x="5524374" y="2114031"/>
            <a:ext cx="2189" cy="3633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B991D90-C810-4350-B3DD-8E562CB094E9}"/>
              </a:ext>
            </a:extLst>
          </p:cNvPr>
          <p:cNvSpPr txBox="1"/>
          <p:nvPr/>
        </p:nvSpPr>
        <p:spPr>
          <a:xfrm>
            <a:off x="2178983" y="2564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468997F-D838-4FC6-99AD-A1C680EC5536}"/>
              </a:ext>
            </a:extLst>
          </p:cNvPr>
          <p:cNvCxnSpPr/>
          <p:nvPr/>
        </p:nvCxnSpPr>
        <p:spPr>
          <a:xfrm>
            <a:off x="2030377" y="2950230"/>
            <a:ext cx="550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2F53B848-F32D-420C-B8CE-E9C74F750293}"/>
              </a:ext>
            </a:extLst>
          </p:cNvPr>
          <p:cNvSpPr txBox="1"/>
          <p:nvPr/>
        </p:nvSpPr>
        <p:spPr>
          <a:xfrm>
            <a:off x="1263875" y="327391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C434613-78B6-4350-9BAD-CBB49D7F6BB3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1243707" y="3266807"/>
            <a:ext cx="0" cy="4256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AA1DC918-1149-4937-8046-7A839B130F4F}"/>
              </a:ext>
            </a:extLst>
          </p:cNvPr>
          <p:cNvSpPr txBox="1"/>
          <p:nvPr/>
        </p:nvSpPr>
        <p:spPr>
          <a:xfrm>
            <a:off x="4280443" y="243965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BC59159-872D-44D1-BCC4-47461896D590}"/>
              </a:ext>
            </a:extLst>
          </p:cNvPr>
          <p:cNvCxnSpPr/>
          <p:nvPr/>
        </p:nvCxnSpPr>
        <p:spPr>
          <a:xfrm>
            <a:off x="4173329" y="2762103"/>
            <a:ext cx="550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B31215B-4CB3-49F8-91C0-A2F1CCD94BC9}"/>
              </a:ext>
            </a:extLst>
          </p:cNvPr>
          <p:cNvCxnSpPr/>
          <p:nvPr/>
        </p:nvCxnSpPr>
        <p:spPr>
          <a:xfrm>
            <a:off x="4156394" y="3368535"/>
            <a:ext cx="550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DC5C9B89-0B38-4001-B8E5-8D5AC4C98B07}"/>
              </a:ext>
            </a:extLst>
          </p:cNvPr>
          <p:cNvSpPr txBox="1"/>
          <p:nvPr/>
        </p:nvSpPr>
        <p:spPr>
          <a:xfrm>
            <a:off x="4262924" y="303130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FD36171-A908-47E7-86E9-C34107CF0A37}"/>
              </a:ext>
            </a:extLst>
          </p:cNvPr>
          <p:cNvSpPr txBox="1"/>
          <p:nvPr/>
        </p:nvSpPr>
        <p:spPr>
          <a:xfrm>
            <a:off x="2574288" y="3708413"/>
            <a:ext cx="1573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6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anose="05050102010706020507" pitchFamily="18" charset="2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anose="05050102010706020507" pitchFamily="18" charset="2"/>
              </a:rPr>
              <a:t>bA•c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anose="05050102010706020507" pitchFamily="18" charset="2"/>
              </a:rPr>
              <a:t>, #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C88970F-6D31-4215-A241-1E6B6B3A2CE3}"/>
              </a:ext>
            </a:extLst>
          </p:cNvPr>
          <p:cNvCxnSpPr/>
          <p:nvPr/>
        </p:nvCxnSpPr>
        <p:spPr>
          <a:xfrm>
            <a:off x="2021993" y="4114500"/>
            <a:ext cx="5500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63E17475-0AB6-4FE9-A6FE-EAF1721C4650}"/>
              </a:ext>
            </a:extLst>
          </p:cNvPr>
          <p:cNvSpPr txBox="1"/>
          <p:nvPr/>
        </p:nvSpPr>
        <p:spPr>
          <a:xfrm>
            <a:off x="2142962" y="3760172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B20C9C9-E8AF-4B8C-B55B-485F136473F6}"/>
              </a:ext>
            </a:extLst>
          </p:cNvPr>
          <p:cNvSpPr txBox="1"/>
          <p:nvPr/>
        </p:nvSpPr>
        <p:spPr>
          <a:xfrm>
            <a:off x="452565" y="5276351"/>
            <a:ext cx="15732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微软雅黑"/>
                <a:ea typeface="微软雅黑"/>
              </a:rPr>
              <a:t>7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:</a:t>
            </a:r>
          </a:p>
          <a:p>
            <a:pPr lvl="0"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S→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anose="05050102010706020507" pitchFamily="18" charset="2"/>
              </a:rPr>
              <a:t> </a:t>
            </a:r>
            <a:r>
              <a:rPr kumimoji="1" lang="en-US" altLang="zh-CN" dirty="0" err="1">
                <a:solidFill>
                  <a:srgbClr val="FF0000"/>
                </a:solidFill>
                <a:latin typeface="微软雅黑"/>
                <a:sym typeface="Symbol" panose="05050102010706020507" pitchFamily="18" charset="2"/>
              </a:rPr>
              <a:t>be•d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anose="05050102010706020507" pitchFamily="18" charset="2"/>
              </a:rPr>
              <a:t>, #</a:t>
            </a:r>
          </a:p>
          <a:p>
            <a:pPr lvl="0">
              <a:defRPr/>
            </a:pPr>
            <a:r>
              <a:rPr kumimoji="1" lang="en-US" altLang="zh-CN" dirty="0" err="1">
                <a:solidFill>
                  <a:srgbClr val="FF0000"/>
                </a:solidFill>
                <a:latin typeface="微软雅黑"/>
                <a:ea typeface="微软雅黑"/>
                <a:sym typeface="Symbol" panose="05050102010706020507" pitchFamily="18" charset="2"/>
              </a:rPr>
              <a:t>A→e</a:t>
            </a:r>
            <a:r>
              <a:rPr kumimoji="1" lang="en-US" altLang="zh-CN" dirty="0">
                <a:solidFill>
                  <a:srgbClr val="FF0000"/>
                </a:solidFill>
                <a:latin typeface="微软雅黑"/>
                <a:sym typeface="Symbol" panose="05050102010706020507" pitchFamily="18" charset="2"/>
              </a:rPr>
              <a:t> •, c  </a:t>
            </a:r>
            <a:r>
              <a:rPr kumimoji="1" lang="en-US" altLang="zh-CN" b="1" dirty="0">
                <a:solidFill>
                  <a:srgbClr val="00B050"/>
                </a:solidFill>
                <a:latin typeface="微软雅黑"/>
                <a:sym typeface="Symbol" panose="05050102010706020507" pitchFamily="18" charset="2"/>
              </a:rPr>
              <a:t> r5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158B2CC-77F4-403E-8128-A80ACC6C2FDE}"/>
              </a:ext>
            </a:extLst>
          </p:cNvPr>
          <p:cNvCxnSpPr>
            <a:cxnSpLocks/>
            <a:stCxn id="15" idx="2"/>
            <a:endCxn id="36" idx="0"/>
          </p:cNvCxnSpPr>
          <p:nvPr/>
        </p:nvCxnSpPr>
        <p:spPr>
          <a:xfrm flipH="1">
            <a:off x="1239165" y="4892766"/>
            <a:ext cx="4542" cy="3835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11CF3ACC-1F16-4910-9356-0D281B7E3813}"/>
              </a:ext>
            </a:extLst>
          </p:cNvPr>
          <p:cNvSpPr txBox="1"/>
          <p:nvPr/>
        </p:nvSpPr>
        <p:spPr>
          <a:xfrm>
            <a:off x="1263875" y="487304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ABCBBBA-8DC6-44DE-A675-D214948E2E9D}"/>
              </a:ext>
            </a:extLst>
          </p:cNvPr>
          <p:cNvCxnSpPr>
            <a:cxnSpLocks/>
            <a:stCxn id="36" idx="3"/>
            <a:endCxn id="46" idx="1"/>
          </p:cNvCxnSpPr>
          <p:nvPr/>
        </p:nvCxnSpPr>
        <p:spPr>
          <a:xfrm>
            <a:off x="2025765" y="5738016"/>
            <a:ext cx="586878" cy="20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38317E90-F762-4BFE-8F1B-FAA15137A55B}"/>
              </a:ext>
            </a:extLst>
          </p:cNvPr>
          <p:cNvCxnSpPr>
            <a:cxnSpLocks/>
            <a:endCxn id="43" idx="0"/>
          </p:cNvCxnSpPr>
          <p:nvPr/>
        </p:nvCxnSpPr>
        <p:spPr>
          <a:xfrm flipH="1">
            <a:off x="5514687" y="4169154"/>
            <a:ext cx="6267" cy="4387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F077393C-CA0A-4E5B-8A87-CC565BFF276D}"/>
              </a:ext>
            </a:extLst>
          </p:cNvPr>
          <p:cNvSpPr txBox="1"/>
          <p:nvPr/>
        </p:nvSpPr>
        <p:spPr>
          <a:xfrm>
            <a:off x="5558827" y="211624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414CD9B-92D0-4895-8E24-2CE43D5E470D}"/>
              </a:ext>
            </a:extLst>
          </p:cNvPr>
          <p:cNvSpPr txBox="1"/>
          <p:nvPr/>
        </p:nvSpPr>
        <p:spPr>
          <a:xfrm>
            <a:off x="4741194" y="1467700"/>
            <a:ext cx="15663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8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             </a:t>
            </a:r>
            <a:r>
              <a:rPr lang="en-US" altLang="zh-CN" b="1" dirty="0">
                <a:solidFill>
                  <a:srgbClr val="00B050"/>
                </a:solidFill>
                <a:latin typeface="+mn-ea"/>
              </a:rPr>
              <a:t>r1</a:t>
            </a:r>
          </a:p>
          <a:p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S→aAd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•, #</a:t>
            </a:r>
            <a:endParaRPr lang="zh-CN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220FFC3-6500-4E87-BFF0-13852FF8B423}"/>
              </a:ext>
            </a:extLst>
          </p:cNvPr>
          <p:cNvSpPr txBox="1"/>
          <p:nvPr/>
        </p:nvSpPr>
        <p:spPr>
          <a:xfrm>
            <a:off x="4734939" y="4607867"/>
            <a:ext cx="15594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9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             </a:t>
            </a:r>
            <a:r>
              <a:rPr lang="en-US" altLang="zh-CN" b="1" dirty="0">
                <a:solidFill>
                  <a:srgbClr val="00B050"/>
                </a:solidFill>
                <a:latin typeface="+mn-ea"/>
              </a:rPr>
              <a:t>r3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S→aec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•, #</a:t>
            </a:r>
            <a:endParaRPr lang="zh-CN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F2CA6FE-0A0E-43F8-836B-03D2195A1FC8}"/>
              </a:ext>
            </a:extLst>
          </p:cNvPr>
          <p:cNvSpPr txBox="1"/>
          <p:nvPr/>
        </p:nvSpPr>
        <p:spPr>
          <a:xfrm>
            <a:off x="5573254" y="417007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52DB650-7E2D-492A-967F-3EB1C221F79A}"/>
              </a:ext>
            </a:extLst>
          </p:cNvPr>
          <p:cNvSpPr txBox="1"/>
          <p:nvPr/>
        </p:nvSpPr>
        <p:spPr>
          <a:xfrm>
            <a:off x="2587850" y="4640898"/>
            <a:ext cx="155963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10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           </a:t>
            </a:r>
            <a:r>
              <a:rPr lang="en-US" altLang="zh-CN" b="1" dirty="0">
                <a:solidFill>
                  <a:srgbClr val="00B050"/>
                </a:solidFill>
                <a:latin typeface="+mn-ea"/>
              </a:rPr>
              <a:t>r2</a:t>
            </a:r>
          </a:p>
          <a:p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S→bAc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•, #</a:t>
            </a:r>
            <a:endParaRPr lang="zh-CN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DAD0E8F-8ABE-486A-8F15-BE1C062A661C}"/>
              </a:ext>
            </a:extLst>
          </p:cNvPr>
          <p:cNvSpPr txBox="1"/>
          <p:nvPr/>
        </p:nvSpPr>
        <p:spPr>
          <a:xfrm>
            <a:off x="2612643" y="5416921"/>
            <a:ext cx="155963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  <a:latin typeface="+mn-ea"/>
              </a:rPr>
              <a:t>11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:           </a:t>
            </a:r>
            <a:r>
              <a:rPr lang="en-US" altLang="zh-CN" b="1" dirty="0">
                <a:solidFill>
                  <a:srgbClr val="00B050"/>
                </a:solidFill>
                <a:latin typeface="+mn-ea"/>
              </a:rPr>
              <a:t>r4</a:t>
            </a:r>
            <a:endParaRPr lang="en-US" altLang="zh-CN" b="1" dirty="0">
              <a:solidFill>
                <a:srgbClr val="0000FF"/>
              </a:solidFill>
              <a:latin typeface="+mn-ea"/>
            </a:endParaRPr>
          </a:p>
          <a:p>
            <a:r>
              <a:rPr lang="en-US" altLang="zh-CN" dirty="0" err="1">
                <a:solidFill>
                  <a:srgbClr val="FF0000"/>
                </a:solidFill>
                <a:latin typeface="+mn-ea"/>
              </a:rPr>
              <a:t>S→bed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•, #</a:t>
            </a:r>
            <a:endParaRPr lang="zh-CN" altLang="en-US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6CB904CA-5C60-4229-BF65-D06DC96BCCAF}"/>
              </a:ext>
            </a:extLst>
          </p:cNvPr>
          <p:cNvCxnSpPr>
            <a:cxnSpLocks/>
            <a:stCxn id="33" idx="2"/>
            <a:endCxn id="45" idx="0"/>
          </p:cNvCxnSpPr>
          <p:nvPr/>
        </p:nvCxnSpPr>
        <p:spPr>
          <a:xfrm>
            <a:off x="3360888" y="4354744"/>
            <a:ext cx="6781" cy="2861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26562E20-3EE8-4B4F-8E40-CAAA72491706}"/>
              </a:ext>
            </a:extLst>
          </p:cNvPr>
          <p:cNvSpPr txBox="1"/>
          <p:nvPr/>
        </p:nvSpPr>
        <p:spPr>
          <a:xfrm>
            <a:off x="3405237" y="430439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DE98CE8-E06C-4FD4-A92B-9C4E6C2C819E}"/>
              </a:ext>
            </a:extLst>
          </p:cNvPr>
          <p:cNvSpPr txBox="1"/>
          <p:nvPr/>
        </p:nvSpPr>
        <p:spPr>
          <a:xfrm>
            <a:off x="2158427" y="540427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738AEFA-88C3-4BA5-8BCE-89465C64416A}"/>
              </a:ext>
            </a:extLst>
          </p:cNvPr>
          <p:cNvSpPr txBox="1"/>
          <p:nvPr/>
        </p:nvSpPr>
        <p:spPr>
          <a:xfrm>
            <a:off x="10432149" y="498960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r1</a:t>
            </a:r>
            <a:endParaRPr lang="zh-CN" altLang="en-US" dirty="0">
              <a:latin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EEF7FBCE-0A6A-4699-8142-89C1CE2F5B5D}"/>
              </a:ext>
            </a:extLst>
          </p:cNvPr>
          <p:cNvSpPr txBox="1"/>
          <p:nvPr/>
        </p:nvSpPr>
        <p:spPr>
          <a:xfrm>
            <a:off x="10996291" y="206994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1</a:t>
            </a:r>
            <a:endParaRPr lang="zh-CN" altLang="en-US" dirty="0">
              <a:latin typeface="+mn-e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D401231-D70E-4AB1-B858-448C9BAA3A3B}"/>
              </a:ext>
            </a:extLst>
          </p:cNvPr>
          <p:cNvSpPr txBox="1"/>
          <p:nvPr/>
        </p:nvSpPr>
        <p:spPr>
          <a:xfrm>
            <a:off x="7528173" y="207301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S2</a:t>
            </a:r>
            <a:endParaRPr lang="zh-CN" altLang="en-US" dirty="0">
              <a:latin typeface="+mn-ea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AC253FBB-D43E-45DF-99F0-2326783B8CEE}"/>
              </a:ext>
            </a:extLst>
          </p:cNvPr>
          <p:cNvSpPr txBox="1"/>
          <p:nvPr/>
        </p:nvSpPr>
        <p:spPr>
          <a:xfrm>
            <a:off x="8076685" y="2064527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S3</a:t>
            </a:r>
            <a:endParaRPr lang="zh-CN" altLang="en-US" dirty="0">
              <a:latin typeface="+mn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B3A8406F-CA7A-4B6E-9D96-B7D72C7FA438}"/>
              </a:ext>
            </a:extLst>
          </p:cNvPr>
          <p:cNvSpPr txBox="1"/>
          <p:nvPr/>
        </p:nvSpPr>
        <p:spPr>
          <a:xfrm>
            <a:off x="10364022" y="244234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acc</a:t>
            </a:r>
            <a:endParaRPr lang="zh-CN" altLang="en-US" dirty="0">
              <a:latin typeface="+mn-ea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03E403F-7815-4291-B478-32AA3501B35D}"/>
              </a:ext>
            </a:extLst>
          </p:cNvPr>
          <p:cNvSpPr txBox="1"/>
          <p:nvPr/>
        </p:nvSpPr>
        <p:spPr>
          <a:xfrm>
            <a:off x="9878404" y="2800512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S5</a:t>
            </a:r>
            <a:endParaRPr lang="zh-CN" altLang="en-US" dirty="0">
              <a:latin typeface="+mn-ea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B27F99BA-8648-4C1E-8CF6-14AF682C659D}"/>
              </a:ext>
            </a:extLst>
          </p:cNvPr>
          <p:cNvSpPr txBox="1"/>
          <p:nvPr/>
        </p:nvSpPr>
        <p:spPr>
          <a:xfrm>
            <a:off x="11468901" y="280273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4</a:t>
            </a:r>
            <a:endParaRPr lang="zh-CN" altLang="en-US" dirty="0">
              <a:latin typeface="+mn-ea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CBB71CF-CA81-4865-97B9-1F76920FCAC0}"/>
              </a:ext>
            </a:extLst>
          </p:cNvPr>
          <p:cNvSpPr txBox="1"/>
          <p:nvPr/>
        </p:nvSpPr>
        <p:spPr>
          <a:xfrm>
            <a:off x="9874029" y="3163770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S7</a:t>
            </a:r>
            <a:endParaRPr lang="zh-CN" altLang="en-US" dirty="0">
              <a:latin typeface="+mn-ea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ACBDF5D4-9ACE-4094-9CB4-DD13F3522D4E}"/>
              </a:ext>
            </a:extLst>
          </p:cNvPr>
          <p:cNvSpPr txBox="1"/>
          <p:nvPr/>
        </p:nvSpPr>
        <p:spPr>
          <a:xfrm>
            <a:off x="11481128" y="315999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6</a:t>
            </a:r>
            <a:endParaRPr lang="zh-CN" altLang="en-US" dirty="0">
              <a:latin typeface="+mn-ea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D5ED258-C5A8-4211-80FF-8712AA3D1980}"/>
              </a:ext>
            </a:extLst>
          </p:cNvPr>
          <p:cNvSpPr txBox="1"/>
          <p:nvPr/>
        </p:nvSpPr>
        <p:spPr>
          <a:xfrm>
            <a:off x="9321382" y="3535951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S8</a:t>
            </a:r>
            <a:endParaRPr lang="zh-CN" altLang="en-US" dirty="0">
              <a:latin typeface="+mn-ea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92855999-A9AB-4F4B-8982-11CE1646BC5F}"/>
              </a:ext>
            </a:extLst>
          </p:cNvPr>
          <p:cNvSpPr txBox="1"/>
          <p:nvPr/>
        </p:nvSpPr>
        <p:spPr>
          <a:xfrm>
            <a:off x="8686602" y="388865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S9</a:t>
            </a:r>
            <a:endParaRPr lang="zh-CN" altLang="en-US" dirty="0">
              <a:latin typeface="+mn-ea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4850DCF9-1761-410B-B34D-CD9FE6D863C3}"/>
              </a:ext>
            </a:extLst>
          </p:cNvPr>
          <p:cNvSpPr txBox="1"/>
          <p:nvPr/>
        </p:nvSpPr>
        <p:spPr>
          <a:xfrm>
            <a:off x="9343782" y="388865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r5</a:t>
            </a:r>
            <a:endParaRPr lang="zh-CN" altLang="en-US" dirty="0">
              <a:latin typeface="+mn-ea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8032A83-74FA-4DFF-A1DB-B13F75ABC729}"/>
              </a:ext>
            </a:extLst>
          </p:cNvPr>
          <p:cNvSpPr txBox="1"/>
          <p:nvPr/>
        </p:nvSpPr>
        <p:spPr>
          <a:xfrm>
            <a:off x="8628748" y="4268136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S10</a:t>
            </a:r>
            <a:endParaRPr lang="zh-CN" altLang="en-US" dirty="0">
              <a:latin typeface="+mn-ea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6A01E4FD-AD22-4FC9-8062-310533EC7EE1}"/>
              </a:ext>
            </a:extLst>
          </p:cNvPr>
          <p:cNvSpPr txBox="1"/>
          <p:nvPr/>
        </p:nvSpPr>
        <p:spPr>
          <a:xfrm>
            <a:off x="8718516" y="461937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r5</a:t>
            </a:r>
            <a:endParaRPr lang="zh-CN" altLang="en-US" dirty="0">
              <a:latin typeface="+mn-ea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1FDE0169-8625-4E53-923D-06851A22AA39}"/>
              </a:ext>
            </a:extLst>
          </p:cNvPr>
          <p:cNvSpPr txBox="1"/>
          <p:nvPr/>
        </p:nvSpPr>
        <p:spPr>
          <a:xfrm>
            <a:off x="9260974" y="463181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S11</a:t>
            </a:r>
            <a:endParaRPr lang="zh-CN" altLang="en-US" dirty="0">
              <a:latin typeface="+mn-ea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52178542-8F7D-4053-87D4-E470384D8CF0}"/>
              </a:ext>
            </a:extLst>
          </p:cNvPr>
          <p:cNvSpPr txBox="1"/>
          <p:nvPr/>
        </p:nvSpPr>
        <p:spPr>
          <a:xfrm>
            <a:off x="10421862" y="608654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r4</a:t>
            </a:r>
            <a:endParaRPr lang="zh-CN" altLang="en-US" dirty="0">
              <a:latin typeface="+mn-ea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75C56445-F2F6-4A49-B8E4-0976EAE2AE22}"/>
              </a:ext>
            </a:extLst>
          </p:cNvPr>
          <p:cNvSpPr txBox="1"/>
          <p:nvPr/>
        </p:nvSpPr>
        <p:spPr>
          <a:xfrm>
            <a:off x="10426603" y="535116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r3</a:t>
            </a:r>
            <a:endParaRPr lang="zh-CN" altLang="en-US" dirty="0">
              <a:latin typeface="+mn-ea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5BBA22FB-D947-40BF-B9D7-24964E744543}"/>
              </a:ext>
            </a:extLst>
          </p:cNvPr>
          <p:cNvSpPr txBox="1"/>
          <p:nvPr/>
        </p:nvSpPr>
        <p:spPr>
          <a:xfrm>
            <a:off x="10426603" y="5720499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r2</a:t>
            </a:r>
            <a:endParaRPr lang="zh-CN" altLang="en-US" dirty="0">
              <a:latin typeface="+mn-ea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0A49B43-2AF3-4E31-A149-FFF2BFA1E98D}"/>
              </a:ext>
            </a:extLst>
          </p:cNvPr>
          <p:cNvSpPr txBox="1"/>
          <p:nvPr/>
        </p:nvSpPr>
        <p:spPr>
          <a:xfrm>
            <a:off x="91440" y="1521043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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33292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125E-6 3.7037E-7 L -3.125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45833E-6 -1.11111E-6 L -1.45833E-6 -0.07222 " pathEditMode="relative" rAng="0" ptsTypes="AA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16667E-6 -4.44444E-6 L 4.16667E-6 -0.07222 " pathEditMode="relative" rAng="0" ptsTypes="AA">
                                      <p:cBhvr>
                                        <p:cTn id="2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125E-6 3.33333E-6 L 3.125E-6 -0.07223 " pathEditMode="relative" rAng="0" ptsTypes="AA">
                                      <p:cBhvr>
                                        <p:cTn id="4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4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16667E-7 -1.48148E-6 L 4.16667E-7 -0.07222 " pathEditMode="relative" rAng="0" ptsTypes="AA">
                                      <p:cBhvr>
                                        <p:cTn id="5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5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25E-6 3.7037E-7 L -1.25E-6 -0.07222 " pathEditMode="relative" rAng="0" ptsTypes="AA">
                                      <p:cBhvr>
                                        <p:cTn id="7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54167E-6 1.11111E-6 L -3.54167E-6 -0.07222 " pathEditMode="relative" rAng="0" ptsTypes="AA">
                                      <p:cBhvr>
                                        <p:cTn id="7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8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6.25E-7 0 L 6.25E-7 -0.07222 " pathEditMode="relative" rAng="0" ptsTypes="AA">
                                      <p:cBhvr>
                                        <p:cTn id="9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9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125E-6 4.07407E-6 L -3.125E-6 -0.07223 " pathEditMode="relative" rAng="0" ptsTypes="AA">
                                      <p:cBhvr>
                                        <p:cTn id="10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0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125E-6 -1.48148E-6 L -3.125E-6 -0.07222 " pathEditMode="relative" rAng="0" ptsTypes="AA">
                                      <p:cBhvr>
                                        <p:cTn id="1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16667E-6 0 L 4.16667E-6 -0.07222 " pathEditMode="relative" rAng="0" ptsTypes="AA">
                                      <p:cBhvr>
                                        <p:cTn id="12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2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79167E-6 -3.33333E-6 L 4.79167E-6 -0.07222 " pathEditMode="relative" rAng="0" ptsTypes="AA">
                                      <p:cBhvr>
                                        <p:cTn id="14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4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6.25E-7 3.33333E-6 L -6.25E-7 -0.07223 " pathEditMode="relative" rAng="0" ptsTypes="AA">
                                      <p:cBhvr>
                                        <p:cTn id="15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5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5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58333E-6 2.22222E-6 L 4.58333E-6 -0.07222 " pathEditMode="relative" rAng="0" ptsTypes="AA">
                                      <p:cBhvr>
                                        <p:cTn id="16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6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6.25E-7 -3.7037E-6 L -6.25E-7 -0.07222 " pathEditMode="relative" rAng="0" ptsTypes="AA">
                                      <p:cBhvr>
                                        <p:cTn id="17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7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75E-6 3.7037E-7 L 3.75E-6 -0.07222 " pathEditMode="relative" rAng="0" ptsTypes="AA">
                                      <p:cBhvr>
                                        <p:cTn id="18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8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9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04167E-6 -1.48148E-6 L -1.04167E-6 -0.07222 " pathEditMode="relative" rAng="0" ptsTypes="AA">
                                      <p:cBhvr>
                                        <p:cTn id="20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0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0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95833E-6 1.85185E-6 L 3.95833E-6 -0.07222 " pathEditMode="relative" rAng="0" ptsTypes="AA">
                                      <p:cBhvr>
                                        <p:cTn id="20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0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5E-6 -4.07407E-6 L -2.5E-6 -0.07222 " pathEditMode="relative" rAng="0" ptsTypes="AA">
                                      <p:cBhvr>
                                        <p:cTn id="22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2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375E-6 -4.81481E-6 L -4.375E-6 -0.07222 " pathEditMode="relative" rAng="0" ptsTypes="AA">
                                      <p:cBhvr>
                                        <p:cTn id="2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375E-6 4.07407E-6 L 4.375E-6 -0.07223 " pathEditMode="relative" rAng="0" ptsTypes="AA">
                                      <p:cBhvr>
                                        <p:cTn id="24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4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4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5E-6 -1.11111E-6 L 5E-6 -0.07222 " pathEditMode="relative" rAng="0" ptsTypes="AA">
                                      <p:cBhvr>
                                        <p:cTn id="25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5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6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75E-6 -1.48148E-6 L -3.75E-6 -0.07222 " pathEditMode="relative" rAng="0" ptsTypes="AA">
                                      <p:cBhvr>
                                        <p:cTn id="27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7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7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875E-6 -2.59259E-6 L -1.875E-6 -0.07222 " pathEditMode="relative" rAng="0" ptsTypes="AA">
                                      <p:cBhvr>
                                        <p:cTn id="28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8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9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79167E-6 4.44444E-6 L 4.79167E-6 -0.07223 " pathEditMode="relative" rAng="0" ptsTypes="AA">
                                      <p:cBhvr>
                                        <p:cTn id="30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30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0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  <p:bldP spid="22" grpId="0"/>
      <p:bldP spid="25" grpId="0"/>
      <p:bldP spid="28" grpId="0"/>
      <p:bldP spid="32" grpId="0"/>
      <p:bldP spid="33" grpId="0" animBg="1"/>
      <p:bldP spid="35" grpId="0"/>
      <p:bldP spid="36" grpId="0" animBg="1"/>
      <p:bldP spid="38" grpId="0"/>
      <p:bldP spid="41" grpId="0"/>
      <p:bldP spid="42" grpId="0" animBg="1"/>
      <p:bldP spid="43" grpId="0" animBg="1"/>
      <p:bldP spid="44" grpId="0"/>
      <p:bldP spid="45" grpId="0" animBg="1"/>
      <p:bldP spid="46" grpId="0" animBg="1"/>
      <p:bldP spid="48" grpId="0"/>
      <p:bldP spid="4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01F831-5E78-4C99-8103-82994E8A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6.4.3</a:t>
            </a:r>
            <a:r>
              <a:rPr lang="zh-CN" altLang="en-US" dirty="0"/>
              <a:t> </a:t>
            </a:r>
            <a:r>
              <a:rPr lang="en-US" altLang="zh-CN" dirty="0"/>
              <a:t>LR(1)</a:t>
            </a:r>
            <a:r>
              <a:rPr lang="zh-CN" altLang="en-US" dirty="0"/>
              <a:t>文法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59E45A-F11B-4D0D-9C05-1097ABBF2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22915" cy="5637024"/>
          </a:xfr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Tx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定义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6.13 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设文法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LR(1)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项目集规范族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中任意含有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m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个移进项目和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个归约项目的冲突项目集 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k</a:t>
            </a:r>
            <a:r>
              <a:rPr kumimoji="0" lang="en-US" altLang="zh-CN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的一般形式为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b="0" i="0" u="none" strike="noStrike" kern="1200" cap="none" spc="0" normalizeH="0" baseline="-3000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k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＝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{[A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→α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·a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β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,S′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],···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[A 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m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→α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m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·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a 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m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β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m 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,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S′</a:t>
            </a:r>
            <a:r>
              <a:rPr kumimoji="0" lang="en-US" altLang="zh-CN" b="0" i="0" u="none" strike="noStrike" kern="1200" cap="none" spc="0" normalizeH="0" baseline="-3000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m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      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[B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→γ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·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,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]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···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[B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b="0" i="0" u="none" strike="noStrike" kern="1200" cap="none" spc="0" normalizeH="0" baseline="-3000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→γ</a:t>
            </a:r>
            <a:r>
              <a:rPr kumimoji="0" lang="en-US" altLang="zh-CN" b="0" i="0" u="none" strike="noStrike" kern="1200" cap="none" spc="0" normalizeH="0" baseline="-3000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·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,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]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···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}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      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A </a:t>
            </a:r>
            <a:r>
              <a:rPr kumimoji="0" lang="en-US" altLang="zh-CN" b="0" i="0" u="none" strike="noStrike" kern="1200" cap="none" spc="0" normalizeH="0" baseline="-3000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,B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j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∈V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, a </a:t>
            </a:r>
            <a:r>
              <a:rPr kumimoji="0" lang="en-US" altLang="zh-CN" b="0" i="0" u="none" strike="noStrike" kern="1200" cap="none" spc="0" normalizeH="0" baseline="-3000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∈V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T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, α</a:t>
            </a:r>
            <a:r>
              <a:rPr kumimoji="0" lang="en-US" altLang="zh-CN" b="0" i="0" u="none" strike="noStrike" kern="1200" cap="none" spc="0" normalizeH="0" baseline="-3000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,β</a:t>
            </a:r>
            <a:r>
              <a:rPr kumimoji="0" lang="en-US" altLang="zh-CN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j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γ</a:t>
            </a:r>
            <a:r>
              <a:rPr kumimoji="0" lang="en-US" altLang="zh-CN" b="0" i="0" u="none" strike="noStrike" kern="1200" cap="none" spc="0" normalizeH="0" baseline="-3000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j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∈(V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∪V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T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)*, </a:t>
            </a:r>
            <a:r>
              <a:rPr lang="en-US" altLang="zh-CN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 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S′</a:t>
            </a:r>
            <a:r>
              <a:rPr kumimoji="0" lang="en-US" altLang="zh-CN" b="0" i="0" u="none" strike="noStrike" kern="1200" cap="none" spc="0" normalizeH="0" baseline="-3000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i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、 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en-US" altLang="zh-CN" b="0" i="0" u="none" strike="noStrike" kern="1200" cap="none" spc="0" normalizeH="0" baseline="-3000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j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为搜索集，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      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最后的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···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表示剩下的待约项目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)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。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Tx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如果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移进符号集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{ a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，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a 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···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α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m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}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和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搜索集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en-US" altLang="zh-CN" b="0" i="0" u="none" strike="noStrike" kern="1200" cap="none" spc="0" normalizeH="0" baseline="-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、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en-US" altLang="zh-CN" b="0" i="0" u="none" strike="noStrike" kern="1200" cap="none" spc="0" normalizeH="0" baseline="-2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···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S </a:t>
            </a:r>
            <a:r>
              <a:rPr kumimoji="0" lang="en-US" altLang="zh-CN" b="0" i="0" u="none" strike="noStrike" kern="1200" cap="none" spc="0" normalizeH="0" baseline="-2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两两相交均为空集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,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则文法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称为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LR(1)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文法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。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Tx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关于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LR(1)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文法，可以得出下列几个结论。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⑴ 如果文法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是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LR(1)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文法，则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可采用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LR(1)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分析法。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⑵ 如果文法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是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LR(1)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文法，则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是无二义性的。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ct val="120000"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⑶ 如果文法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是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SLR(1)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文法，则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一定是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LR(1) 。 </a:t>
            </a:r>
          </a:p>
          <a:p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8635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A27CB6D0-B411-C94D-BA3C-1CEE9DD52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475697"/>
              </p:ext>
            </p:extLst>
          </p:nvPr>
        </p:nvGraphicFramePr>
        <p:xfrm>
          <a:off x="1180694" y="3595822"/>
          <a:ext cx="45346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463">
                  <a:extLst>
                    <a:ext uri="{9D8B030D-6E8A-4147-A177-3AD203B41FA5}">
                      <a16:colId xmlns:a16="http://schemas.microsoft.com/office/drawing/2014/main" val="1947356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42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935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41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063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T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34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209687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4E7CCA96-1D54-4578-AC3C-AAD9EEAF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</a:t>
            </a:r>
            <a:r>
              <a:rPr lang="zh-CN" altLang="en-US" dirty="0"/>
              <a:t>　</a:t>
            </a:r>
            <a:r>
              <a:rPr lang="en-US" altLang="zh-CN" dirty="0"/>
              <a:t>LR</a:t>
            </a:r>
            <a:r>
              <a:rPr lang="zh-CN" altLang="en-US" dirty="0"/>
              <a:t>分析概述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34786E-A4BF-4332-BCEA-21FF7A568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77393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3200" dirty="0">
                <a:latin typeface="+mn-ea"/>
              </a:rPr>
              <a:t>移进</a:t>
            </a:r>
            <a:r>
              <a:rPr lang="en-US" altLang="zh-CN" sz="3200" dirty="0">
                <a:latin typeface="+mn-ea"/>
              </a:rPr>
              <a:t>-(</a:t>
            </a:r>
            <a:r>
              <a:rPr lang="zh-CN" altLang="en-US" sz="3200" dirty="0">
                <a:latin typeface="+mn-ea"/>
              </a:rPr>
              <a:t>句柄</a:t>
            </a:r>
            <a:r>
              <a:rPr lang="en-US" altLang="zh-CN" sz="3200" dirty="0">
                <a:latin typeface="+mn-ea"/>
              </a:rPr>
              <a:t>)</a:t>
            </a:r>
            <a:r>
              <a:rPr lang="zh-CN" altLang="en-US" sz="3200" dirty="0">
                <a:latin typeface="+mn-ea"/>
              </a:rPr>
              <a:t>归约法</a:t>
            </a:r>
            <a:endParaRPr lang="en-US" altLang="zh-CN" sz="3200" dirty="0"/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G[E]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</a:rPr>
              <a:t>E→E+T︱T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T→T*F︱F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F→(E)︱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串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400" dirty="0">
                <a:solidFill>
                  <a:schemeClr val="tx1"/>
                </a:solidFill>
              </a:rPr>
              <a:t>=</a:t>
            </a:r>
            <a:r>
              <a:rPr lang="en-US" altLang="zh-CN" sz="2400" dirty="0" err="1">
                <a:solidFill>
                  <a:srgbClr val="0000FF"/>
                </a:solidFill>
              </a:rPr>
              <a:t>i+i</a:t>
            </a:r>
            <a:r>
              <a:rPr lang="en-US" altLang="zh-CN" sz="2400" dirty="0">
                <a:solidFill>
                  <a:srgbClr val="0000FF"/>
                </a:solidFill>
              </a:rPr>
              <a:t>*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的规范归约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0" indent="0" algn="l" eaLnBrk="1" hangingPunct="1">
              <a:buNone/>
            </a:pP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F0308F-D032-4431-BB5C-F35AD56EB6D8}"/>
              </a:ext>
            </a:extLst>
          </p:cNvPr>
          <p:cNvSpPr txBox="1"/>
          <p:nvPr/>
        </p:nvSpPr>
        <p:spPr>
          <a:xfrm>
            <a:off x="9378313" y="3916705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10EF1D-AF80-4024-85FA-C21B511C3470}"/>
              </a:ext>
            </a:extLst>
          </p:cNvPr>
          <p:cNvSpPr txBox="1"/>
          <p:nvPr/>
        </p:nvSpPr>
        <p:spPr>
          <a:xfrm>
            <a:off x="9371901" y="496857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E9D8BC-D1C1-4123-96D0-E5D478D731DE}"/>
              </a:ext>
            </a:extLst>
          </p:cNvPr>
          <p:cNvSpPr txBox="1"/>
          <p:nvPr/>
        </p:nvSpPr>
        <p:spPr>
          <a:xfrm>
            <a:off x="9208808" y="5715181"/>
            <a:ext cx="699488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AA821DD-F9D9-4CF2-BE92-1FA96E45FA5A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9549193" y="4316815"/>
            <a:ext cx="802" cy="65175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BB8305F-EDEB-4255-9514-CDC30D18E3A6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9549995" y="5368680"/>
            <a:ext cx="8557" cy="3465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6E4A17E-E6F4-4EF3-2CF5-9149656C8321}"/>
              </a:ext>
            </a:extLst>
          </p:cNvPr>
          <p:cNvGraphicFramePr>
            <a:graphicFrameLocks noGrp="1"/>
          </p:cNvGraphicFramePr>
          <p:nvPr/>
        </p:nvGraphicFramePr>
        <p:xfrm>
          <a:off x="1747165" y="2937501"/>
          <a:ext cx="39678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306">
                  <a:extLst>
                    <a:ext uri="{9D8B030D-6E8A-4147-A177-3AD203B41FA5}">
                      <a16:colId xmlns:a16="http://schemas.microsoft.com/office/drawing/2014/main" val="3452743419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144622649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2174714331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2849880187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845267778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1207860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511930"/>
                  </a:ext>
                </a:extLst>
              </a:tr>
            </a:tbl>
          </a:graphicData>
        </a:graphic>
      </p:graphicFrame>
      <p:sp>
        <p:nvSpPr>
          <p:cNvPr id="36" name="文本框 35">
            <a:extLst>
              <a:ext uri="{FF2B5EF4-FFF2-40B4-BE49-F238E27FC236}">
                <a16:creationId xmlns:a16="http://schemas.microsoft.com/office/drawing/2014/main" id="{E667E75A-2414-95E9-CA54-6D3146611E8B}"/>
              </a:ext>
            </a:extLst>
          </p:cNvPr>
          <p:cNvSpPr txBox="1"/>
          <p:nvPr/>
        </p:nvSpPr>
        <p:spPr>
          <a:xfrm>
            <a:off x="2588725" y="2942214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+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0D686B7-8C3E-7482-71E9-E707244A6BDC}"/>
              </a:ext>
            </a:extLst>
          </p:cNvPr>
          <p:cNvSpPr txBox="1"/>
          <p:nvPr/>
        </p:nvSpPr>
        <p:spPr>
          <a:xfrm>
            <a:off x="3284194" y="2941111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</a:rPr>
              <a:t>i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18B2C3B-AD13-6029-180C-998583E52FBF}"/>
              </a:ext>
            </a:extLst>
          </p:cNvPr>
          <p:cNvSpPr txBox="1"/>
          <p:nvPr/>
        </p:nvSpPr>
        <p:spPr>
          <a:xfrm>
            <a:off x="4553321" y="2937167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</a:rPr>
              <a:t>i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5CF37E7-305B-1218-FB15-3BDDBE8FD531}"/>
              </a:ext>
            </a:extLst>
          </p:cNvPr>
          <p:cNvSpPr txBox="1"/>
          <p:nvPr/>
        </p:nvSpPr>
        <p:spPr>
          <a:xfrm>
            <a:off x="3895454" y="296939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*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B1C1D44-F9AE-88C9-DE13-A04F0572C8DF}"/>
              </a:ext>
            </a:extLst>
          </p:cNvPr>
          <p:cNvSpPr txBox="1"/>
          <p:nvPr/>
        </p:nvSpPr>
        <p:spPr>
          <a:xfrm>
            <a:off x="487822" y="4067977"/>
            <a:ext cx="49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分</a:t>
            </a:r>
            <a:endParaRPr lang="en-US" altLang="zh-CN" sz="2400" dirty="0"/>
          </a:p>
          <a:p>
            <a:r>
              <a:rPr lang="zh-CN" altLang="en-US" sz="2400" dirty="0"/>
              <a:t>析</a:t>
            </a:r>
            <a:endParaRPr lang="en-US" altLang="zh-CN" sz="2400" dirty="0"/>
          </a:p>
          <a:p>
            <a:r>
              <a:rPr lang="zh-CN" altLang="en-US" sz="2400" dirty="0"/>
              <a:t>栈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E5B1B57-1232-07C8-1DC0-A9D794982FF4}"/>
              </a:ext>
            </a:extLst>
          </p:cNvPr>
          <p:cNvSpPr txBox="1"/>
          <p:nvPr/>
        </p:nvSpPr>
        <p:spPr>
          <a:xfrm>
            <a:off x="6051544" y="3614632"/>
            <a:ext cx="15824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E→E+T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E→ T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T→T*F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T→ F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F→(E)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F→ i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003865-ED79-8AF3-5EED-C6B01E29343C}"/>
              </a:ext>
            </a:extLst>
          </p:cNvPr>
          <p:cNvSpPr txBox="1"/>
          <p:nvPr/>
        </p:nvSpPr>
        <p:spPr>
          <a:xfrm>
            <a:off x="388963" y="284196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输入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1BE9CF-4CAE-B248-4A89-1CD917190A8E}"/>
              </a:ext>
            </a:extLst>
          </p:cNvPr>
          <p:cNvSpPr txBox="1"/>
          <p:nvPr/>
        </p:nvSpPr>
        <p:spPr>
          <a:xfrm>
            <a:off x="1300404" y="5099740"/>
            <a:ext cx="235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70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E76C7-124B-4AA1-9271-551FE070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3256042" cy="617641"/>
          </a:xfrm>
        </p:spPr>
        <p:txBody>
          <a:bodyPr/>
          <a:lstStyle/>
          <a:p>
            <a:r>
              <a:rPr lang="en-US" altLang="zh-CN" dirty="0"/>
              <a:t>6.4</a:t>
            </a:r>
            <a:r>
              <a:rPr lang="zh-CN" altLang="en-US" dirty="0"/>
              <a:t>　</a:t>
            </a:r>
            <a:r>
              <a:rPr lang="en-US" altLang="zh-CN" dirty="0"/>
              <a:t>LR(1)</a:t>
            </a:r>
            <a:r>
              <a:rPr lang="zh-CN" altLang="en-US" dirty="0"/>
              <a:t>分析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8A68EA-7406-4812-85E9-88DC9F5F9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3025399" cy="4589356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6.4 </a:t>
            </a:r>
            <a:r>
              <a:rPr lang="zh-CN" altLang="en-US" dirty="0"/>
              <a:t>拓广文法</a:t>
            </a:r>
            <a:endParaRPr lang="en-US" altLang="zh-CN" dirty="0"/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(0) 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→S		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(1) S→BB	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(2)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B→aB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(3)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B→b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构造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LR(1)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分析表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400" dirty="0">
                <a:solidFill>
                  <a:schemeClr val="tx1"/>
                </a:solidFill>
              </a:rPr>
              <a:t>分析串</a:t>
            </a:r>
            <a:r>
              <a:rPr lang="en-US" altLang="zh-CN" sz="2400" dirty="0" err="1">
                <a:solidFill>
                  <a:schemeClr val="tx1"/>
                </a:solidFill>
              </a:rPr>
              <a:t>abab</a:t>
            </a:r>
            <a:r>
              <a:rPr lang="en-US" altLang="zh-CN" sz="2400" dirty="0">
                <a:solidFill>
                  <a:schemeClr val="tx1"/>
                </a:solidFill>
              </a:rPr>
              <a:t>#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步 </a:t>
            </a:r>
            <a:r>
              <a:rPr lang="en-US" altLang="zh-CN" dirty="0"/>
              <a:t>DFA</a:t>
            </a:r>
            <a:endParaRPr lang="zh-CN" alt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48A1297-1150-4E4F-A70D-E4865A813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703" y="6072593"/>
            <a:ext cx="305964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识别活前缀的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DFA</a:t>
            </a:r>
          </a:p>
        </p:txBody>
      </p:sp>
      <p:sp>
        <p:nvSpPr>
          <p:cNvPr id="58" name="Rectangle 7">
            <a:extLst>
              <a:ext uri="{FF2B5EF4-FFF2-40B4-BE49-F238E27FC236}">
                <a16:creationId xmlns:a16="http://schemas.microsoft.com/office/drawing/2014/main" id="{84D7FABE-DDD1-4D11-919D-A20A8FD0D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151" y="1990616"/>
            <a:ext cx="1600200" cy="1085850"/>
          </a:xfrm>
          <a:prstGeom prst="rect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0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: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S’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•S, #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    S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•BB, #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    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•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, a/b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B •b, a/b</a:t>
            </a:r>
          </a:p>
        </p:txBody>
      </p:sp>
      <p:grpSp>
        <p:nvGrpSpPr>
          <p:cNvPr id="59" name="Group 21">
            <a:extLst>
              <a:ext uri="{FF2B5EF4-FFF2-40B4-BE49-F238E27FC236}">
                <a16:creationId xmlns:a16="http://schemas.microsoft.com/office/drawing/2014/main" id="{A32B5497-0F39-4E83-9820-C8B371C0701B}"/>
              </a:ext>
            </a:extLst>
          </p:cNvPr>
          <p:cNvGrpSpPr>
            <a:grpSpLocks/>
          </p:cNvGrpSpPr>
          <p:nvPr/>
        </p:nvGrpSpPr>
        <p:grpSpPr bwMode="auto">
          <a:xfrm>
            <a:off x="6378351" y="1876316"/>
            <a:ext cx="457200" cy="285750"/>
            <a:chOff x="2016" y="720"/>
            <a:chExt cx="384" cy="240"/>
          </a:xfrm>
        </p:grpSpPr>
        <p:sp>
          <p:nvSpPr>
            <p:cNvPr id="60" name="Line 17">
              <a:extLst>
                <a:ext uri="{FF2B5EF4-FFF2-40B4-BE49-F238E27FC236}">
                  <a16:creationId xmlns:a16="http://schemas.microsoft.com/office/drawing/2014/main" id="{84F247FF-860F-4EB0-B4E7-27E8D1CC17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960"/>
              <a:ext cx="38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E9E0EBD5-C964-44B8-8D65-11567C898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720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S</a:t>
              </a:r>
            </a:p>
          </p:txBody>
        </p:sp>
      </p:grpSp>
      <p:sp>
        <p:nvSpPr>
          <p:cNvPr id="62" name="Rectangle 30">
            <a:extLst>
              <a:ext uri="{FF2B5EF4-FFF2-40B4-BE49-F238E27FC236}">
                <a16:creationId xmlns:a16="http://schemas.microsoft.com/office/drawing/2014/main" id="{9C88F166-93EF-4E8C-A7A3-77D58095A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551" y="1990616"/>
            <a:ext cx="1600200" cy="3429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: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S’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S •, #</a:t>
            </a:r>
          </a:p>
        </p:txBody>
      </p:sp>
      <p:grpSp>
        <p:nvGrpSpPr>
          <p:cNvPr id="63" name="Group 32">
            <a:extLst>
              <a:ext uri="{FF2B5EF4-FFF2-40B4-BE49-F238E27FC236}">
                <a16:creationId xmlns:a16="http://schemas.microsoft.com/office/drawing/2014/main" id="{CFA2FA30-6919-478F-80CD-6DF442851814}"/>
              </a:ext>
            </a:extLst>
          </p:cNvPr>
          <p:cNvGrpSpPr>
            <a:grpSpLocks/>
          </p:cNvGrpSpPr>
          <p:nvPr/>
        </p:nvGrpSpPr>
        <p:grpSpPr bwMode="auto">
          <a:xfrm>
            <a:off x="6378351" y="2676416"/>
            <a:ext cx="457200" cy="285750"/>
            <a:chOff x="2016" y="720"/>
            <a:chExt cx="384" cy="240"/>
          </a:xfrm>
        </p:grpSpPr>
        <p:sp>
          <p:nvSpPr>
            <p:cNvPr id="64" name="Line 33">
              <a:extLst>
                <a:ext uri="{FF2B5EF4-FFF2-40B4-BE49-F238E27FC236}">
                  <a16:creationId xmlns:a16="http://schemas.microsoft.com/office/drawing/2014/main" id="{2DC23650-EE6E-436E-BCC1-0DC2646F62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960"/>
              <a:ext cx="38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5" name="Rectangle 34">
              <a:extLst>
                <a:ext uri="{FF2B5EF4-FFF2-40B4-BE49-F238E27FC236}">
                  <a16:creationId xmlns:a16="http://schemas.microsoft.com/office/drawing/2014/main" id="{1C90095F-3F2A-494A-AE95-501E23797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720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B</a:t>
              </a:r>
            </a:p>
          </p:txBody>
        </p:sp>
      </p:grpSp>
      <p:sp>
        <p:nvSpPr>
          <p:cNvPr id="66" name="Rectangle 35">
            <a:extLst>
              <a:ext uri="{FF2B5EF4-FFF2-40B4-BE49-F238E27FC236}">
                <a16:creationId xmlns:a16="http://schemas.microsoft.com/office/drawing/2014/main" id="{5C336ED0-9321-4843-94F8-1EE3B69AB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551" y="2847866"/>
            <a:ext cx="1600200" cy="8001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2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: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S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B • B, #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    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•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, #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B •b, #</a:t>
            </a:r>
          </a:p>
        </p:txBody>
      </p:sp>
      <p:grpSp>
        <p:nvGrpSpPr>
          <p:cNvPr id="67" name="Group 38">
            <a:extLst>
              <a:ext uri="{FF2B5EF4-FFF2-40B4-BE49-F238E27FC236}">
                <a16:creationId xmlns:a16="http://schemas.microsoft.com/office/drawing/2014/main" id="{7D0E537D-FA66-4121-B3E0-118A6D788D73}"/>
              </a:ext>
            </a:extLst>
          </p:cNvPr>
          <p:cNvGrpSpPr>
            <a:grpSpLocks/>
          </p:cNvGrpSpPr>
          <p:nvPr/>
        </p:nvGrpSpPr>
        <p:grpSpPr bwMode="auto">
          <a:xfrm>
            <a:off x="4320951" y="2962166"/>
            <a:ext cx="457200" cy="1771650"/>
            <a:chOff x="288" y="1632"/>
            <a:chExt cx="384" cy="1488"/>
          </a:xfrm>
        </p:grpSpPr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E288021B-E31D-4F3C-A878-85EFB7454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" y="1632"/>
              <a:ext cx="192" cy="1488"/>
            </a:xfrm>
            <a:custGeom>
              <a:avLst/>
              <a:gdLst>
                <a:gd name="T0" fmla="*/ 192 w 192"/>
                <a:gd name="T1" fmla="*/ 0 h 1488"/>
                <a:gd name="T2" fmla="*/ 0 w 192"/>
                <a:gd name="T3" fmla="*/ 0 h 1488"/>
                <a:gd name="T4" fmla="*/ 0 w 192"/>
                <a:gd name="T5" fmla="*/ 1488 h 1488"/>
                <a:gd name="T6" fmla="*/ 192 w 192"/>
                <a:gd name="T7" fmla="*/ 1488 h 14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1488"/>
                <a:gd name="T14" fmla="*/ 192 w 192"/>
                <a:gd name="T15" fmla="*/ 1488 h 14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1488">
                  <a:moveTo>
                    <a:pt x="192" y="0"/>
                  </a:moveTo>
                  <a:lnTo>
                    <a:pt x="0" y="0"/>
                  </a:lnTo>
                  <a:lnTo>
                    <a:pt x="0" y="1488"/>
                  </a:lnTo>
                  <a:lnTo>
                    <a:pt x="192" y="1488"/>
                  </a:lnTo>
                </a:path>
              </a:pathLst>
            </a:custGeom>
            <a:noFill/>
            <a:ln w="1905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9" name="Rectangle 37">
              <a:extLst>
                <a:ext uri="{FF2B5EF4-FFF2-40B4-BE49-F238E27FC236}">
                  <a16:creationId xmlns:a16="http://schemas.microsoft.com/office/drawing/2014/main" id="{03DF8F2A-839D-407D-BDB2-8D4BC4263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064"/>
              <a:ext cx="19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a</a:t>
              </a:r>
            </a:p>
          </p:txBody>
        </p:sp>
      </p:grpSp>
      <p:sp>
        <p:nvSpPr>
          <p:cNvPr id="70" name="Rectangle 39">
            <a:extLst>
              <a:ext uri="{FF2B5EF4-FFF2-40B4-BE49-F238E27FC236}">
                <a16:creationId xmlns:a16="http://schemas.microsoft.com/office/drawing/2014/main" id="{9E1DE23D-4C31-4E1F-AE23-BBD6FE08E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151" y="4215272"/>
            <a:ext cx="1600200" cy="8001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3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: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B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a•B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, a/b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    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•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, a/b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B •b, a/b</a:t>
            </a:r>
          </a:p>
        </p:txBody>
      </p:sp>
      <p:grpSp>
        <p:nvGrpSpPr>
          <p:cNvPr id="71" name="Group 55">
            <a:extLst>
              <a:ext uri="{FF2B5EF4-FFF2-40B4-BE49-F238E27FC236}">
                <a16:creationId xmlns:a16="http://schemas.microsoft.com/office/drawing/2014/main" id="{07CDFC38-959D-4463-91CB-D96E4F07C7E3}"/>
              </a:ext>
            </a:extLst>
          </p:cNvPr>
          <p:cNvGrpSpPr>
            <a:grpSpLocks/>
          </p:cNvGrpSpPr>
          <p:nvPr/>
        </p:nvGrpSpPr>
        <p:grpSpPr bwMode="auto">
          <a:xfrm>
            <a:off x="5578251" y="3076467"/>
            <a:ext cx="285750" cy="393944"/>
            <a:chOff x="1296" y="1728"/>
            <a:chExt cx="240" cy="432"/>
          </a:xfrm>
        </p:grpSpPr>
        <p:sp>
          <p:nvSpPr>
            <p:cNvPr id="72" name="Line 53">
              <a:extLst>
                <a:ext uri="{FF2B5EF4-FFF2-40B4-BE49-F238E27FC236}">
                  <a16:creationId xmlns:a16="http://schemas.microsoft.com/office/drawing/2014/main" id="{FE1F963B-28A0-48F5-9BFA-1F94D50AE8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728"/>
              <a:ext cx="0" cy="432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3" name="Rectangle 54">
              <a:extLst>
                <a:ext uri="{FF2B5EF4-FFF2-40B4-BE49-F238E27FC236}">
                  <a16:creationId xmlns:a16="http://schemas.microsoft.com/office/drawing/2014/main" id="{7485D4F9-829D-4A26-85A0-D3E9BCCF6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872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b</a:t>
              </a:r>
            </a:p>
          </p:txBody>
        </p:sp>
      </p:grpSp>
      <p:sp>
        <p:nvSpPr>
          <p:cNvPr id="74" name="Rectangle 62">
            <a:extLst>
              <a:ext uri="{FF2B5EF4-FFF2-40B4-BE49-F238E27FC236}">
                <a16:creationId xmlns:a16="http://schemas.microsoft.com/office/drawing/2014/main" id="{822DD2DB-6E69-4705-B80E-9A5F934D8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151" y="3490148"/>
            <a:ext cx="1600200" cy="3429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4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: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B b •, a/b</a:t>
            </a:r>
          </a:p>
        </p:txBody>
      </p:sp>
      <p:grpSp>
        <p:nvGrpSpPr>
          <p:cNvPr id="75" name="Group 79">
            <a:extLst>
              <a:ext uri="{FF2B5EF4-FFF2-40B4-BE49-F238E27FC236}">
                <a16:creationId xmlns:a16="http://schemas.microsoft.com/office/drawing/2014/main" id="{C5217CF0-3028-46BB-AF83-BB1D07CAFED9}"/>
              </a:ext>
            </a:extLst>
          </p:cNvPr>
          <p:cNvGrpSpPr>
            <a:grpSpLocks/>
          </p:cNvGrpSpPr>
          <p:nvPr/>
        </p:nvGrpSpPr>
        <p:grpSpPr bwMode="auto">
          <a:xfrm>
            <a:off x="8150001" y="2162066"/>
            <a:ext cx="742950" cy="685800"/>
            <a:chOff x="3504" y="960"/>
            <a:chExt cx="624" cy="576"/>
          </a:xfrm>
        </p:grpSpPr>
        <p:sp>
          <p:nvSpPr>
            <p:cNvPr id="76" name="Freeform 76">
              <a:extLst>
                <a:ext uri="{FF2B5EF4-FFF2-40B4-BE49-F238E27FC236}">
                  <a16:creationId xmlns:a16="http://schemas.microsoft.com/office/drawing/2014/main" id="{9DCDFD4A-24F6-4359-8337-4AE072EE3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960"/>
              <a:ext cx="624" cy="576"/>
            </a:xfrm>
            <a:custGeom>
              <a:avLst/>
              <a:gdLst>
                <a:gd name="T0" fmla="*/ 0 w 624"/>
                <a:gd name="T1" fmla="*/ 576 h 576"/>
                <a:gd name="T2" fmla="*/ 0 w 624"/>
                <a:gd name="T3" fmla="*/ 432 h 576"/>
                <a:gd name="T4" fmla="*/ 432 w 624"/>
                <a:gd name="T5" fmla="*/ 432 h 576"/>
                <a:gd name="T6" fmla="*/ 432 w 624"/>
                <a:gd name="T7" fmla="*/ 0 h 576"/>
                <a:gd name="T8" fmla="*/ 624 w 624"/>
                <a:gd name="T9" fmla="*/ 0 h 5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4"/>
                <a:gd name="T16" fmla="*/ 0 h 576"/>
                <a:gd name="T17" fmla="*/ 624 w 624"/>
                <a:gd name="T18" fmla="*/ 576 h 5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4" h="576">
                  <a:moveTo>
                    <a:pt x="0" y="576"/>
                  </a:moveTo>
                  <a:lnTo>
                    <a:pt x="0" y="432"/>
                  </a:lnTo>
                  <a:lnTo>
                    <a:pt x="432" y="432"/>
                  </a:lnTo>
                  <a:lnTo>
                    <a:pt x="432" y="0"/>
                  </a:lnTo>
                  <a:lnTo>
                    <a:pt x="624" y="0"/>
                  </a:lnTo>
                </a:path>
              </a:pathLst>
            </a:custGeom>
            <a:noFill/>
            <a:ln w="1905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77" name="Rectangle 78">
              <a:extLst>
                <a:ext uri="{FF2B5EF4-FFF2-40B4-BE49-F238E27FC236}">
                  <a16:creationId xmlns:a16="http://schemas.microsoft.com/office/drawing/2014/main" id="{20E98FF3-AE95-4CFE-8A5A-BA1B9AAA4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115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B</a:t>
              </a:r>
            </a:p>
          </p:txBody>
        </p:sp>
      </p:grpSp>
      <p:sp>
        <p:nvSpPr>
          <p:cNvPr id="78" name="Rectangle 80">
            <a:extLst>
              <a:ext uri="{FF2B5EF4-FFF2-40B4-BE49-F238E27FC236}">
                <a16:creationId xmlns:a16="http://schemas.microsoft.com/office/drawing/2014/main" id="{FB3DB042-1FCA-4508-BC1A-1BC792B3A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2951" y="1990616"/>
            <a:ext cx="1600200" cy="3429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5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: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S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BB•,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#</a:t>
            </a:r>
          </a:p>
        </p:txBody>
      </p:sp>
      <p:grpSp>
        <p:nvGrpSpPr>
          <p:cNvPr id="79" name="Group 81">
            <a:extLst>
              <a:ext uri="{FF2B5EF4-FFF2-40B4-BE49-F238E27FC236}">
                <a16:creationId xmlns:a16="http://schemas.microsoft.com/office/drawing/2014/main" id="{9A2C7178-3BE1-445C-A343-E209E09ECB13}"/>
              </a:ext>
            </a:extLst>
          </p:cNvPr>
          <p:cNvGrpSpPr>
            <a:grpSpLocks/>
          </p:cNvGrpSpPr>
          <p:nvPr/>
        </p:nvGrpSpPr>
        <p:grpSpPr bwMode="auto">
          <a:xfrm>
            <a:off x="8435751" y="2962166"/>
            <a:ext cx="457200" cy="285750"/>
            <a:chOff x="2016" y="720"/>
            <a:chExt cx="384" cy="240"/>
          </a:xfrm>
        </p:grpSpPr>
        <p:sp>
          <p:nvSpPr>
            <p:cNvPr id="80" name="Line 82">
              <a:extLst>
                <a:ext uri="{FF2B5EF4-FFF2-40B4-BE49-F238E27FC236}">
                  <a16:creationId xmlns:a16="http://schemas.microsoft.com/office/drawing/2014/main" id="{287C4417-74D4-4450-A41B-5AD7159A35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960"/>
              <a:ext cx="38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1" name="Rectangle 83">
              <a:extLst>
                <a:ext uri="{FF2B5EF4-FFF2-40B4-BE49-F238E27FC236}">
                  <a16:creationId xmlns:a16="http://schemas.microsoft.com/office/drawing/2014/main" id="{1AD7206F-8D39-4665-B88E-123CD14A3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720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a</a:t>
              </a:r>
            </a:p>
          </p:txBody>
        </p:sp>
      </p:grpSp>
      <p:sp>
        <p:nvSpPr>
          <p:cNvPr id="82" name="Rectangle 84">
            <a:extLst>
              <a:ext uri="{FF2B5EF4-FFF2-40B4-BE49-F238E27FC236}">
                <a16:creationId xmlns:a16="http://schemas.microsoft.com/office/drawing/2014/main" id="{F43E7364-CC9B-4BC8-AA0C-044E9F576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2951" y="2847866"/>
            <a:ext cx="1600200" cy="8001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6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: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B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a•B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, #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    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•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, #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  B •b, #</a:t>
            </a:r>
          </a:p>
        </p:txBody>
      </p:sp>
      <p:grpSp>
        <p:nvGrpSpPr>
          <p:cNvPr id="83" name="Group 85">
            <a:extLst>
              <a:ext uri="{FF2B5EF4-FFF2-40B4-BE49-F238E27FC236}">
                <a16:creationId xmlns:a16="http://schemas.microsoft.com/office/drawing/2014/main" id="{B4E2172F-9EA6-49E9-92C8-301F2856BA2C}"/>
              </a:ext>
            </a:extLst>
          </p:cNvPr>
          <p:cNvGrpSpPr>
            <a:grpSpLocks/>
          </p:cNvGrpSpPr>
          <p:nvPr/>
        </p:nvGrpSpPr>
        <p:grpSpPr bwMode="auto">
          <a:xfrm>
            <a:off x="7635651" y="3647967"/>
            <a:ext cx="285750" cy="567305"/>
            <a:chOff x="1296" y="1728"/>
            <a:chExt cx="240" cy="432"/>
          </a:xfrm>
        </p:grpSpPr>
        <p:sp>
          <p:nvSpPr>
            <p:cNvPr id="84" name="Line 86">
              <a:extLst>
                <a:ext uri="{FF2B5EF4-FFF2-40B4-BE49-F238E27FC236}">
                  <a16:creationId xmlns:a16="http://schemas.microsoft.com/office/drawing/2014/main" id="{B3C1B700-361D-4C2D-9672-531D2E9A0D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728"/>
              <a:ext cx="0" cy="432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5" name="Rectangle 87">
              <a:extLst>
                <a:ext uri="{FF2B5EF4-FFF2-40B4-BE49-F238E27FC236}">
                  <a16:creationId xmlns:a16="http://schemas.microsoft.com/office/drawing/2014/main" id="{BD03A43C-91DF-43EA-BD50-8913B9566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872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b</a:t>
              </a:r>
            </a:p>
          </p:txBody>
        </p:sp>
      </p:grpSp>
      <p:sp>
        <p:nvSpPr>
          <p:cNvPr id="86" name="Rectangle 88">
            <a:extLst>
              <a:ext uri="{FF2B5EF4-FFF2-40B4-BE49-F238E27FC236}">
                <a16:creationId xmlns:a16="http://schemas.microsoft.com/office/drawing/2014/main" id="{9C64CEFA-B7F5-4D79-BB21-99D6F3664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7859" y="4213082"/>
            <a:ext cx="1600200" cy="3429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7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: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B b •, #</a:t>
            </a:r>
          </a:p>
        </p:txBody>
      </p:sp>
      <p:grpSp>
        <p:nvGrpSpPr>
          <p:cNvPr id="87" name="Group 95">
            <a:extLst>
              <a:ext uri="{FF2B5EF4-FFF2-40B4-BE49-F238E27FC236}">
                <a16:creationId xmlns:a16="http://schemas.microsoft.com/office/drawing/2014/main" id="{7650965A-01CE-4882-B310-A36AD5F105EE}"/>
              </a:ext>
            </a:extLst>
          </p:cNvPr>
          <p:cNvGrpSpPr>
            <a:grpSpLocks/>
          </p:cNvGrpSpPr>
          <p:nvPr/>
        </p:nvGrpSpPr>
        <p:grpSpPr bwMode="auto">
          <a:xfrm>
            <a:off x="5587776" y="5015372"/>
            <a:ext cx="285750" cy="399943"/>
            <a:chOff x="1296" y="1728"/>
            <a:chExt cx="240" cy="432"/>
          </a:xfrm>
        </p:grpSpPr>
        <p:sp>
          <p:nvSpPr>
            <p:cNvPr id="88" name="Line 96">
              <a:extLst>
                <a:ext uri="{FF2B5EF4-FFF2-40B4-BE49-F238E27FC236}">
                  <a16:creationId xmlns:a16="http://schemas.microsoft.com/office/drawing/2014/main" id="{F96E86AE-9D0F-42F5-BCB8-EAD58E8074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728"/>
              <a:ext cx="0" cy="432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89" name="Rectangle 97">
              <a:extLst>
                <a:ext uri="{FF2B5EF4-FFF2-40B4-BE49-F238E27FC236}">
                  <a16:creationId xmlns:a16="http://schemas.microsoft.com/office/drawing/2014/main" id="{9F022B2C-C390-4838-8B54-6963359E9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872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B</a:t>
              </a:r>
            </a:p>
          </p:txBody>
        </p:sp>
      </p:grpSp>
      <p:sp>
        <p:nvSpPr>
          <p:cNvPr id="90" name="Rectangle 98">
            <a:extLst>
              <a:ext uri="{FF2B5EF4-FFF2-40B4-BE49-F238E27FC236}">
                <a16:creationId xmlns:a16="http://schemas.microsoft.com/office/drawing/2014/main" id="{74473C80-E0C7-44FA-BEF7-21BDE645C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914" y="5408289"/>
            <a:ext cx="1600200" cy="40005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8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: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B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•, a/b</a:t>
            </a:r>
          </a:p>
        </p:txBody>
      </p:sp>
      <p:grpSp>
        <p:nvGrpSpPr>
          <p:cNvPr id="91" name="Group 99">
            <a:extLst>
              <a:ext uri="{FF2B5EF4-FFF2-40B4-BE49-F238E27FC236}">
                <a16:creationId xmlns:a16="http://schemas.microsoft.com/office/drawing/2014/main" id="{9928135E-0919-432D-845A-6348D89B2EF9}"/>
              </a:ext>
            </a:extLst>
          </p:cNvPr>
          <p:cNvGrpSpPr>
            <a:grpSpLocks/>
          </p:cNvGrpSpPr>
          <p:nvPr/>
        </p:nvGrpSpPr>
        <p:grpSpPr bwMode="auto">
          <a:xfrm>
            <a:off x="6149751" y="3872372"/>
            <a:ext cx="752475" cy="457200"/>
            <a:chOff x="1816" y="2592"/>
            <a:chExt cx="632" cy="384"/>
          </a:xfrm>
        </p:grpSpPr>
        <p:sp>
          <p:nvSpPr>
            <p:cNvPr id="92" name="Freeform 100">
              <a:extLst>
                <a:ext uri="{FF2B5EF4-FFF2-40B4-BE49-F238E27FC236}">
                  <a16:creationId xmlns:a16="http://schemas.microsoft.com/office/drawing/2014/main" id="{120C424C-20B8-4B80-802B-6E1A5A1B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6" y="2592"/>
              <a:ext cx="392" cy="384"/>
            </a:xfrm>
            <a:custGeom>
              <a:avLst/>
              <a:gdLst>
                <a:gd name="T0" fmla="*/ 200 w 392"/>
                <a:gd name="T1" fmla="*/ 384 h 384"/>
                <a:gd name="T2" fmla="*/ 344 w 392"/>
                <a:gd name="T3" fmla="*/ 336 h 384"/>
                <a:gd name="T4" fmla="*/ 392 w 392"/>
                <a:gd name="T5" fmla="*/ 144 h 384"/>
                <a:gd name="T6" fmla="*/ 344 w 392"/>
                <a:gd name="T7" fmla="*/ 48 h 384"/>
                <a:gd name="T8" fmla="*/ 200 w 392"/>
                <a:gd name="T9" fmla="*/ 0 h 384"/>
                <a:gd name="T10" fmla="*/ 56 w 392"/>
                <a:gd name="T11" fmla="*/ 48 h 384"/>
                <a:gd name="T12" fmla="*/ 8 w 392"/>
                <a:gd name="T13" fmla="*/ 192 h 384"/>
                <a:gd name="T14" fmla="*/ 8 w 392"/>
                <a:gd name="T15" fmla="*/ 288 h 3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92"/>
                <a:gd name="T25" fmla="*/ 0 h 384"/>
                <a:gd name="T26" fmla="*/ 392 w 392"/>
                <a:gd name="T27" fmla="*/ 384 h 3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92" h="384">
                  <a:moveTo>
                    <a:pt x="200" y="384"/>
                  </a:moveTo>
                  <a:cubicBezTo>
                    <a:pt x="256" y="380"/>
                    <a:pt x="312" y="376"/>
                    <a:pt x="344" y="336"/>
                  </a:cubicBezTo>
                  <a:cubicBezTo>
                    <a:pt x="376" y="296"/>
                    <a:pt x="392" y="192"/>
                    <a:pt x="392" y="144"/>
                  </a:cubicBezTo>
                  <a:cubicBezTo>
                    <a:pt x="392" y="96"/>
                    <a:pt x="376" y="72"/>
                    <a:pt x="344" y="48"/>
                  </a:cubicBezTo>
                  <a:cubicBezTo>
                    <a:pt x="312" y="24"/>
                    <a:pt x="248" y="0"/>
                    <a:pt x="200" y="0"/>
                  </a:cubicBezTo>
                  <a:cubicBezTo>
                    <a:pt x="152" y="0"/>
                    <a:pt x="88" y="16"/>
                    <a:pt x="56" y="48"/>
                  </a:cubicBezTo>
                  <a:cubicBezTo>
                    <a:pt x="24" y="80"/>
                    <a:pt x="16" y="152"/>
                    <a:pt x="8" y="192"/>
                  </a:cubicBezTo>
                  <a:cubicBezTo>
                    <a:pt x="0" y="232"/>
                    <a:pt x="4" y="260"/>
                    <a:pt x="8" y="288"/>
                  </a:cubicBezTo>
                </a:path>
              </a:pathLst>
            </a:custGeom>
            <a:noFill/>
            <a:ln w="1905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3" name="Rectangle 101">
              <a:extLst>
                <a:ext uri="{FF2B5EF4-FFF2-40B4-BE49-F238E27FC236}">
                  <a16:creationId xmlns:a16="http://schemas.microsoft.com/office/drawing/2014/main" id="{8BF85D8A-D12E-441E-ABF7-DFB0094DB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640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a</a:t>
              </a:r>
            </a:p>
          </p:txBody>
        </p:sp>
      </p:grpSp>
      <p:grpSp>
        <p:nvGrpSpPr>
          <p:cNvPr id="94" name="Group 105">
            <a:extLst>
              <a:ext uri="{FF2B5EF4-FFF2-40B4-BE49-F238E27FC236}">
                <a16:creationId xmlns:a16="http://schemas.microsoft.com/office/drawing/2014/main" id="{7E0CF2D1-3973-493C-8750-96E7A4C21CD5}"/>
              </a:ext>
            </a:extLst>
          </p:cNvPr>
          <p:cNvGrpSpPr>
            <a:grpSpLocks/>
          </p:cNvGrpSpPr>
          <p:nvPr/>
        </p:nvGrpSpPr>
        <p:grpSpPr bwMode="auto">
          <a:xfrm>
            <a:off x="5587776" y="3833049"/>
            <a:ext cx="342900" cy="362824"/>
            <a:chOff x="1344" y="2448"/>
            <a:chExt cx="288" cy="432"/>
          </a:xfrm>
        </p:grpSpPr>
        <p:sp>
          <p:nvSpPr>
            <p:cNvPr id="95" name="Line 106">
              <a:extLst>
                <a:ext uri="{FF2B5EF4-FFF2-40B4-BE49-F238E27FC236}">
                  <a16:creationId xmlns:a16="http://schemas.microsoft.com/office/drawing/2014/main" id="{B6DCDAFD-899D-459B-826D-9CCF371556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4" y="2448"/>
              <a:ext cx="0" cy="432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6" name="Rectangle 107">
              <a:extLst>
                <a:ext uri="{FF2B5EF4-FFF2-40B4-BE49-F238E27FC236}">
                  <a16:creationId xmlns:a16="http://schemas.microsoft.com/office/drawing/2014/main" id="{7D2FA31A-EC57-44EE-9477-EC8580F75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592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b</a:t>
              </a:r>
            </a:p>
          </p:txBody>
        </p:sp>
      </p:grpSp>
      <p:grpSp>
        <p:nvGrpSpPr>
          <p:cNvPr id="97" name="Group 112">
            <a:extLst>
              <a:ext uri="{FF2B5EF4-FFF2-40B4-BE49-F238E27FC236}">
                <a16:creationId xmlns:a16="http://schemas.microsoft.com/office/drawing/2014/main" id="{E17F05E3-AF09-4610-822B-0F158E1E8000}"/>
              </a:ext>
            </a:extLst>
          </p:cNvPr>
          <p:cNvGrpSpPr>
            <a:grpSpLocks/>
          </p:cNvGrpSpPr>
          <p:nvPr/>
        </p:nvGrpSpPr>
        <p:grpSpPr bwMode="auto">
          <a:xfrm>
            <a:off x="10035951" y="2447816"/>
            <a:ext cx="695325" cy="514350"/>
            <a:chOff x="5088" y="1200"/>
            <a:chExt cx="584" cy="432"/>
          </a:xfrm>
        </p:grpSpPr>
        <p:sp>
          <p:nvSpPr>
            <p:cNvPr id="98" name="Freeform 109">
              <a:extLst>
                <a:ext uri="{FF2B5EF4-FFF2-40B4-BE49-F238E27FC236}">
                  <a16:creationId xmlns:a16="http://schemas.microsoft.com/office/drawing/2014/main" id="{4EE4D46C-6B08-41BD-8605-2A2ED501B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" y="1248"/>
              <a:ext cx="392" cy="384"/>
            </a:xfrm>
            <a:custGeom>
              <a:avLst/>
              <a:gdLst>
                <a:gd name="T0" fmla="*/ 200 w 392"/>
                <a:gd name="T1" fmla="*/ 384 h 384"/>
                <a:gd name="T2" fmla="*/ 344 w 392"/>
                <a:gd name="T3" fmla="*/ 336 h 384"/>
                <a:gd name="T4" fmla="*/ 392 w 392"/>
                <a:gd name="T5" fmla="*/ 144 h 384"/>
                <a:gd name="T6" fmla="*/ 344 w 392"/>
                <a:gd name="T7" fmla="*/ 48 h 384"/>
                <a:gd name="T8" fmla="*/ 200 w 392"/>
                <a:gd name="T9" fmla="*/ 0 h 384"/>
                <a:gd name="T10" fmla="*/ 56 w 392"/>
                <a:gd name="T11" fmla="*/ 48 h 384"/>
                <a:gd name="T12" fmla="*/ 8 w 392"/>
                <a:gd name="T13" fmla="*/ 192 h 384"/>
                <a:gd name="T14" fmla="*/ 8 w 392"/>
                <a:gd name="T15" fmla="*/ 288 h 3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92"/>
                <a:gd name="T25" fmla="*/ 0 h 384"/>
                <a:gd name="T26" fmla="*/ 392 w 392"/>
                <a:gd name="T27" fmla="*/ 384 h 3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92" h="384">
                  <a:moveTo>
                    <a:pt x="200" y="384"/>
                  </a:moveTo>
                  <a:cubicBezTo>
                    <a:pt x="256" y="380"/>
                    <a:pt x="312" y="376"/>
                    <a:pt x="344" y="336"/>
                  </a:cubicBezTo>
                  <a:cubicBezTo>
                    <a:pt x="376" y="296"/>
                    <a:pt x="392" y="192"/>
                    <a:pt x="392" y="144"/>
                  </a:cubicBezTo>
                  <a:cubicBezTo>
                    <a:pt x="392" y="96"/>
                    <a:pt x="376" y="72"/>
                    <a:pt x="344" y="48"/>
                  </a:cubicBezTo>
                  <a:cubicBezTo>
                    <a:pt x="312" y="24"/>
                    <a:pt x="248" y="0"/>
                    <a:pt x="200" y="0"/>
                  </a:cubicBezTo>
                  <a:cubicBezTo>
                    <a:pt x="152" y="0"/>
                    <a:pt x="88" y="16"/>
                    <a:pt x="56" y="48"/>
                  </a:cubicBezTo>
                  <a:cubicBezTo>
                    <a:pt x="24" y="80"/>
                    <a:pt x="16" y="152"/>
                    <a:pt x="8" y="192"/>
                  </a:cubicBezTo>
                  <a:cubicBezTo>
                    <a:pt x="0" y="232"/>
                    <a:pt x="4" y="260"/>
                    <a:pt x="8" y="288"/>
                  </a:cubicBezTo>
                </a:path>
              </a:pathLst>
            </a:custGeom>
            <a:noFill/>
            <a:ln w="1905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9" name="Rectangle 110">
              <a:extLst>
                <a:ext uri="{FF2B5EF4-FFF2-40B4-BE49-F238E27FC236}">
                  <a16:creationId xmlns:a16="http://schemas.microsoft.com/office/drawing/2014/main" id="{48FC50F8-411F-414A-952E-7D9CD75F2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200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a</a:t>
              </a:r>
            </a:p>
          </p:txBody>
        </p:sp>
      </p:grpSp>
      <p:sp>
        <p:nvSpPr>
          <p:cNvPr id="100" name="Rectangle 113">
            <a:extLst>
              <a:ext uri="{FF2B5EF4-FFF2-40B4-BE49-F238E27FC236}">
                <a16:creationId xmlns:a16="http://schemas.microsoft.com/office/drawing/2014/main" id="{37F5BFF7-115E-4330-B97C-5B6BF8D03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8109" y="4213082"/>
            <a:ext cx="1600200" cy="3429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9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: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B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•, #</a:t>
            </a:r>
          </a:p>
        </p:txBody>
      </p:sp>
      <p:grpSp>
        <p:nvGrpSpPr>
          <p:cNvPr id="101" name="Group 114">
            <a:extLst>
              <a:ext uri="{FF2B5EF4-FFF2-40B4-BE49-F238E27FC236}">
                <a16:creationId xmlns:a16="http://schemas.microsoft.com/office/drawing/2014/main" id="{4AD4ECBD-E257-4232-8D09-A5DD024A6D5D}"/>
              </a:ext>
            </a:extLst>
          </p:cNvPr>
          <p:cNvGrpSpPr>
            <a:grpSpLocks/>
          </p:cNvGrpSpPr>
          <p:nvPr/>
        </p:nvGrpSpPr>
        <p:grpSpPr bwMode="auto">
          <a:xfrm>
            <a:off x="9693051" y="3647967"/>
            <a:ext cx="285750" cy="567305"/>
            <a:chOff x="1296" y="1728"/>
            <a:chExt cx="240" cy="432"/>
          </a:xfrm>
        </p:grpSpPr>
        <p:sp>
          <p:nvSpPr>
            <p:cNvPr id="102" name="Line 115">
              <a:extLst>
                <a:ext uri="{FF2B5EF4-FFF2-40B4-BE49-F238E27FC236}">
                  <a16:creationId xmlns:a16="http://schemas.microsoft.com/office/drawing/2014/main" id="{451A1251-8977-439C-99DB-AB51B15374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728"/>
              <a:ext cx="0" cy="432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3" name="Rectangle 116">
              <a:extLst>
                <a:ext uri="{FF2B5EF4-FFF2-40B4-BE49-F238E27FC236}">
                  <a16:creationId xmlns:a16="http://schemas.microsoft.com/office/drawing/2014/main" id="{E743AE86-741D-45A5-B046-5BB4F200E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872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B</a:t>
              </a:r>
            </a:p>
          </p:txBody>
        </p:sp>
      </p:grpSp>
      <p:grpSp>
        <p:nvGrpSpPr>
          <p:cNvPr id="104" name="Group 118">
            <a:extLst>
              <a:ext uri="{FF2B5EF4-FFF2-40B4-BE49-F238E27FC236}">
                <a16:creationId xmlns:a16="http://schemas.microsoft.com/office/drawing/2014/main" id="{F5E213DC-0D14-48A7-80DA-50A0BBF266DC}"/>
              </a:ext>
            </a:extLst>
          </p:cNvPr>
          <p:cNvGrpSpPr>
            <a:grpSpLocks/>
          </p:cNvGrpSpPr>
          <p:nvPr/>
        </p:nvGrpSpPr>
        <p:grpSpPr bwMode="auto">
          <a:xfrm>
            <a:off x="8321451" y="3647967"/>
            <a:ext cx="742950" cy="567305"/>
            <a:chOff x="3648" y="2208"/>
            <a:chExt cx="624" cy="672"/>
          </a:xfrm>
        </p:grpSpPr>
        <p:sp>
          <p:nvSpPr>
            <p:cNvPr id="105" name="Rectangle 77">
              <a:extLst>
                <a:ext uri="{FF2B5EF4-FFF2-40B4-BE49-F238E27FC236}">
                  <a16:creationId xmlns:a16="http://schemas.microsoft.com/office/drawing/2014/main" id="{556D21A7-7D77-4524-A61E-A0DFDF4CE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0" y="2336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cap="sq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</a:rPr>
                <a:t>b</a:t>
              </a:r>
            </a:p>
          </p:txBody>
        </p:sp>
        <p:sp>
          <p:nvSpPr>
            <p:cNvPr id="106" name="Freeform 117">
              <a:extLst>
                <a:ext uri="{FF2B5EF4-FFF2-40B4-BE49-F238E27FC236}">
                  <a16:creationId xmlns:a16="http://schemas.microsoft.com/office/drawing/2014/main" id="{B4731FA7-AA0F-4685-9238-2732A38C4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2208"/>
              <a:ext cx="624" cy="672"/>
            </a:xfrm>
            <a:custGeom>
              <a:avLst/>
              <a:gdLst>
                <a:gd name="T0" fmla="*/ 624 w 624"/>
                <a:gd name="T1" fmla="*/ 0 h 672"/>
                <a:gd name="T2" fmla="*/ 624 w 624"/>
                <a:gd name="T3" fmla="*/ 432 h 672"/>
                <a:gd name="T4" fmla="*/ 0 w 624"/>
                <a:gd name="T5" fmla="*/ 432 h 672"/>
                <a:gd name="T6" fmla="*/ 0 w 624"/>
                <a:gd name="T7" fmla="*/ 672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672"/>
                <a:gd name="T14" fmla="*/ 624 w 624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672">
                  <a:moveTo>
                    <a:pt x="624" y="0"/>
                  </a:moveTo>
                  <a:lnTo>
                    <a:pt x="624" y="432"/>
                  </a:lnTo>
                  <a:lnTo>
                    <a:pt x="0" y="432"/>
                  </a:lnTo>
                  <a:lnTo>
                    <a:pt x="0" y="672"/>
                  </a:lnTo>
                </a:path>
              </a:pathLst>
            </a:custGeom>
            <a:noFill/>
            <a:ln w="19050" cap="sq" cmpd="sng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107" name="Rectangle 119">
            <a:extLst>
              <a:ext uri="{FF2B5EF4-FFF2-40B4-BE49-F238E27FC236}">
                <a16:creationId xmlns:a16="http://schemas.microsoft.com/office/drawing/2014/main" id="{F5F791AC-74D8-403E-A57D-18813639D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0520" y="1368482"/>
            <a:ext cx="1631015" cy="1766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sm" len="sm"/>
            <a:tailEnd type="none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1800" b="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0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: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S’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•S, #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    S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•BB, #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         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•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, a    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     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•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, b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B •b, 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 B •b, b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E8B3058-2F31-4493-9C72-CCC1598E274A}"/>
              </a:ext>
            </a:extLst>
          </p:cNvPr>
          <p:cNvSpPr txBox="1"/>
          <p:nvPr/>
        </p:nvSpPr>
        <p:spPr>
          <a:xfrm>
            <a:off x="4383332" y="1989336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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68667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10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8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500"/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8" dur="500"/>
                                        <p:tgtEl>
                                          <p:spTgt spid="10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3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 autoUpdateAnimBg="0"/>
      <p:bldP spid="62" grpId="0" build="p" animBg="1" autoUpdateAnimBg="0"/>
      <p:bldP spid="66" grpId="0" build="p" animBg="1" autoUpdateAnimBg="0"/>
      <p:bldP spid="70" grpId="0" build="p" animBg="1" autoUpdateAnimBg="0"/>
      <p:bldP spid="74" grpId="0" build="p" animBg="1" autoUpdateAnimBg="0"/>
      <p:bldP spid="78" grpId="0" build="p" animBg="1" autoUpdateAnimBg="0"/>
      <p:bldP spid="82" grpId="0" build="p" animBg="1" autoUpdateAnimBg="0"/>
      <p:bldP spid="86" grpId="0" build="p" animBg="1" autoUpdateAnimBg="0"/>
      <p:bldP spid="90" grpId="0" build="p" animBg="1" autoUpdateAnimBg="0"/>
      <p:bldP spid="100" grpId="0" uiExpand="1" build="p" animBg="1" autoUpdateAnimBg="0"/>
      <p:bldP spid="107" grpId="0" uiExpand="1" build="p" animBg="1" autoUpdateAnimBg="0"/>
      <p:bldP spid="107" grpId="1" build="allAtOnce" animBg="1"/>
      <p:bldP spid="5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A7B31D-A12F-4D20-83C7-5FB7DD51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</a:t>
            </a:r>
            <a:r>
              <a:rPr lang="zh-CN" altLang="en-US" dirty="0"/>
              <a:t>　</a:t>
            </a:r>
            <a:r>
              <a:rPr lang="en-US" altLang="zh-CN" dirty="0"/>
              <a:t>LR(1)</a:t>
            </a:r>
            <a:r>
              <a:rPr lang="zh-CN" altLang="en-US" dirty="0"/>
              <a:t>分析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882A63-0904-485E-A2EF-62EF179B1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3715210" cy="617641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步 </a:t>
            </a:r>
            <a:r>
              <a:rPr lang="en-US" altLang="zh-CN" dirty="0"/>
              <a:t>LR(1)</a:t>
            </a:r>
            <a:r>
              <a:rPr lang="zh-CN" altLang="en-US" dirty="0"/>
              <a:t>分析表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9D5AD96-96A9-4D1E-889B-36E058BA716F}"/>
              </a:ext>
            </a:extLst>
          </p:cNvPr>
          <p:cNvGrpSpPr/>
          <p:nvPr/>
        </p:nvGrpSpPr>
        <p:grpSpPr>
          <a:xfrm>
            <a:off x="5003666" y="2353806"/>
            <a:ext cx="6410325" cy="3932023"/>
            <a:chOff x="3744327" y="1322110"/>
            <a:chExt cx="6410325" cy="3932023"/>
          </a:xfrm>
        </p:grpSpPr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E42D1A4F-4A65-4C58-B143-7B4FEAF58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1527" y="1436410"/>
              <a:ext cx="1600200" cy="1085850"/>
            </a:xfrm>
            <a:prstGeom prst="rect">
              <a:avLst/>
            </a:prstGeom>
            <a:solidFill>
              <a:srgbClr val="FFFFFF"/>
            </a:solidFill>
            <a:ln w="19050" cap="sq">
              <a:solidFill>
                <a:sysClr val="windowText" lastClr="000000"/>
              </a:solidFill>
              <a:miter lim="800000"/>
              <a:headEnd type="none" w="sm" len="sm"/>
              <a:tailEnd type="none" w="lg" len="lg"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0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: 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S’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•S, #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     S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•BB, #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     B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•</a:t>
              </a:r>
              <a:r>
                <a:rPr kumimoji="1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aB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, a/b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     B •b, a/b</a:t>
              </a:r>
            </a:p>
          </p:txBody>
        </p:sp>
        <p:grpSp>
          <p:nvGrpSpPr>
            <p:cNvPr id="7" name="Group 21">
              <a:extLst>
                <a:ext uri="{FF2B5EF4-FFF2-40B4-BE49-F238E27FC236}">
                  <a16:creationId xmlns:a16="http://schemas.microsoft.com/office/drawing/2014/main" id="{27742117-B611-4A84-9F83-E119714521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1727" y="1322110"/>
              <a:ext cx="457200" cy="285750"/>
              <a:chOff x="2016" y="720"/>
              <a:chExt cx="384" cy="240"/>
            </a:xfrm>
          </p:grpSpPr>
          <p:sp>
            <p:nvSpPr>
              <p:cNvPr id="54" name="Line 17">
                <a:extLst>
                  <a:ext uri="{FF2B5EF4-FFF2-40B4-BE49-F238E27FC236}">
                    <a16:creationId xmlns:a16="http://schemas.microsoft.com/office/drawing/2014/main" id="{6C139CAD-348B-489B-B9B3-BC8917066E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960"/>
                <a:ext cx="384" cy="0"/>
              </a:xfrm>
              <a:prstGeom prst="line">
                <a:avLst/>
              </a:prstGeom>
              <a:noFill/>
              <a:ln w="19050" cap="sq">
                <a:solidFill>
                  <a:sysClr val="windowText" lastClr="000000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55" name="Rectangle 18">
                <a:extLst>
                  <a:ext uri="{FF2B5EF4-FFF2-40B4-BE49-F238E27FC236}">
                    <a16:creationId xmlns:a16="http://schemas.microsoft.com/office/drawing/2014/main" id="{D683E417-3135-489F-8FE2-787C22722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720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rPr>
                  <a:t>S</a:t>
                </a:r>
              </a:p>
            </p:txBody>
          </p:sp>
        </p:grpSp>
        <p:sp>
          <p:nvSpPr>
            <p:cNvPr id="8" name="Rectangle 30">
              <a:extLst>
                <a:ext uri="{FF2B5EF4-FFF2-40B4-BE49-F238E27FC236}">
                  <a16:creationId xmlns:a16="http://schemas.microsoft.com/office/drawing/2014/main" id="{412BFF90-BB33-4489-B6BD-92E2C7B2F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8927" y="1436410"/>
              <a:ext cx="1600200" cy="342900"/>
            </a:xfrm>
            <a:prstGeom prst="rect">
              <a:avLst/>
            </a:prstGeom>
            <a:solidFill>
              <a:srgbClr val="FFFFFF"/>
            </a:solidFill>
            <a:ln w="19050" cap="sq">
              <a:solidFill>
                <a:sysClr val="windowText" lastClr="000000"/>
              </a:solidFill>
              <a:miter lim="800000"/>
              <a:headEnd type="none" w="sm" len="sm"/>
              <a:tailEnd type="none" w="lg" len="lg"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1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: 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S’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S •, #</a:t>
              </a:r>
            </a:p>
          </p:txBody>
        </p:sp>
        <p:grpSp>
          <p:nvGrpSpPr>
            <p:cNvPr id="9" name="Group 32">
              <a:extLst>
                <a:ext uri="{FF2B5EF4-FFF2-40B4-BE49-F238E27FC236}">
                  <a16:creationId xmlns:a16="http://schemas.microsoft.com/office/drawing/2014/main" id="{187D9016-82CA-4479-8E93-2667FE8A82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1727" y="2122210"/>
              <a:ext cx="457200" cy="285750"/>
              <a:chOff x="2016" y="720"/>
              <a:chExt cx="384" cy="240"/>
            </a:xfrm>
          </p:grpSpPr>
          <p:sp>
            <p:nvSpPr>
              <p:cNvPr id="52" name="Line 33">
                <a:extLst>
                  <a:ext uri="{FF2B5EF4-FFF2-40B4-BE49-F238E27FC236}">
                    <a16:creationId xmlns:a16="http://schemas.microsoft.com/office/drawing/2014/main" id="{1677F14C-F27E-4A07-B4E3-E7EF456B33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960"/>
                <a:ext cx="384" cy="0"/>
              </a:xfrm>
              <a:prstGeom prst="line">
                <a:avLst/>
              </a:prstGeom>
              <a:noFill/>
              <a:ln w="19050" cap="sq">
                <a:solidFill>
                  <a:sysClr val="windowText" lastClr="000000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53" name="Rectangle 34">
                <a:extLst>
                  <a:ext uri="{FF2B5EF4-FFF2-40B4-BE49-F238E27FC236}">
                    <a16:creationId xmlns:a16="http://schemas.microsoft.com/office/drawing/2014/main" id="{AC82A8CC-B882-4D6F-B1A8-7D8855CC2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720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</a:p>
            </p:txBody>
          </p:sp>
        </p:grpSp>
        <p:sp>
          <p:nvSpPr>
            <p:cNvPr id="10" name="Rectangle 35">
              <a:extLst>
                <a:ext uri="{FF2B5EF4-FFF2-40B4-BE49-F238E27FC236}">
                  <a16:creationId xmlns:a16="http://schemas.microsoft.com/office/drawing/2014/main" id="{A45AF9EC-E77E-4081-9F55-D2B01AB2D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8927" y="2293660"/>
              <a:ext cx="1600200" cy="800100"/>
            </a:xfrm>
            <a:prstGeom prst="rect">
              <a:avLst/>
            </a:prstGeom>
            <a:solidFill>
              <a:srgbClr val="FFFFFF"/>
            </a:solidFill>
            <a:ln w="19050" cap="sq">
              <a:solidFill>
                <a:sysClr val="windowText" lastClr="000000"/>
              </a:solidFill>
              <a:miter lim="800000"/>
              <a:headEnd type="none" w="sm" len="sm"/>
              <a:tailEnd type="none" w="lg" len="lg"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2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: 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S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B • B, #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     B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•</a:t>
              </a:r>
              <a:r>
                <a:rPr kumimoji="1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aB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, #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     B •b, #</a:t>
              </a:r>
            </a:p>
          </p:txBody>
        </p:sp>
        <p:grpSp>
          <p:nvGrpSpPr>
            <p:cNvPr id="11" name="Group 38">
              <a:extLst>
                <a:ext uri="{FF2B5EF4-FFF2-40B4-BE49-F238E27FC236}">
                  <a16:creationId xmlns:a16="http://schemas.microsoft.com/office/drawing/2014/main" id="{DDAFF95F-10D5-431C-BCE5-EAAA4B0869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327" y="2407960"/>
              <a:ext cx="457200" cy="1771650"/>
              <a:chOff x="288" y="1632"/>
              <a:chExt cx="384" cy="1488"/>
            </a:xfrm>
          </p:grpSpPr>
          <p:sp>
            <p:nvSpPr>
              <p:cNvPr id="50" name="Freeform 36">
                <a:extLst>
                  <a:ext uri="{FF2B5EF4-FFF2-40B4-BE49-F238E27FC236}">
                    <a16:creationId xmlns:a16="http://schemas.microsoft.com/office/drawing/2014/main" id="{C02D97E5-0BDF-4F4F-A2B0-2392D7F6F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" y="1632"/>
                <a:ext cx="192" cy="1488"/>
              </a:xfrm>
              <a:custGeom>
                <a:avLst/>
                <a:gdLst>
                  <a:gd name="T0" fmla="*/ 192 w 192"/>
                  <a:gd name="T1" fmla="*/ 0 h 1488"/>
                  <a:gd name="T2" fmla="*/ 0 w 192"/>
                  <a:gd name="T3" fmla="*/ 0 h 1488"/>
                  <a:gd name="T4" fmla="*/ 0 w 192"/>
                  <a:gd name="T5" fmla="*/ 1488 h 1488"/>
                  <a:gd name="T6" fmla="*/ 192 w 192"/>
                  <a:gd name="T7" fmla="*/ 1488 h 148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2"/>
                  <a:gd name="T13" fmla="*/ 0 h 1488"/>
                  <a:gd name="T14" fmla="*/ 192 w 192"/>
                  <a:gd name="T15" fmla="*/ 1488 h 148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2" h="1488">
                    <a:moveTo>
                      <a:pt x="192" y="0"/>
                    </a:moveTo>
                    <a:lnTo>
                      <a:pt x="0" y="0"/>
                    </a:lnTo>
                    <a:lnTo>
                      <a:pt x="0" y="1488"/>
                    </a:lnTo>
                    <a:lnTo>
                      <a:pt x="192" y="1488"/>
                    </a:lnTo>
                  </a:path>
                </a:pathLst>
              </a:custGeom>
              <a:noFill/>
              <a:ln w="19050" cap="sq" cmpd="sng">
                <a:solidFill>
                  <a:sysClr val="windowText" lastClr="000000"/>
                </a:solidFill>
                <a:prstDash val="solid"/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51" name="Rectangle 37">
                <a:extLst>
                  <a:ext uri="{FF2B5EF4-FFF2-40B4-BE49-F238E27FC236}">
                    <a16:creationId xmlns:a16="http://schemas.microsoft.com/office/drawing/2014/main" id="{29403C94-5560-4DD7-9396-E7D092CC6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" y="2064"/>
                <a:ext cx="192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rPr>
                  <a:t>a</a:t>
                </a:r>
              </a:p>
            </p:txBody>
          </p:sp>
        </p:grp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CB089B16-9691-4855-9821-FF5B925D2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1527" y="3661066"/>
              <a:ext cx="1600200" cy="800100"/>
            </a:xfrm>
            <a:prstGeom prst="rect">
              <a:avLst/>
            </a:prstGeom>
            <a:solidFill>
              <a:srgbClr val="FFFFFF"/>
            </a:solidFill>
            <a:ln w="19050" cap="sq">
              <a:solidFill>
                <a:sysClr val="windowText" lastClr="000000"/>
              </a:solidFill>
              <a:miter lim="800000"/>
              <a:headEnd type="none" w="sm" len="sm"/>
              <a:tailEnd type="none" w="lg" len="lg"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3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: </a:t>
              </a:r>
              <a:r>
                <a:rPr kumimoji="1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B</a:t>
              </a:r>
              <a:r>
                <a:rPr kumimoji="1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a•B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, a/b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     B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•</a:t>
              </a:r>
              <a:r>
                <a:rPr kumimoji="1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aB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, a/b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     B •b, a/b</a:t>
              </a:r>
            </a:p>
          </p:txBody>
        </p:sp>
        <p:grpSp>
          <p:nvGrpSpPr>
            <p:cNvPr id="13" name="Group 55">
              <a:extLst>
                <a:ext uri="{FF2B5EF4-FFF2-40B4-BE49-F238E27FC236}">
                  <a16:creationId xmlns:a16="http://schemas.microsoft.com/office/drawing/2014/main" id="{9BD1DDF2-5D83-4B64-8DD1-0A27107355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01627" y="2522261"/>
              <a:ext cx="285750" cy="393944"/>
              <a:chOff x="1296" y="1728"/>
              <a:chExt cx="240" cy="432"/>
            </a:xfrm>
          </p:grpSpPr>
          <p:sp>
            <p:nvSpPr>
              <p:cNvPr id="48" name="Line 53">
                <a:extLst>
                  <a:ext uri="{FF2B5EF4-FFF2-40B4-BE49-F238E27FC236}">
                    <a16:creationId xmlns:a16="http://schemas.microsoft.com/office/drawing/2014/main" id="{645D4283-2F06-471D-98CC-C7EBA6E946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728"/>
                <a:ext cx="0" cy="432"/>
              </a:xfrm>
              <a:prstGeom prst="line">
                <a:avLst/>
              </a:prstGeom>
              <a:noFill/>
              <a:ln w="19050" cap="sq">
                <a:solidFill>
                  <a:sysClr val="windowText" lastClr="000000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49" name="Rectangle 54">
                <a:extLst>
                  <a:ext uri="{FF2B5EF4-FFF2-40B4-BE49-F238E27FC236}">
                    <a16:creationId xmlns:a16="http://schemas.microsoft.com/office/drawing/2014/main" id="{8CA07D73-EA54-4E75-A1C8-021FD8806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872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</a:p>
            </p:txBody>
          </p:sp>
        </p:grpSp>
        <p:sp>
          <p:nvSpPr>
            <p:cNvPr id="14" name="Rectangle 62">
              <a:extLst>
                <a:ext uri="{FF2B5EF4-FFF2-40B4-BE49-F238E27FC236}">
                  <a16:creationId xmlns:a16="http://schemas.microsoft.com/office/drawing/2014/main" id="{A139BE15-F188-47EF-83F8-CAD5CC044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1527" y="2935942"/>
              <a:ext cx="1600200" cy="342900"/>
            </a:xfrm>
            <a:prstGeom prst="rect">
              <a:avLst/>
            </a:prstGeom>
            <a:solidFill>
              <a:srgbClr val="FFFFFF"/>
            </a:solidFill>
            <a:ln w="19050" cap="sq">
              <a:solidFill>
                <a:sysClr val="windowText" lastClr="000000"/>
              </a:solidFill>
              <a:miter lim="800000"/>
              <a:headEnd type="none" w="sm" len="sm"/>
              <a:tailEnd type="none" w="lg" len="lg"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4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: 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B b •, a/b</a:t>
              </a:r>
            </a:p>
          </p:txBody>
        </p:sp>
        <p:grpSp>
          <p:nvGrpSpPr>
            <p:cNvPr id="15" name="Group 79">
              <a:extLst>
                <a:ext uri="{FF2B5EF4-FFF2-40B4-BE49-F238E27FC236}">
                  <a16:creationId xmlns:a16="http://schemas.microsoft.com/office/drawing/2014/main" id="{FDBEEE40-EB79-4E18-8EA9-99B771EF7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3377" y="1607860"/>
              <a:ext cx="742950" cy="685800"/>
              <a:chOff x="3504" y="960"/>
              <a:chExt cx="624" cy="576"/>
            </a:xfrm>
          </p:grpSpPr>
          <p:sp>
            <p:nvSpPr>
              <p:cNvPr id="46" name="Freeform 76">
                <a:extLst>
                  <a:ext uri="{FF2B5EF4-FFF2-40B4-BE49-F238E27FC236}">
                    <a16:creationId xmlns:a16="http://schemas.microsoft.com/office/drawing/2014/main" id="{B4D0098B-3C3F-49D6-A72A-3D1096DED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960"/>
                <a:ext cx="624" cy="576"/>
              </a:xfrm>
              <a:custGeom>
                <a:avLst/>
                <a:gdLst>
                  <a:gd name="T0" fmla="*/ 0 w 624"/>
                  <a:gd name="T1" fmla="*/ 576 h 576"/>
                  <a:gd name="T2" fmla="*/ 0 w 624"/>
                  <a:gd name="T3" fmla="*/ 432 h 576"/>
                  <a:gd name="T4" fmla="*/ 432 w 624"/>
                  <a:gd name="T5" fmla="*/ 432 h 576"/>
                  <a:gd name="T6" fmla="*/ 432 w 624"/>
                  <a:gd name="T7" fmla="*/ 0 h 576"/>
                  <a:gd name="T8" fmla="*/ 624 w 624"/>
                  <a:gd name="T9" fmla="*/ 0 h 5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24"/>
                  <a:gd name="T16" fmla="*/ 0 h 576"/>
                  <a:gd name="T17" fmla="*/ 624 w 624"/>
                  <a:gd name="T18" fmla="*/ 576 h 5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24" h="576">
                    <a:moveTo>
                      <a:pt x="0" y="576"/>
                    </a:moveTo>
                    <a:lnTo>
                      <a:pt x="0" y="432"/>
                    </a:lnTo>
                    <a:lnTo>
                      <a:pt x="432" y="432"/>
                    </a:lnTo>
                    <a:lnTo>
                      <a:pt x="432" y="0"/>
                    </a:lnTo>
                    <a:lnTo>
                      <a:pt x="624" y="0"/>
                    </a:lnTo>
                  </a:path>
                </a:pathLst>
              </a:custGeom>
              <a:noFill/>
              <a:ln w="19050" cap="sq" cmpd="sng">
                <a:solidFill>
                  <a:sysClr val="windowText" lastClr="000000"/>
                </a:solidFill>
                <a:prstDash val="solid"/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47" name="Rectangle 78">
                <a:extLst>
                  <a:ext uri="{FF2B5EF4-FFF2-40B4-BE49-F238E27FC236}">
                    <a16:creationId xmlns:a16="http://schemas.microsoft.com/office/drawing/2014/main" id="{C43AC367-0A35-4A48-8442-EF1761541C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15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</a:p>
            </p:txBody>
          </p:sp>
        </p:grpSp>
        <p:sp>
          <p:nvSpPr>
            <p:cNvPr id="16" name="Rectangle 80">
              <a:extLst>
                <a:ext uri="{FF2B5EF4-FFF2-40B4-BE49-F238E27FC236}">
                  <a16:creationId xmlns:a16="http://schemas.microsoft.com/office/drawing/2014/main" id="{E923A9CC-3A7C-4CEF-AEDB-B2AE3F5E3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6327" y="1436410"/>
              <a:ext cx="1600200" cy="342900"/>
            </a:xfrm>
            <a:prstGeom prst="rect">
              <a:avLst/>
            </a:prstGeom>
            <a:solidFill>
              <a:srgbClr val="FFFFFF"/>
            </a:solidFill>
            <a:ln w="19050" cap="sq">
              <a:solidFill>
                <a:sysClr val="windowText" lastClr="000000"/>
              </a:solidFill>
              <a:miter lim="800000"/>
              <a:headEnd type="none" w="sm" len="sm"/>
              <a:tailEnd type="none" w="lg" len="lg"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5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: 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S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BB•, 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#</a:t>
              </a:r>
            </a:p>
          </p:txBody>
        </p:sp>
        <p:grpSp>
          <p:nvGrpSpPr>
            <p:cNvPr id="17" name="Group 81">
              <a:extLst>
                <a:ext uri="{FF2B5EF4-FFF2-40B4-BE49-F238E27FC236}">
                  <a16:creationId xmlns:a16="http://schemas.microsoft.com/office/drawing/2014/main" id="{C35C20F8-DF56-4205-B306-F7056A12E0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59127" y="2407960"/>
              <a:ext cx="457200" cy="285750"/>
              <a:chOff x="2016" y="720"/>
              <a:chExt cx="384" cy="240"/>
            </a:xfrm>
          </p:grpSpPr>
          <p:sp>
            <p:nvSpPr>
              <p:cNvPr id="44" name="Line 82">
                <a:extLst>
                  <a:ext uri="{FF2B5EF4-FFF2-40B4-BE49-F238E27FC236}">
                    <a16:creationId xmlns:a16="http://schemas.microsoft.com/office/drawing/2014/main" id="{295F99FE-A129-4A77-BA5E-EF0B205944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960"/>
                <a:ext cx="384" cy="0"/>
              </a:xfrm>
              <a:prstGeom prst="line">
                <a:avLst/>
              </a:prstGeom>
              <a:noFill/>
              <a:ln w="19050" cap="sq">
                <a:solidFill>
                  <a:sysClr val="windowText" lastClr="000000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45" name="Rectangle 83">
                <a:extLst>
                  <a:ext uri="{FF2B5EF4-FFF2-40B4-BE49-F238E27FC236}">
                    <a16:creationId xmlns:a16="http://schemas.microsoft.com/office/drawing/2014/main" id="{586F1C2D-F0A6-423A-9CEA-9D0207A3B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720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rPr>
                  <a:t>a</a:t>
                </a:r>
              </a:p>
            </p:txBody>
          </p:sp>
        </p:grpSp>
        <p:sp>
          <p:nvSpPr>
            <p:cNvPr id="18" name="Rectangle 84">
              <a:extLst>
                <a:ext uri="{FF2B5EF4-FFF2-40B4-BE49-F238E27FC236}">
                  <a16:creationId xmlns:a16="http://schemas.microsoft.com/office/drawing/2014/main" id="{36C38D38-3192-4E1E-91E0-EBAB69A63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6327" y="2293660"/>
              <a:ext cx="1600200" cy="800100"/>
            </a:xfrm>
            <a:prstGeom prst="rect">
              <a:avLst/>
            </a:prstGeom>
            <a:solidFill>
              <a:srgbClr val="FFFFFF"/>
            </a:solidFill>
            <a:ln w="19050" cap="sq">
              <a:solidFill>
                <a:sysClr val="windowText" lastClr="000000"/>
              </a:solidFill>
              <a:miter lim="800000"/>
              <a:headEnd type="none" w="sm" len="sm"/>
              <a:tailEnd type="none" w="lg" len="lg"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6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: </a:t>
              </a:r>
              <a:r>
                <a:rPr kumimoji="1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B</a:t>
              </a:r>
              <a:r>
                <a:rPr kumimoji="1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a•B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, #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     B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•</a:t>
              </a:r>
              <a:r>
                <a:rPr kumimoji="1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aB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, #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     B •b, #</a:t>
              </a:r>
            </a:p>
          </p:txBody>
        </p:sp>
        <p:grpSp>
          <p:nvGrpSpPr>
            <p:cNvPr id="19" name="Group 85">
              <a:extLst>
                <a:ext uri="{FF2B5EF4-FFF2-40B4-BE49-F238E27FC236}">
                  <a16:creationId xmlns:a16="http://schemas.microsoft.com/office/drawing/2014/main" id="{76ECF6CC-A294-40E0-B648-FAD9BE67C5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59027" y="3093761"/>
              <a:ext cx="285750" cy="567305"/>
              <a:chOff x="1296" y="1728"/>
              <a:chExt cx="240" cy="432"/>
            </a:xfrm>
          </p:grpSpPr>
          <p:sp>
            <p:nvSpPr>
              <p:cNvPr id="42" name="Line 86">
                <a:extLst>
                  <a:ext uri="{FF2B5EF4-FFF2-40B4-BE49-F238E27FC236}">
                    <a16:creationId xmlns:a16="http://schemas.microsoft.com/office/drawing/2014/main" id="{82FAFC61-86E5-44CD-ADE4-725512DC8D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728"/>
                <a:ext cx="0" cy="432"/>
              </a:xfrm>
              <a:prstGeom prst="line">
                <a:avLst/>
              </a:prstGeom>
              <a:noFill/>
              <a:ln w="19050" cap="sq">
                <a:solidFill>
                  <a:sysClr val="windowText" lastClr="000000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43" name="Rectangle 87">
                <a:extLst>
                  <a:ext uri="{FF2B5EF4-FFF2-40B4-BE49-F238E27FC236}">
                    <a16:creationId xmlns:a16="http://schemas.microsoft.com/office/drawing/2014/main" id="{32A7789B-E7A6-4E32-97F9-C051516636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872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</a:p>
            </p:txBody>
          </p:sp>
        </p:grpSp>
        <p:sp>
          <p:nvSpPr>
            <p:cNvPr id="20" name="Rectangle 88">
              <a:extLst>
                <a:ext uri="{FF2B5EF4-FFF2-40B4-BE49-F238E27FC236}">
                  <a16:creationId xmlns:a16="http://schemas.microsoft.com/office/drawing/2014/main" id="{358C991B-3A1B-4123-8C19-99B518D52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1235" y="3658876"/>
              <a:ext cx="1600200" cy="342900"/>
            </a:xfrm>
            <a:prstGeom prst="rect">
              <a:avLst/>
            </a:prstGeom>
            <a:solidFill>
              <a:srgbClr val="FFFFFF"/>
            </a:solidFill>
            <a:ln w="19050" cap="sq">
              <a:solidFill>
                <a:sysClr val="windowText" lastClr="000000"/>
              </a:solidFill>
              <a:miter lim="800000"/>
              <a:headEnd type="none" w="sm" len="sm"/>
              <a:tailEnd type="none" w="lg" len="lg"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7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: 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B b •, #</a:t>
              </a:r>
            </a:p>
          </p:txBody>
        </p:sp>
        <p:grpSp>
          <p:nvGrpSpPr>
            <p:cNvPr id="21" name="Group 95">
              <a:extLst>
                <a:ext uri="{FF2B5EF4-FFF2-40B4-BE49-F238E27FC236}">
                  <a16:creationId xmlns:a16="http://schemas.microsoft.com/office/drawing/2014/main" id="{C5F7FB43-85CC-4A02-A963-51051F3915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11152" y="4461166"/>
              <a:ext cx="285750" cy="399943"/>
              <a:chOff x="1296" y="1728"/>
              <a:chExt cx="240" cy="432"/>
            </a:xfrm>
          </p:grpSpPr>
          <p:sp>
            <p:nvSpPr>
              <p:cNvPr id="40" name="Line 96">
                <a:extLst>
                  <a:ext uri="{FF2B5EF4-FFF2-40B4-BE49-F238E27FC236}">
                    <a16:creationId xmlns:a16="http://schemas.microsoft.com/office/drawing/2014/main" id="{815FE347-983C-4CE9-8B1B-44B33BFD46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728"/>
                <a:ext cx="0" cy="432"/>
              </a:xfrm>
              <a:prstGeom prst="line">
                <a:avLst/>
              </a:prstGeom>
              <a:noFill/>
              <a:ln w="19050" cap="sq">
                <a:solidFill>
                  <a:sysClr val="windowText" lastClr="000000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41" name="Rectangle 97">
                <a:extLst>
                  <a:ext uri="{FF2B5EF4-FFF2-40B4-BE49-F238E27FC236}">
                    <a16:creationId xmlns:a16="http://schemas.microsoft.com/office/drawing/2014/main" id="{18A9F90A-C3E1-4DC9-A9C8-78060B896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872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</a:p>
            </p:txBody>
          </p:sp>
        </p:grpSp>
        <p:sp>
          <p:nvSpPr>
            <p:cNvPr id="22" name="Rectangle 98">
              <a:extLst>
                <a:ext uri="{FF2B5EF4-FFF2-40B4-BE49-F238E27FC236}">
                  <a16:creationId xmlns:a16="http://schemas.microsoft.com/office/drawing/2014/main" id="{4BEFE41E-8B51-4440-9BFA-031BE924B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290" y="4854083"/>
              <a:ext cx="1600200" cy="400050"/>
            </a:xfrm>
            <a:prstGeom prst="rect">
              <a:avLst/>
            </a:prstGeom>
            <a:solidFill>
              <a:srgbClr val="FFFFFF"/>
            </a:solidFill>
            <a:ln w="19050" cap="sq">
              <a:solidFill>
                <a:sysClr val="windowText" lastClr="000000"/>
              </a:solidFill>
              <a:miter lim="800000"/>
              <a:headEnd type="none" w="sm" len="sm"/>
              <a:tailEnd type="none" w="lg" len="lg"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8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: 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B </a:t>
              </a:r>
              <a:r>
                <a:rPr kumimoji="1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aB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•, a/b</a:t>
              </a:r>
            </a:p>
          </p:txBody>
        </p:sp>
        <p:grpSp>
          <p:nvGrpSpPr>
            <p:cNvPr id="23" name="Group 99">
              <a:extLst>
                <a:ext uri="{FF2B5EF4-FFF2-40B4-BE49-F238E27FC236}">
                  <a16:creationId xmlns:a16="http://schemas.microsoft.com/office/drawing/2014/main" id="{64A42555-2F17-42E4-88A9-825E3D68DD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73127" y="3318166"/>
              <a:ext cx="752475" cy="457200"/>
              <a:chOff x="1816" y="2592"/>
              <a:chExt cx="632" cy="384"/>
            </a:xfrm>
          </p:grpSpPr>
          <p:sp>
            <p:nvSpPr>
              <p:cNvPr id="38" name="Freeform 100">
                <a:extLst>
                  <a:ext uri="{FF2B5EF4-FFF2-40B4-BE49-F238E27FC236}">
                    <a16:creationId xmlns:a16="http://schemas.microsoft.com/office/drawing/2014/main" id="{4F92BBBC-31AA-4F17-942C-BAF018AA2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6" y="2592"/>
                <a:ext cx="392" cy="384"/>
              </a:xfrm>
              <a:custGeom>
                <a:avLst/>
                <a:gdLst>
                  <a:gd name="T0" fmla="*/ 200 w 392"/>
                  <a:gd name="T1" fmla="*/ 384 h 384"/>
                  <a:gd name="T2" fmla="*/ 344 w 392"/>
                  <a:gd name="T3" fmla="*/ 336 h 384"/>
                  <a:gd name="T4" fmla="*/ 392 w 392"/>
                  <a:gd name="T5" fmla="*/ 144 h 384"/>
                  <a:gd name="T6" fmla="*/ 344 w 392"/>
                  <a:gd name="T7" fmla="*/ 48 h 384"/>
                  <a:gd name="T8" fmla="*/ 200 w 392"/>
                  <a:gd name="T9" fmla="*/ 0 h 384"/>
                  <a:gd name="T10" fmla="*/ 56 w 392"/>
                  <a:gd name="T11" fmla="*/ 48 h 384"/>
                  <a:gd name="T12" fmla="*/ 8 w 392"/>
                  <a:gd name="T13" fmla="*/ 192 h 384"/>
                  <a:gd name="T14" fmla="*/ 8 w 392"/>
                  <a:gd name="T15" fmla="*/ 288 h 38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92"/>
                  <a:gd name="T25" fmla="*/ 0 h 384"/>
                  <a:gd name="T26" fmla="*/ 392 w 392"/>
                  <a:gd name="T27" fmla="*/ 384 h 38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92" h="384">
                    <a:moveTo>
                      <a:pt x="200" y="384"/>
                    </a:moveTo>
                    <a:cubicBezTo>
                      <a:pt x="256" y="380"/>
                      <a:pt x="312" y="376"/>
                      <a:pt x="344" y="336"/>
                    </a:cubicBezTo>
                    <a:cubicBezTo>
                      <a:pt x="376" y="296"/>
                      <a:pt x="392" y="192"/>
                      <a:pt x="392" y="144"/>
                    </a:cubicBezTo>
                    <a:cubicBezTo>
                      <a:pt x="392" y="96"/>
                      <a:pt x="376" y="72"/>
                      <a:pt x="344" y="48"/>
                    </a:cubicBezTo>
                    <a:cubicBezTo>
                      <a:pt x="312" y="24"/>
                      <a:pt x="248" y="0"/>
                      <a:pt x="200" y="0"/>
                    </a:cubicBezTo>
                    <a:cubicBezTo>
                      <a:pt x="152" y="0"/>
                      <a:pt x="88" y="16"/>
                      <a:pt x="56" y="48"/>
                    </a:cubicBezTo>
                    <a:cubicBezTo>
                      <a:pt x="24" y="80"/>
                      <a:pt x="16" y="152"/>
                      <a:pt x="8" y="192"/>
                    </a:cubicBezTo>
                    <a:cubicBezTo>
                      <a:pt x="0" y="232"/>
                      <a:pt x="4" y="260"/>
                      <a:pt x="8" y="288"/>
                    </a:cubicBezTo>
                  </a:path>
                </a:pathLst>
              </a:custGeom>
              <a:noFill/>
              <a:ln w="19050" cap="sq" cmpd="sng">
                <a:solidFill>
                  <a:sysClr val="windowText" lastClr="000000"/>
                </a:solidFill>
                <a:prstDash val="solid"/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39" name="Rectangle 101">
                <a:extLst>
                  <a:ext uri="{FF2B5EF4-FFF2-40B4-BE49-F238E27FC236}">
                    <a16:creationId xmlns:a16="http://schemas.microsoft.com/office/drawing/2014/main" id="{DB785281-4F64-4AEB-91A3-A7397C37E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640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rPr>
                  <a:t>a</a:t>
                </a:r>
              </a:p>
            </p:txBody>
          </p:sp>
        </p:grpSp>
        <p:grpSp>
          <p:nvGrpSpPr>
            <p:cNvPr id="24" name="Group 105">
              <a:extLst>
                <a:ext uri="{FF2B5EF4-FFF2-40B4-BE49-F238E27FC236}">
                  <a16:creationId xmlns:a16="http://schemas.microsoft.com/office/drawing/2014/main" id="{872E8632-4A7F-4927-94C2-5FCBC641FC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11152" y="3278843"/>
              <a:ext cx="342900" cy="362824"/>
              <a:chOff x="1344" y="2448"/>
              <a:chExt cx="288" cy="432"/>
            </a:xfrm>
          </p:grpSpPr>
          <p:sp>
            <p:nvSpPr>
              <p:cNvPr id="36" name="Line 106">
                <a:extLst>
                  <a:ext uri="{FF2B5EF4-FFF2-40B4-BE49-F238E27FC236}">
                    <a16:creationId xmlns:a16="http://schemas.microsoft.com/office/drawing/2014/main" id="{84153C6E-FB98-4560-AB62-B52F74CF51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44" y="2448"/>
                <a:ext cx="0" cy="432"/>
              </a:xfrm>
              <a:prstGeom prst="line">
                <a:avLst/>
              </a:prstGeom>
              <a:noFill/>
              <a:ln w="19050" cap="sq">
                <a:solidFill>
                  <a:sysClr val="windowText" lastClr="000000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37" name="Rectangle 107">
                <a:extLst>
                  <a:ext uri="{FF2B5EF4-FFF2-40B4-BE49-F238E27FC236}">
                    <a16:creationId xmlns:a16="http://schemas.microsoft.com/office/drawing/2014/main" id="{B6E7930E-3CBB-469F-8204-E5FFC183E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592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</a:p>
            </p:txBody>
          </p:sp>
        </p:grpSp>
        <p:grpSp>
          <p:nvGrpSpPr>
            <p:cNvPr id="25" name="Group 112">
              <a:extLst>
                <a:ext uri="{FF2B5EF4-FFF2-40B4-BE49-F238E27FC236}">
                  <a16:creationId xmlns:a16="http://schemas.microsoft.com/office/drawing/2014/main" id="{5A3C8292-C261-4B15-9C59-9C10A946DB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9327" y="1893610"/>
              <a:ext cx="695325" cy="514350"/>
              <a:chOff x="5088" y="1200"/>
              <a:chExt cx="584" cy="432"/>
            </a:xfrm>
          </p:grpSpPr>
          <p:sp>
            <p:nvSpPr>
              <p:cNvPr id="34" name="Freeform 109">
                <a:extLst>
                  <a:ext uri="{FF2B5EF4-FFF2-40B4-BE49-F238E27FC236}">
                    <a16:creationId xmlns:a16="http://schemas.microsoft.com/office/drawing/2014/main" id="{A8237616-9926-4FA5-9925-31743477E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0" y="1248"/>
                <a:ext cx="392" cy="384"/>
              </a:xfrm>
              <a:custGeom>
                <a:avLst/>
                <a:gdLst>
                  <a:gd name="T0" fmla="*/ 200 w 392"/>
                  <a:gd name="T1" fmla="*/ 384 h 384"/>
                  <a:gd name="T2" fmla="*/ 344 w 392"/>
                  <a:gd name="T3" fmla="*/ 336 h 384"/>
                  <a:gd name="T4" fmla="*/ 392 w 392"/>
                  <a:gd name="T5" fmla="*/ 144 h 384"/>
                  <a:gd name="T6" fmla="*/ 344 w 392"/>
                  <a:gd name="T7" fmla="*/ 48 h 384"/>
                  <a:gd name="T8" fmla="*/ 200 w 392"/>
                  <a:gd name="T9" fmla="*/ 0 h 384"/>
                  <a:gd name="T10" fmla="*/ 56 w 392"/>
                  <a:gd name="T11" fmla="*/ 48 h 384"/>
                  <a:gd name="T12" fmla="*/ 8 w 392"/>
                  <a:gd name="T13" fmla="*/ 192 h 384"/>
                  <a:gd name="T14" fmla="*/ 8 w 392"/>
                  <a:gd name="T15" fmla="*/ 288 h 38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92"/>
                  <a:gd name="T25" fmla="*/ 0 h 384"/>
                  <a:gd name="T26" fmla="*/ 392 w 392"/>
                  <a:gd name="T27" fmla="*/ 384 h 38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92" h="384">
                    <a:moveTo>
                      <a:pt x="200" y="384"/>
                    </a:moveTo>
                    <a:cubicBezTo>
                      <a:pt x="256" y="380"/>
                      <a:pt x="312" y="376"/>
                      <a:pt x="344" y="336"/>
                    </a:cubicBezTo>
                    <a:cubicBezTo>
                      <a:pt x="376" y="296"/>
                      <a:pt x="392" y="192"/>
                      <a:pt x="392" y="144"/>
                    </a:cubicBezTo>
                    <a:cubicBezTo>
                      <a:pt x="392" y="96"/>
                      <a:pt x="376" y="72"/>
                      <a:pt x="344" y="48"/>
                    </a:cubicBezTo>
                    <a:cubicBezTo>
                      <a:pt x="312" y="24"/>
                      <a:pt x="248" y="0"/>
                      <a:pt x="200" y="0"/>
                    </a:cubicBezTo>
                    <a:cubicBezTo>
                      <a:pt x="152" y="0"/>
                      <a:pt x="88" y="16"/>
                      <a:pt x="56" y="48"/>
                    </a:cubicBezTo>
                    <a:cubicBezTo>
                      <a:pt x="24" y="80"/>
                      <a:pt x="16" y="152"/>
                      <a:pt x="8" y="192"/>
                    </a:cubicBezTo>
                    <a:cubicBezTo>
                      <a:pt x="0" y="232"/>
                      <a:pt x="4" y="260"/>
                      <a:pt x="8" y="288"/>
                    </a:cubicBezTo>
                  </a:path>
                </a:pathLst>
              </a:custGeom>
              <a:noFill/>
              <a:ln w="19050" cap="sq" cmpd="sng">
                <a:solidFill>
                  <a:sysClr val="windowText" lastClr="000000"/>
                </a:solidFill>
                <a:prstDash val="solid"/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35" name="Rectangle 110">
                <a:extLst>
                  <a:ext uri="{FF2B5EF4-FFF2-40B4-BE49-F238E27FC236}">
                    <a16:creationId xmlns:a16="http://schemas.microsoft.com/office/drawing/2014/main" id="{F20A2A30-D2D5-40D9-918C-60D81C35E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8" y="1200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rPr>
                  <a:t>a</a:t>
                </a:r>
              </a:p>
            </p:txBody>
          </p:sp>
        </p:grpSp>
        <p:sp>
          <p:nvSpPr>
            <p:cNvPr id="26" name="Rectangle 113">
              <a:extLst>
                <a:ext uri="{FF2B5EF4-FFF2-40B4-BE49-F238E27FC236}">
                  <a16:creationId xmlns:a16="http://schemas.microsoft.com/office/drawing/2014/main" id="{BC268089-7EFA-477C-AD1B-6B0D6DD19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1485" y="3658876"/>
              <a:ext cx="1600200" cy="342900"/>
            </a:xfrm>
            <a:prstGeom prst="rect">
              <a:avLst/>
            </a:prstGeom>
            <a:solidFill>
              <a:srgbClr val="FFFFFF"/>
            </a:solidFill>
            <a:ln w="19050" cap="sq">
              <a:solidFill>
                <a:sysClr val="windowText" lastClr="000000"/>
              </a:solidFill>
              <a:miter lim="800000"/>
              <a:headEnd type="none" w="sm" len="sm"/>
              <a:tailEnd type="none" w="lg" len="lg"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9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</a:rPr>
                <a:t>: 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B </a:t>
              </a:r>
              <a:r>
                <a:rPr kumimoji="1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aB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sym typeface="Symbol" panose="05050102010706020507" pitchFamily="18" charset="2"/>
                </a:rPr>
                <a:t>•, #</a:t>
              </a:r>
            </a:p>
          </p:txBody>
        </p:sp>
        <p:grpSp>
          <p:nvGrpSpPr>
            <p:cNvPr id="27" name="Group 114">
              <a:extLst>
                <a:ext uri="{FF2B5EF4-FFF2-40B4-BE49-F238E27FC236}">
                  <a16:creationId xmlns:a16="http://schemas.microsoft.com/office/drawing/2014/main" id="{BBCE698A-448B-414A-A832-349925242D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16427" y="3093761"/>
              <a:ext cx="285750" cy="567305"/>
              <a:chOff x="1296" y="1728"/>
              <a:chExt cx="240" cy="432"/>
            </a:xfrm>
          </p:grpSpPr>
          <p:sp>
            <p:nvSpPr>
              <p:cNvPr id="32" name="Line 115">
                <a:extLst>
                  <a:ext uri="{FF2B5EF4-FFF2-40B4-BE49-F238E27FC236}">
                    <a16:creationId xmlns:a16="http://schemas.microsoft.com/office/drawing/2014/main" id="{0B77D68F-1825-4D66-A4D5-C803E9B610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728"/>
                <a:ext cx="0" cy="432"/>
              </a:xfrm>
              <a:prstGeom prst="line">
                <a:avLst/>
              </a:prstGeom>
              <a:noFill/>
              <a:ln w="19050" cap="sq">
                <a:solidFill>
                  <a:sysClr val="windowText" lastClr="000000"/>
                </a:solidFill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  <p:sp>
            <p:nvSpPr>
              <p:cNvPr id="33" name="Rectangle 116">
                <a:extLst>
                  <a:ext uri="{FF2B5EF4-FFF2-40B4-BE49-F238E27FC236}">
                    <a16:creationId xmlns:a16="http://schemas.microsoft.com/office/drawing/2014/main" id="{2A90B140-9186-4022-A17E-42D210D5C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872"/>
                <a:ext cx="2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</a:p>
            </p:txBody>
          </p:sp>
        </p:grpSp>
        <p:grpSp>
          <p:nvGrpSpPr>
            <p:cNvPr id="28" name="Group 118">
              <a:extLst>
                <a:ext uri="{FF2B5EF4-FFF2-40B4-BE49-F238E27FC236}">
                  <a16:creationId xmlns:a16="http://schemas.microsoft.com/office/drawing/2014/main" id="{787F7186-9960-4CAA-BB89-ACD744E936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4827" y="3093761"/>
              <a:ext cx="742950" cy="567305"/>
              <a:chOff x="3648" y="2208"/>
              <a:chExt cx="624" cy="672"/>
            </a:xfrm>
          </p:grpSpPr>
          <p:sp>
            <p:nvSpPr>
              <p:cNvPr id="30" name="Rectangle 77">
                <a:extLst>
                  <a:ext uri="{FF2B5EF4-FFF2-40B4-BE49-F238E27FC236}">
                    <a16:creationId xmlns:a16="http://schemas.microsoft.com/office/drawing/2014/main" id="{FD6034D5-FDD5-445B-8A76-C095BB1A6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0" y="2336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宋体" panose="02010600030101010101" pitchFamily="2" charset="-122"/>
                  </a:rPr>
                  <a:t>b</a:t>
                </a:r>
              </a:p>
            </p:txBody>
          </p:sp>
          <p:sp>
            <p:nvSpPr>
              <p:cNvPr id="31" name="Freeform 117">
                <a:extLst>
                  <a:ext uri="{FF2B5EF4-FFF2-40B4-BE49-F238E27FC236}">
                    <a16:creationId xmlns:a16="http://schemas.microsoft.com/office/drawing/2014/main" id="{6DE61C55-4A9D-444D-96DC-4E1FAEF5E2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8" y="2208"/>
                <a:ext cx="624" cy="672"/>
              </a:xfrm>
              <a:custGeom>
                <a:avLst/>
                <a:gdLst>
                  <a:gd name="T0" fmla="*/ 624 w 624"/>
                  <a:gd name="T1" fmla="*/ 0 h 672"/>
                  <a:gd name="T2" fmla="*/ 624 w 624"/>
                  <a:gd name="T3" fmla="*/ 432 h 672"/>
                  <a:gd name="T4" fmla="*/ 0 w 624"/>
                  <a:gd name="T5" fmla="*/ 432 h 672"/>
                  <a:gd name="T6" fmla="*/ 0 w 624"/>
                  <a:gd name="T7" fmla="*/ 672 h 67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24"/>
                  <a:gd name="T13" fmla="*/ 0 h 672"/>
                  <a:gd name="T14" fmla="*/ 624 w 624"/>
                  <a:gd name="T15" fmla="*/ 672 h 67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24" h="672">
                    <a:moveTo>
                      <a:pt x="624" y="0"/>
                    </a:moveTo>
                    <a:lnTo>
                      <a:pt x="624" y="432"/>
                    </a:lnTo>
                    <a:lnTo>
                      <a:pt x="0" y="432"/>
                    </a:lnTo>
                    <a:lnTo>
                      <a:pt x="0" y="672"/>
                    </a:lnTo>
                  </a:path>
                </a:pathLst>
              </a:custGeom>
              <a:noFill/>
              <a:ln w="19050" cap="sq" cmpd="sng">
                <a:solidFill>
                  <a:sysClr val="windowText" lastClr="000000"/>
                </a:solidFill>
                <a:prstDash val="solid"/>
                <a:round/>
                <a:headEnd type="none" w="sm" len="sm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D754661D-6331-4235-A88D-2F5E7243008A}"/>
              </a:ext>
            </a:extLst>
          </p:cNvPr>
          <p:cNvSpPr txBox="1"/>
          <p:nvPr/>
        </p:nvSpPr>
        <p:spPr>
          <a:xfrm>
            <a:off x="7864207" y="5560292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请留意 </a:t>
            </a:r>
            <a:r>
              <a:rPr lang="en-US" altLang="zh-CN" sz="2400" dirty="0">
                <a:solidFill>
                  <a:srgbClr val="0000FF"/>
                </a:solidFill>
              </a:rPr>
              <a:t>I3/I6; I4/I7, I8/I9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2984F4D6-18FB-4576-9969-3B46FED73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903720"/>
              </p:ext>
            </p:extLst>
          </p:nvPr>
        </p:nvGraphicFramePr>
        <p:xfrm>
          <a:off x="539965" y="2117578"/>
          <a:ext cx="3824467" cy="3516828"/>
        </p:xfrm>
        <a:graphic>
          <a:graphicData uri="http://schemas.openxmlformats.org/drawingml/2006/table">
            <a:tbl>
              <a:tblPr firstRow="1" firstCol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793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4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7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6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3069">
                <a:tc row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</a:p>
                    <a:p>
                      <a:pPr algn="l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dirty="0">
                          <a:solidFill>
                            <a:schemeClr val="bg1"/>
                          </a:solidFill>
                          <a:effectLst/>
                        </a:rPr>
                        <a:t>状态</a:t>
                      </a:r>
                      <a:endParaRPr lang="zh-CN" altLang="en-US" sz="18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ACTION</a:t>
                      </a:r>
                      <a:endParaRPr lang="zh-CN" sz="18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GOTO</a:t>
                      </a:r>
                      <a:endParaRPr lang="zh-CN" sz="18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069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zh-CN" sz="18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  <a:endParaRPr lang="zh-CN" sz="18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#</a:t>
                      </a:r>
                      <a:endParaRPr lang="zh-CN" sz="180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dirty="0">
                          <a:solidFill>
                            <a:schemeClr val="bg1"/>
                          </a:solidFill>
                          <a:effectLst/>
                        </a:rPr>
                        <a:t>S</a:t>
                      </a: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  <a:endParaRPr lang="zh-CN" sz="1800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069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E7C7E"/>
                          </a:solidFill>
                          <a:effectLst/>
                        </a:rPr>
                        <a:t>0</a:t>
                      </a:r>
                      <a:endParaRPr lang="zh-CN" sz="1800" dirty="0">
                        <a:solidFill>
                          <a:srgbClr val="0E7C7E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069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E7C7E"/>
                          </a:solidFill>
                          <a:effectLst/>
                        </a:rPr>
                        <a:t>1</a:t>
                      </a:r>
                      <a:endParaRPr lang="zh-CN" sz="1800" dirty="0">
                        <a:solidFill>
                          <a:srgbClr val="0E7C7E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069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E7C7E"/>
                          </a:solidFill>
                          <a:effectLst/>
                        </a:rPr>
                        <a:t>2</a:t>
                      </a:r>
                      <a:endParaRPr lang="zh-CN" sz="1800" dirty="0">
                        <a:solidFill>
                          <a:srgbClr val="0E7C7E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069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E7C7E"/>
                          </a:solidFill>
                          <a:effectLst/>
                        </a:rPr>
                        <a:t>3</a:t>
                      </a:r>
                      <a:endParaRPr lang="zh-CN" sz="1800" dirty="0">
                        <a:solidFill>
                          <a:srgbClr val="0E7C7E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069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E7C7E"/>
                          </a:solidFill>
                          <a:effectLst/>
                        </a:rPr>
                        <a:t>4</a:t>
                      </a:r>
                      <a:endParaRPr lang="zh-CN" sz="1800" dirty="0">
                        <a:solidFill>
                          <a:srgbClr val="0E7C7E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069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E7C7E"/>
                          </a:solidFill>
                          <a:effectLst/>
                        </a:rPr>
                        <a:t>5</a:t>
                      </a:r>
                      <a:endParaRPr lang="zh-CN" sz="1800" dirty="0">
                        <a:solidFill>
                          <a:srgbClr val="0E7C7E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069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E7C7E"/>
                          </a:solidFill>
                          <a:effectLst/>
                        </a:rPr>
                        <a:t>6</a:t>
                      </a:r>
                      <a:endParaRPr lang="zh-CN" sz="1800" dirty="0">
                        <a:solidFill>
                          <a:srgbClr val="0E7C7E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3069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E7C7E"/>
                          </a:solidFill>
                          <a:effectLst/>
                        </a:rPr>
                        <a:t>7</a:t>
                      </a:r>
                      <a:endParaRPr lang="zh-CN" sz="1800" dirty="0">
                        <a:solidFill>
                          <a:srgbClr val="0E7C7E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3069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E7C7E"/>
                          </a:solidFill>
                          <a:effectLst/>
                        </a:rPr>
                        <a:t>8</a:t>
                      </a:r>
                      <a:endParaRPr lang="zh-CN" sz="1800" dirty="0">
                        <a:solidFill>
                          <a:srgbClr val="0E7C7E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3069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E7C7E"/>
                          </a:solidFill>
                          <a:effectLst/>
                        </a:rPr>
                        <a:t>9</a:t>
                      </a:r>
                      <a:endParaRPr lang="zh-CN" sz="1800" dirty="0">
                        <a:solidFill>
                          <a:srgbClr val="0E7C7E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0" name="矩形 59">
            <a:extLst>
              <a:ext uri="{FF2B5EF4-FFF2-40B4-BE49-F238E27FC236}">
                <a16:creationId xmlns:a16="http://schemas.microsoft.com/office/drawing/2014/main" id="{7DAFCD38-B160-4A3A-A46F-EB011EE83861}"/>
              </a:ext>
            </a:extLst>
          </p:cNvPr>
          <p:cNvSpPr/>
          <p:nvPr/>
        </p:nvSpPr>
        <p:spPr>
          <a:xfrm>
            <a:off x="1423213" y="2681398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1DCD763-88EF-4D55-A12E-CC9640BB20EA}"/>
              </a:ext>
            </a:extLst>
          </p:cNvPr>
          <p:cNvSpPr/>
          <p:nvPr/>
        </p:nvSpPr>
        <p:spPr>
          <a:xfrm>
            <a:off x="2016377" y="2681398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0A2612D-863D-40F0-B0E9-AC0F08DD45A9}"/>
              </a:ext>
            </a:extLst>
          </p:cNvPr>
          <p:cNvSpPr/>
          <p:nvPr/>
        </p:nvSpPr>
        <p:spPr>
          <a:xfrm>
            <a:off x="3304078" y="268139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1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717D107-62B0-4031-B4F8-3797CE6ED4FC}"/>
              </a:ext>
            </a:extLst>
          </p:cNvPr>
          <p:cNvSpPr/>
          <p:nvPr/>
        </p:nvSpPr>
        <p:spPr>
          <a:xfrm>
            <a:off x="2574446" y="2938576"/>
            <a:ext cx="7067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acc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3F5CD12-B8CC-4412-B3B9-CDA053742CC0}"/>
              </a:ext>
            </a:extLst>
          </p:cNvPr>
          <p:cNvSpPr/>
          <p:nvPr/>
        </p:nvSpPr>
        <p:spPr>
          <a:xfrm>
            <a:off x="3911293" y="268139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2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82F11DB-B15F-4A88-A986-CD7E2E2C28D2}"/>
              </a:ext>
            </a:extLst>
          </p:cNvPr>
          <p:cNvSpPr/>
          <p:nvPr/>
        </p:nvSpPr>
        <p:spPr>
          <a:xfrm>
            <a:off x="3911293" y="327053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5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A4AF9D1-F51D-48D7-85FB-E2C0463537C9}"/>
              </a:ext>
            </a:extLst>
          </p:cNvPr>
          <p:cNvSpPr/>
          <p:nvPr/>
        </p:nvSpPr>
        <p:spPr>
          <a:xfrm>
            <a:off x="3934175" y="355728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3978B6D-E729-4402-85D8-2422A73F0AC0}"/>
              </a:ext>
            </a:extLst>
          </p:cNvPr>
          <p:cNvSpPr/>
          <p:nvPr/>
        </p:nvSpPr>
        <p:spPr>
          <a:xfrm>
            <a:off x="3911293" y="443966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9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DB964AF5-C6E0-4CCE-BA27-1BB846AC9C38}"/>
              </a:ext>
            </a:extLst>
          </p:cNvPr>
          <p:cNvSpPr/>
          <p:nvPr/>
        </p:nvSpPr>
        <p:spPr>
          <a:xfrm>
            <a:off x="2653613" y="413237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447E96C-6A7B-4DD0-A98E-F0376A41F740}"/>
              </a:ext>
            </a:extLst>
          </p:cNvPr>
          <p:cNvSpPr/>
          <p:nvPr/>
        </p:nvSpPr>
        <p:spPr>
          <a:xfrm>
            <a:off x="1465331" y="5001737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F2B98881-C9E0-4598-B981-BEE74EBDF3BC}"/>
              </a:ext>
            </a:extLst>
          </p:cNvPr>
          <p:cNvSpPr/>
          <p:nvPr/>
        </p:nvSpPr>
        <p:spPr>
          <a:xfrm>
            <a:off x="2058496" y="5001737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375595B9-92B2-45CD-ADB3-7D940AC8B0B4}"/>
              </a:ext>
            </a:extLst>
          </p:cNvPr>
          <p:cNvSpPr/>
          <p:nvPr/>
        </p:nvSpPr>
        <p:spPr>
          <a:xfrm>
            <a:off x="1411475" y="3850891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FED43ED3-96EC-4AE2-9709-90E9F8592BF4}"/>
              </a:ext>
            </a:extLst>
          </p:cNvPr>
          <p:cNvSpPr/>
          <p:nvPr/>
        </p:nvSpPr>
        <p:spPr>
          <a:xfrm>
            <a:off x="2027500" y="38427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132A2A1-2B18-4FE4-B07D-421CA5B458CA}"/>
              </a:ext>
            </a:extLst>
          </p:cNvPr>
          <p:cNvSpPr/>
          <p:nvPr/>
        </p:nvSpPr>
        <p:spPr>
          <a:xfrm>
            <a:off x="2653613" y="473464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703BF0E4-01C7-49EA-AADC-29E2DE0078EB}"/>
              </a:ext>
            </a:extLst>
          </p:cNvPr>
          <p:cNvSpPr/>
          <p:nvPr/>
        </p:nvSpPr>
        <p:spPr>
          <a:xfrm>
            <a:off x="2653613" y="531780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54CA8A51-3F41-435B-8DF6-6426CB736F37}"/>
              </a:ext>
            </a:extLst>
          </p:cNvPr>
          <p:cNvSpPr/>
          <p:nvPr/>
        </p:nvSpPr>
        <p:spPr>
          <a:xfrm>
            <a:off x="1423213" y="327053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27FF78E4-E13B-4165-BF2F-3EC72D0D41B2}"/>
              </a:ext>
            </a:extLst>
          </p:cNvPr>
          <p:cNvSpPr/>
          <p:nvPr/>
        </p:nvSpPr>
        <p:spPr>
          <a:xfrm>
            <a:off x="2016377" y="327053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C31CA308-026A-43EA-A8C9-C53F9409D91B}"/>
              </a:ext>
            </a:extLst>
          </p:cNvPr>
          <p:cNvSpPr/>
          <p:nvPr/>
        </p:nvSpPr>
        <p:spPr>
          <a:xfrm>
            <a:off x="1407715" y="355728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D40C91BC-389B-4968-9CB6-A1896531DA9A}"/>
              </a:ext>
            </a:extLst>
          </p:cNvPr>
          <p:cNvSpPr/>
          <p:nvPr/>
        </p:nvSpPr>
        <p:spPr>
          <a:xfrm>
            <a:off x="2016377" y="3557287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D1B9A61-7845-408B-A877-86178E5D6D76}"/>
              </a:ext>
            </a:extLst>
          </p:cNvPr>
          <p:cNvSpPr/>
          <p:nvPr/>
        </p:nvSpPr>
        <p:spPr>
          <a:xfrm>
            <a:off x="1423213" y="443966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934BE97-ACC5-4F79-B341-6B8489AD690D}"/>
              </a:ext>
            </a:extLst>
          </p:cNvPr>
          <p:cNvSpPr/>
          <p:nvPr/>
        </p:nvSpPr>
        <p:spPr>
          <a:xfrm>
            <a:off x="2016377" y="4439666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s7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D3C718B-E532-D68B-A068-59FDDC72E057}"/>
              </a:ext>
            </a:extLst>
          </p:cNvPr>
          <p:cNvGrpSpPr/>
          <p:nvPr/>
        </p:nvGrpSpPr>
        <p:grpSpPr>
          <a:xfrm>
            <a:off x="5330343" y="242187"/>
            <a:ext cx="1730723" cy="1823667"/>
            <a:chOff x="5330343" y="242187"/>
            <a:chExt cx="1730723" cy="1823667"/>
          </a:xfrm>
        </p:grpSpPr>
        <p:sp>
          <p:nvSpPr>
            <p:cNvPr id="57" name="Rectangle 49">
              <a:extLst>
                <a:ext uri="{FF2B5EF4-FFF2-40B4-BE49-F238E27FC236}">
                  <a16:creationId xmlns:a16="http://schemas.microsoft.com/office/drawing/2014/main" id="{D5213BC0-06CF-41AD-817C-AD86ADE45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343" y="242187"/>
              <a:ext cx="1730723" cy="1816640"/>
            </a:xfrm>
            <a:prstGeom prst="roundRect">
              <a:avLst>
                <a:gd name="adj" fmla="val 4780"/>
              </a:avLst>
            </a:prstGeom>
            <a:solidFill>
              <a:schemeClr val="bg1"/>
            </a:solidFill>
            <a:ln>
              <a:solidFill>
                <a:srgbClr val="0E7C7E"/>
              </a:solidFill>
              <a:headEnd/>
              <a:tailEnd type="none" w="lg" len="lg"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ECE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(0) S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Symbol" panose="05050102010706020507" pitchFamily="18" charset="2"/>
                </a:rPr>
                <a:t>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→S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EECE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(1) S→BB	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EECE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(2) </a:t>
              </a: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B→aB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EECE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(3) </a:t>
              </a: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B→b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EECE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B5A863EC-1066-D5A7-24B5-16EF9631DAC5}"/>
                </a:ext>
              </a:extLst>
            </p:cNvPr>
            <p:cNvSpPr/>
            <p:nvPr/>
          </p:nvSpPr>
          <p:spPr>
            <a:xfrm>
              <a:off x="5330343" y="1745479"/>
              <a:ext cx="1730723" cy="320375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931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5E05E7-04C6-4010-B7D2-37158E58C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6503993" cy="617641"/>
          </a:xfrm>
        </p:spPr>
        <p:txBody>
          <a:bodyPr/>
          <a:lstStyle/>
          <a:p>
            <a:r>
              <a:rPr lang="en-US" altLang="zh-CN" dirty="0"/>
              <a:t>6.4</a:t>
            </a:r>
            <a:r>
              <a:rPr lang="zh-CN" altLang="en-US" dirty="0"/>
              <a:t>　</a:t>
            </a:r>
            <a:r>
              <a:rPr lang="en-US" altLang="zh-CN" dirty="0"/>
              <a:t>LR(1)</a:t>
            </a:r>
            <a:r>
              <a:rPr lang="zh-CN" altLang="en-US" dirty="0"/>
              <a:t>分析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C62EED-10A7-4EA6-9048-F3DE70B72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4270158" cy="617641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 分析串</a:t>
            </a:r>
            <a:r>
              <a:rPr lang="en-US" altLang="zh-CN" dirty="0" err="1"/>
              <a:t>abab</a:t>
            </a:r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0394E87-CF2D-4A12-A3F6-5D38BDC91545}"/>
              </a:ext>
            </a:extLst>
          </p:cNvPr>
          <p:cNvSpPr txBox="1">
            <a:spLocks noChangeArrowheads="1"/>
          </p:cNvSpPr>
          <p:nvPr/>
        </p:nvSpPr>
        <p:spPr>
          <a:xfrm>
            <a:off x="321163" y="2166093"/>
            <a:ext cx="7529062" cy="4299740"/>
          </a:xfrm>
          <a:prstGeom prst="rect">
            <a:avLst/>
          </a:prstGeom>
          <a:solidFill>
            <a:srgbClr val="FFFFFF"/>
          </a:solidFill>
          <a:ln>
            <a:solidFill>
              <a:srgbClr val="0E7C7E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3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</a:rPr>
              <a:t>步骤	状态</a:t>
            </a:r>
            <a:r>
              <a:rPr lang="zh-CN" altLang="en-US" sz="2400" b="1" dirty="0">
                <a:solidFill>
                  <a:srgbClr val="0E7C7E"/>
                </a:solidFill>
              </a:rPr>
              <a:t>栈</a:t>
            </a:r>
            <a:r>
              <a:rPr kumimoji="0" lang="zh-CN" altLang="en-US" sz="2400" b="1" i="0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</a:rPr>
              <a:t>	符号栈	输入串</a:t>
            </a:r>
            <a:r>
              <a:rPr kumimoji="0" lang="en-US" altLang="zh-CN" sz="2400" b="1" i="0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</a:rPr>
              <a:t>	ACTION	GOTO</a:t>
            </a:r>
            <a:r>
              <a:rPr kumimoji="0" lang="zh-CN" altLang="en-US" sz="2400" b="1" i="0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</a:rPr>
              <a:t> </a:t>
            </a:r>
          </a:p>
          <a:p>
            <a:pPr marL="342900" marR="0" lvl="0" indent="-34290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	#		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	S3</a:t>
            </a:r>
          </a:p>
          <a:p>
            <a:pPr marL="342900" marR="0" lvl="0" indent="-34290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	#a			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	S4</a:t>
            </a:r>
          </a:p>
          <a:p>
            <a:pPr lvl="0">
              <a:lnSpc>
                <a:spcPts val="3000"/>
              </a:lnSpc>
              <a:spcBef>
                <a:spcPct val="0"/>
              </a:spcBef>
              <a:buClr>
                <a:srgbClr val="4F81BD"/>
              </a:buClr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03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#ab		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b#	r3:</a:t>
            </a:r>
            <a:r>
              <a:rPr lang="en-US" altLang="zh-CN" sz="2400" dirty="0">
                <a:latin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</a:rPr>
              <a:t>B→b</a:t>
            </a:r>
            <a:r>
              <a:rPr lang="en-US" altLang="zh-CN" sz="2400" dirty="0">
                <a:latin typeface="Arial" panose="020B0604020202020204" pitchFamily="34" charset="0"/>
              </a:rPr>
              <a:t>	   	8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>
              <a:lnSpc>
                <a:spcPts val="3000"/>
              </a:lnSpc>
              <a:spcBef>
                <a:spcPct val="0"/>
              </a:spcBef>
              <a:buClr>
                <a:srgbClr val="4F81BD"/>
              </a:buClr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03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#aB		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b#	r2:</a:t>
            </a:r>
            <a:r>
              <a:rPr lang="en-US" altLang="zh-CN" sz="2400" dirty="0">
                <a:latin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</a:rPr>
              <a:t>B→aB</a:t>
            </a:r>
            <a:r>
              <a:rPr lang="en-US" altLang="zh-CN" sz="2400" dirty="0">
                <a:latin typeface="Arial" panose="020B0604020202020204" pitchFamily="34" charset="0"/>
              </a:rPr>
              <a:t>		2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	#B			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b#	S6</a:t>
            </a:r>
          </a:p>
          <a:p>
            <a:pPr marL="342900" marR="0" lvl="0" indent="-34290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02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#Ba		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	S7</a:t>
            </a:r>
          </a:p>
          <a:p>
            <a:pPr lvl="0">
              <a:lnSpc>
                <a:spcPts val="3000"/>
              </a:lnSpc>
              <a:spcBef>
                <a:spcPct val="0"/>
              </a:spcBef>
              <a:buClr>
                <a:srgbClr val="4F81BD"/>
              </a:buClr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026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#Bab		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r3:</a:t>
            </a:r>
            <a:r>
              <a:rPr lang="en-US" altLang="zh-CN" sz="2400" dirty="0">
                <a:latin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</a:rPr>
              <a:t>B→b</a:t>
            </a:r>
            <a:r>
              <a:rPr lang="en-US" altLang="zh-CN" sz="2400" dirty="0">
                <a:latin typeface="Arial" panose="020B0604020202020204" pitchFamily="34" charset="0"/>
              </a:rPr>
              <a:t>		9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>
              <a:lnSpc>
                <a:spcPts val="3000"/>
              </a:lnSpc>
              <a:spcBef>
                <a:spcPct val="0"/>
              </a:spcBef>
              <a:buClr>
                <a:srgbClr val="4F81BD"/>
              </a:buClr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026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9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#BaB		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	</a:t>
            </a:r>
            <a:r>
              <a:rPr lang="en-US" altLang="zh-CN" sz="2400" dirty="0">
                <a:solidFill>
                  <a:schemeClr val="tx1"/>
                </a:solidFill>
              </a:rPr>
              <a:t>r2:</a:t>
            </a:r>
            <a:r>
              <a:rPr lang="en-US" altLang="zh-CN" sz="2400" dirty="0">
                <a:latin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</a:rPr>
              <a:t>B→aB</a:t>
            </a:r>
            <a:r>
              <a:rPr lang="en-US" altLang="zh-CN" sz="2400" dirty="0">
                <a:latin typeface="Arial" panose="020B0604020202020204" pitchFamily="34" charset="0"/>
              </a:rPr>
              <a:t>		5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lvl="0">
              <a:lnSpc>
                <a:spcPts val="3000"/>
              </a:lnSpc>
              <a:spcBef>
                <a:spcPct val="0"/>
              </a:spcBef>
              <a:buClr>
                <a:srgbClr val="4F81BD"/>
              </a:buClr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02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#BB		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r1:</a:t>
            </a:r>
            <a:r>
              <a:rPr lang="en-US" altLang="zh-CN" sz="2400" dirty="0">
                <a:latin typeface="Arial" panose="020B0604020202020204" pitchFamily="34" charset="0"/>
              </a:rPr>
              <a:t> S→BB		1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9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	#</a:t>
            </a:r>
            <a:r>
              <a:rPr kumimoji="0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	       </a:t>
            </a:r>
            <a:r>
              <a:rPr kumimoji="0" lang="en-US" altLang="zh-CN" sz="24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acc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3DE20C2-D6EA-4595-8F0C-24530BD15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041552"/>
              </p:ext>
            </p:extLst>
          </p:nvPr>
        </p:nvGraphicFramePr>
        <p:xfrm>
          <a:off x="8027242" y="2076713"/>
          <a:ext cx="3984151" cy="4389120"/>
        </p:xfrm>
        <a:graphic>
          <a:graphicData uri="http://schemas.openxmlformats.org/drawingml/2006/table">
            <a:tbl>
              <a:tblPr firstRow="1" firstCol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908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5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5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9497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</a:rPr>
                        <a:t> </a:t>
                      </a:r>
                    </a:p>
                    <a:p>
                      <a:pPr algn="l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0" dirty="0">
                          <a:effectLst/>
                          <a:latin typeface="+mn-lt"/>
                        </a:rPr>
                        <a:t>状态</a:t>
                      </a:r>
                      <a:endParaRPr lang="zh-CN" altLang="en-US" sz="24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</a:rPr>
                        <a:t>ACTION</a:t>
                      </a:r>
                      <a:endParaRPr lang="zh-CN" sz="24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</a:rPr>
                        <a:t>GOTO</a:t>
                      </a:r>
                      <a:endParaRPr lang="zh-CN" sz="24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497"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dirty="0"/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</a:t>
                      </a:r>
                      <a:endParaRPr lang="zh-CN" sz="24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zh-CN" sz="24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#</a:t>
                      </a:r>
                      <a:endParaRPr lang="zh-CN" sz="24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zh-CN" sz="24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E7C7E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zh-CN" sz="2400" b="1" dirty="0">
                        <a:solidFill>
                          <a:srgbClr val="0E7C7E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s3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E7C7E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zh-CN" sz="2400" b="1" dirty="0">
                        <a:solidFill>
                          <a:srgbClr val="0E7C7E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acc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E7C7E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zh-CN" sz="2400" b="1" dirty="0">
                        <a:solidFill>
                          <a:srgbClr val="0E7C7E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s6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s7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E7C7E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zh-CN" sz="2400" b="1" dirty="0">
                        <a:solidFill>
                          <a:srgbClr val="0E7C7E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s3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E7C7E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zh-CN" sz="2400" b="1" dirty="0">
                        <a:solidFill>
                          <a:srgbClr val="0E7C7E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r3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r3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E7C7E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zh-CN" sz="2400" b="1" dirty="0">
                        <a:solidFill>
                          <a:srgbClr val="0E7C7E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r1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E7C7E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zh-CN" sz="2400" b="1" dirty="0">
                        <a:solidFill>
                          <a:srgbClr val="0E7C7E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s6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s7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E7C7E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zh-CN" sz="2400" b="1" dirty="0">
                        <a:solidFill>
                          <a:srgbClr val="0E7C7E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r3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E7C7E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zh-CN" sz="2400" b="1" dirty="0">
                        <a:solidFill>
                          <a:srgbClr val="0E7C7E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r2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r2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E7C7E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zh-CN" sz="2400" b="1" dirty="0">
                        <a:solidFill>
                          <a:srgbClr val="0E7C7E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r2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935C85B9-6B0E-FFA0-0FA0-BCA395BEDFC0}"/>
              </a:ext>
            </a:extLst>
          </p:cNvPr>
          <p:cNvGrpSpPr/>
          <p:nvPr/>
        </p:nvGrpSpPr>
        <p:grpSpPr>
          <a:xfrm>
            <a:off x="8013387" y="62745"/>
            <a:ext cx="1730723" cy="1823667"/>
            <a:chOff x="5330343" y="242187"/>
            <a:chExt cx="1730723" cy="1823667"/>
          </a:xfrm>
        </p:grpSpPr>
        <p:sp>
          <p:nvSpPr>
            <p:cNvPr id="9" name="Rectangle 49">
              <a:extLst>
                <a:ext uri="{FF2B5EF4-FFF2-40B4-BE49-F238E27FC236}">
                  <a16:creationId xmlns:a16="http://schemas.microsoft.com/office/drawing/2014/main" id="{FBAC2F8C-2053-F821-8779-9129E0E66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343" y="242187"/>
              <a:ext cx="1730723" cy="1816640"/>
            </a:xfrm>
            <a:prstGeom prst="roundRect">
              <a:avLst>
                <a:gd name="adj" fmla="val 4780"/>
              </a:avLst>
            </a:prstGeom>
            <a:solidFill>
              <a:schemeClr val="bg1"/>
            </a:solidFill>
            <a:ln>
              <a:solidFill>
                <a:srgbClr val="0E7C7E"/>
              </a:solidFill>
              <a:headEnd/>
              <a:tailEnd type="none" w="lg" len="lg"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ECE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(0) S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Symbol" panose="05050102010706020507" pitchFamily="18" charset="2"/>
                </a:rPr>
                <a:t>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→S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EECE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(1) S→BB	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EECE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(2) </a:t>
              </a: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B→aB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EECE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(3) </a:t>
              </a: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B→b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EECE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97B20B20-64A7-EB65-9585-6D171B8E75FF}"/>
                </a:ext>
              </a:extLst>
            </p:cNvPr>
            <p:cNvSpPr/>
            <p:nvPr/>
          </p:nvSpPr>
          <p:spPr>
            <a:xfrm>
              <a:off x="5330343" y="1745479"/>
              <a:ext cx="1730723" cy="320375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006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6.1</a:t>
            </a:r>
            <a:r>
              <a:rPr lang="zh-CN" altLang="en-US" b="1" dirty="0"/>
              <a:t>　</a:t>
            </a:r>
            <a:r>
              <a:rPr lang="en-US" altLang="zh-CN" b="1" dirty="0"/>
              <a:t>LR</a:t>
            </a:r>
            <a:r>
              <a:rPr lang="zh-CN" altLang="en-US" b="1" dirty="0"/>
              <a:t>分析概述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6.2</a:t>
            </a:r>
            <a:r>
              <a:rPr lang="zh-CN" altLang="en-US" b="1" dirty="0"/>
              <a:t>　</a:t>
            </a:r>
            <a:r>
              <a:rPr lang="en-US" altLang="zh-CN" b="1" dirty="0"/>
              <a:t>LR(0)</a:t>
            </a:r>
            <a:r>
              <a:rPr lang="zh-CN" altLang="en-US" b="1" dirty="0"/>
              <a:t>分析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6.3</a:t>
            </a:r>
            <a:r>
              <a:rPr lang="zh-CN" altLang="en-US" b="1" dirty="0"/>
              <a:t>　</a:t>
            </a:r>
            <a:r>
              <a:rPr lang="en-US" altLang="zh-CN" b="1" dirty="0"/>
              <a:t>SLR(1)</a:t>
            </a:r>
            <a:r>
              <a:rPr lang="zh-CN" altLang="en-US" b="1" dirty="0"/>
              <a:t>分析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6.4</a:t>
            </a:r>
            <a:r>
              <a:rPr lang="zh-CN" altLang="en-US" b="1" dirty="0"/>
              <a:t>　</a:t>
            </a:r>
            <a:r>
              <a:rPr lang="en-US" altLang="zh-CN" b="1" dirty="0"/>
              <a:t>LR(1)</a:t>
            </a:r>
            <a:r>
              <a:rPr lang="zh-CN" altLang="en-US" b="1" dirty="0"/>
              <a:t>分析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6.5</a:t>
            </a:r>
            <a:r>
              <a:rPr lang="zh-CN" altLang="en-US" b="1" u="sng" dirty="0">
                <a:solidFill>
                  <a:srgbClr val="C00000"/>
                </a:solidFill>
              </a:rPr>
              <a:t>　</a:t>
            </a:r>
            <a:r>
              <a:rPr lang="en-US" altLang="zh-CN" b="1" u="sng" dirty="0">
                <a:solidFill>
                  <a:srgbClr val="C00000"/>
                </a:solidFill>
              </a:rPr>
              <a:t>LALR(1)</a:t>
            </a:r>
            <a:r>
              <a:rPr lang="zh-CN" altLang="en-US" b="1" u="sng" dirty="0">
                <a:solidFill>
                  <a:srgbClr val="C00000"/>
                </a:solidFill>
              </a:rPr>
              <a:t>分析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6.6</a:t>
            </a:r>
            <a:r>
              <a:rPr lang="zh-CN" altLang="en-US" b="1" dirty="0"/>
              <a:t>　二义性文法的应用</a:t>
            </a:r>
          </a:p>
        </p:txBody>
      </p:sp>
    </p:spTree>
    <p:extLst>
      <p:ext uri="{BB962C8B-B14F-4D97-AF65-F5344CB8AC3E}">
        <p14:creationId xmlns:p14="http://schemas.microsoft.com/office/powerpoint/2010/main" val="5020091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AACE0-E328-43C2-963B-BC97D253A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6.5</a:t>
            </a:r>
            <a:r>
              <a:rPr lang="zh-CN" altLang="en-US" dirty="0"/>
              <a:t>　</a:t>
            </a:r>
            <a:r>
              <a:rPr lang="en-US" altLang="zh-CN" dirty="0"/>
              <a:t>LALR(1)</a:t>
            </a:r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D0F98-5418-41F9-A020-CE6DCC175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089412" cy="5915236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定义</a:t>
            </a:r>
            <a:r>
              <a:rPr lang="en-US" altLang="zh-CN" dirty="0">
                <a:solidFill>
                  <a:srgbClr val="C00000"/>
                </a:solidFill>
              </a:rPr>
              <a:t>6.14  </a:t>
            </a:r>
            <a:r>
              <a:rPr lang="zh-CN" altLang="en-US" dirty="0"/>
              <a:t>如果采用同心项目集合并方法，进行合并后的文法</a:t>
            </a:r>
            <a:r>
              <a:rPr lang="en-US" altLang="zh-CN" dirty="0"/>
              <a:t>G</a:t>
            </a:r>
            <a:r>
              <a:rPr lang="zh-CN" altLang="en-US" dirty="0"/>
              <a:t>的</a:t>
            </a:r>
            <a:r>
              <a:rPr lang="en-US" altLang="zh-CN" dirty="0"/>
              <a:t>LR(1)</a:t>
            </a:r>
            <a:r>
              <a:rPr lang="zh-CN" altLang="en-US" dirty="0"/>
              <a:t>项目集规范族，没有</a:t>
            </a:r>
            <a:r>
              <a:rPr lang="en-US" altLang="zh-CN" dirty="0"/>
              <a:t>LR(1)</a:t>
            </a:r>
            <a:r>
              <a:rPr lang="zh-CN" altLang="en-US" dirty="0"/>
              <a:t>项目冲突，则称文法</a:t>
            </a:r>
            <a:r>
              <a:rPr lang="en-US" altLang="zh-CN" dirty="0"/>
              <a:t>G</a:t>
            </a:r>
            <a:r>
              <a:rPr lang="zh-CN" altLang="en-US" dirty="0"/>
              <a:t>为</a:t>
            </a:r>
            <a:r>
              <a:rPr lang="en-US" altLang="zh-CN" dirty="0">
                <a:solidFill>
                  <a:srgbClr val="FF0000"/>
                </a:solidFill>
              </a:rPr>
              <a:t>LALR(1)</a:t>
            </a:r>
            <a:r>
              <a:rPr lang="zh-CN" altLang="en-US" dirty="0">
                <a:solidFill>
                  <a:srgbClr val="FF0000"/>
                </a:solidFill>
              </a:rPr>
              <a:t>文法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关于</a:t>
            </a:r>
            <a:r>
              <a:rPr lang="en-US" altLang="zh-CN" dirty="0"/>
              <a:t>LALR(1)</a:t>
            </a:r>
            <a:r>
              <a:rPr lang="zh-CN" altLang="en-US" dirty="0"/>
              <a:t>文法，可以得出下列几个结论。</a:t>
            </a:r>
          </a:p>
          <a:p>
            <a:pPr marL="0" indent="0">
              <a:buNone/>
            </a:pPr>
            <a:r>
              <a:rPr lang="zh-CN" altLang="en-US" dirty="0"/>
              <a:t>     ⑴如果文法</a:t>
            </a:r>
            <a:r>
              <a:rPr lang="en-US" altLang="zh-CN" dirty="0"/>
              <a:t>G</a:t>
            </a:r>
            <a:r>
              <a:rPr lang="zh-CN" altLang="en-US" dirty="0"/>
              <a:t>是</a:t>
            </a:r>
            <a:r>
              <a:rPr lang="en-US" altLang="zh-CN" dirty="0"/>
              <a:t>LALR(1)</a:t>
            </a:r>
            <a:r>
              <a:rPr lang="zh-CN" altLang="en-US" dirty="0"/>
              <a:t>文法，则</a:t>
            </a:r>
            <a:r>
              <a:rPr lang="en-US" altLang="zh-CN" dirty="0"/>
              <a:t>G</a:t>
            </a:r>
            <a:r>
              <a:rPr lang="zh-CN" altLang="en-US" dirty="0"/>
              <a:t>可采用</a:t>
            </a:r>
            <a:r>
              <a:rPr lang="en-US" altLang="zh-CN" dirty="0"/>
              <a:t>LALR(1)</a:t>
            </a:r>
            <a:r>
              <a:rPr lang="zh-CN" altLang="en-US" dirty="0"/>
              <a:t>分析法。</a:t>
            </a:r>
          </a:p>
          <a:p>
            <a:pPr marL="0" indent="0">
              <a:buNone/>
            </a:pPr>
            <a:r>
              <a:rPr lang="zh-CN" altLang="en-US" dirty="0"/>
              <a:t>     ⑵如果文法</a:t>
            </a:r>
            <a:r>
              <a:rPr lang="en-US" altLang="zh-CN" dirty="0"/>
              <a:t>G</a:t>
            </a:r>
            <a:r>
              <a:rPr lang="zh-CN" altLang="en-US" dirty="0"/>
              <a:t>是</a:t>
            </a:r>
            <a:r>
              <a:rPr lang="en-US" altLang="zh-CN" dirty="0"/>
              <a:t>LALR(1)</a:t>
            </a:r>
            <a:r>
              <a:rPr lang="zh-CN" altLang="en-US" dirty="0"/>
              <a:t>文法，则</a:t>
            </a:r>
            <a:r>
              <a:rPr lang="en-US" altLang="zh-CN" dirty="0"/>
              <a:t>G</a:t>
            </a:r>
            <a:r>
              <a:rPr lang="zh-CN" altLang="en-US" dirty="0"/>
              <a:t>是</a:t>
            </a:r>
            <a:r>
              <a:rPr lang="zh-CN" altLang="en-US" dirty="0">
                <a:solidFill>
                  <a:srgbClr val="C00000"/>
                </a:solidFill>
              </a:rPr>
              <a:t>无二义性</a:t>
            </a:r>
            <a:r>
              <a:rPr lang="zh-CN" altLang="en-US" dirty="0"/>
              <a:t>的。</a:t>
            </a:r>
          </a:p>
          <a:p>
            <a:pPr marL="0" indent="0">
              <a:buNone/>
            </a:pPr>
            <a:r>
              <a:rPr lang="zh-CN" altLang="en-US" dirty="0"/>
              <a:t>     ⑶如果文法</a:t>
            </a:r>
            <a:r>
              <a:rPr lang="en-US" altLang="zh-CN" dirty="0"/>
              <a:t>G</a:t>
            </a:r>
            <a:r>
              <a:rPr lang="zh-CN" altLang="en-US" dirty="0"/>
              <a:t>是</a:t>
            </a:r>
            <a:r>
              <a:rPr lang="en-US" altLang="zh-CN" dirty="0">
                <a:solidFill>
                  <a:srgbClr val="C00000"/>
                </a:solidFill>
              </a:rPr>
              <a:t>LALR(1)</a:t>
            </a:r>
            <a:r>
              <a:rPr lang="zh-CN" altLang="en-US" dirty="0">
                <a:solidFill>
                  <a:srgbClr val="C00000"/>
                </a:solidFill>
              </a:rPr>
              <a:t>文法，则</a:t>
            </a:r>
            <a:r>
              <a:rPr lang="en-US" altLang="zh-CN" dirty="0">
                <a:solidFill>
                  <a:srgbClr val="C00000"/>
                </a:solidFill>
              </a:rPr>
              <a:t>G</a:t>
            </a:r>
            <a:r>
              <a:rPr lang="zh-CN" altLang="en-US" dirty="0">
                <a:solidFill>
                  <a:srgbClr val="C00000"/>
                </a:solidFill>
              </a:rPr>
              <a:t>一定是</a:t>
            </a:r>
            <a:r>
              <a:rPr lang="en-US" altLang="zh-CN" dirty="0">
                <a:solidFill>
                  <a:srgbClr val="C00000"/>
                </a:solidFill>
              </a:rPr>
              <a:t>LR(1)</a:t>
            </a:r>
          </a:p>
          <a:p>
            <a:r>
              <a:rPr lang="zh-CN" altLang="en-US" dirty="0"/>
              <a:t>考虑例</a:t>
            </a:r>
            <a:r>
              <a:rPr lang="en-US" altLang="zh-CN" dirty="0"/>
              <a:t>6.4</a:t>
            </a:r>
            <a:r>
              <a:rPr lang="zh-CN" altLang="en-US" dirty="0"/>
              <a:t>文法</a:t>
            </a:r>
            <a:endParaRPr lang="en-US" altLang="zh-CN" dirty="0"/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(0) 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→S		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(1) S→BB	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(2)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B→aB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(3)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B→b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67317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7B1D8-84DE-42A5-83BC-422AB78D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6508401" cy="617641"/>
          </a:xfrm>
        </p:spPr>
        <p:txBody>
          <a:bodyPr/>
          <a:lstStyle/>
          <a:p>
            <a:r>
              <a:rPr lang="en-US" altLang="zh-CN" dirty="0"/>
              <a:t>6.5</a:t>
            </a:r>
            <a:r>
              <a:rPr lang="zh-CN" altLang="en-US" dirty="0"/>
              <a:t>　</a:t>
            </a:r>
            <a:r>
              <a:rPr lang="en-US" altLang="zh-CN" dirty="0"/>
              <a:t>LALR(1)</a:t>
            </a:r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5CACB7-EC38-4A08-8854-AC105CC7F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2153163" cy="705562"/>
          </a:xfrm>
        </p:spPr>
        <p:txBody>
          <a:bodyPr>
            <a:normAutofit/>
          </a:bodyPr>
          <a:lstStyle/>
          <a:p>
            <a:r>
              <a:rPr lang="zh-CN" altLang="en-US" dirty="0"/>
              <a:t>文法</a:t>
            </a:r>
            <a:endParaRPr lang="en-US" altLang="zh-CN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9BCE6237-D377-4CF1-ADCE-AEB6ADFA5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0516" y="1475810"/>
            <a:ext cx="1649413" cy="1938992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</a:t>
            </a:r>
            <a:r>
              <a:rPr kumimoji="0" lang="en-US" altLang="zh-CN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0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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→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•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S,  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S →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•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BB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B →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•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aB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,  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a|b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B →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•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b,    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a|b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C9C1E052-1CB8-4B0F-830A-38DB70F39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9216" y="1471047"/>
            <a:ext cx="1587500" cy="692497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</a:t>
            </a:r>
            <a:r>
              <a:rPr kumimoji="0" lang="en-US" altLang="zh-CN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1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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→S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•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， 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#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E424A794-CAC4-4081-8904-B6E48237AA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0516" y="3831660"/>
            <a:ext cx="1635125" cy="692497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</a:t>
            </a:r>
            <a:r>
              <a:rPr kumimoji="0" lang="en-US" altLang="zh-CN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4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B → 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•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,  </a:t>
            </a:r>
            <a:r>
              <a:rPr kumimoji="0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a|b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  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01EB97D6-F510-403C-8B44-B693EE006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3504" y="4485710"/>
            <a:ext cx="1573212" cy="692497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</a:t>
            </a:r>
            <a:r>
              <a:rPr kumimoji="0" lang="en-US" altLang="zh-CN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7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B → 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•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,    # 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35193400-6C41-44BE-B1CF-B1B9824EF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3504" y="2485460"/>
            <a:ext cx="1573212" cy="1523494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</a:t>
            </a:r>
            <a:r>
              <a:rPr kumimoji="0" lang="en-US" altLang="zh-CN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2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 → 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•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B,   #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charset="0"/>
              </a:rPr>
              <a:t>B →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•</a:t>
            </a:r>
            <a:r>
              <a:rPr lang="en-US" altLang="zh-CN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Arial" charset="0"/>
              </a:rPr>
              <a:t>aB</a:t>
            </a:r>
            <a:r>
              <a:rPr lang="en-US" altLang="zh-CN" dirty="0">
                <a:solidFill>
                  <a:srgbClr val="000000"/>
                </a:solidFill>
                <a:latin typeface="Arial" charset="0"/>
              </a:rPr>
              <a:t>,  #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charset="0"/>
              </a:rPr>
              <a:t>B →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•</a:t>
            </a:r>
            <a:r>
              <a:rPr lang="en-US" altLang="zh-CN" dirty="0">
                <a:solidFill>
                  <a:srgbClr val="000000"/>
                </a:solidFill>
                <a:latin typeface="Arial" charset="0"/>
              </a:rPr>
              <a:t> b,     #</a:t>
            </a: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F9DC74FD-4B23-48E2-B46A-9F01B3758537}"/>
              </a:ext>
            </a:extLst>
          </p:cNvPr>
          <p:cNvSpPr>
            <a:spLocks/>
          </p:cNvSpPr>
          <p:nvPr/>
        </p:nvSpPr>
        <p:spPr bwMode="auto">
          <a:xfrm>
            <a:off x="5519929" y="1831410"/>
            <a:ext cx="647700" cy="1587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Text Box 14">
            <a:extLst>
              <a:ext uri="{FF2B5EF4-FFF2-40B4-BE49-F238E27FC236}">
                <a16:creationId xmlns:a16="http://schemas.microsoft.com/office/drawing/2014/main" id="{200B54AC-C6E8-4A87-A36E-EBBD3EC88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391" y="1471047"/>
            <a:ext cx="287338" cy="3667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latin typeface="Arial" charset="0"/>
              </a:rPr>
              <a:t>S</a:t>
            </a:r>
          </a:p>
        </p:txBody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ABFF7013-B915-4AD7-AFBE-28480034C0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354" y="4033272"/>
            <a:ext cx="0" cy="4333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5E7D6440-DEB1-4DD6-83B2-2F24499E247B}"/>
              </a:ext>
            </a:extLst>
          </p:cNvPr>
          <p:cNvSpPr>
            <a:spLocks/>
          </p:cNvSpPr>
          <p:nvPr/>
        </p:nvSpPr>
        <p:spPr bwMode="auto">
          <a:xfrm>
            <a:off x="5534216" y="2974410"/>
            <a:ext cx="647700" cy="1587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Text Box 18">
            <a:extLst>
              <a:ext uri="{FF2B5EF4-FFF2-40B4-BE49-F238E27FC236}">
                <a16:creationId xmlns:a16="http://schemas.microsoft.com/office/drawing/2014/main" id="{B0E7CB4D-2E0C-4BA1-B1F6-85173813E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8679" y="2614047"/>
            <a:ext cx="287337" cy="3683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latin typeface="Arial" charset="0"/>
              </a:rPr>
              <a:t>B</a:t>
            </a:r>
          </a:p>
        </p:txBody>
      </p:sp>
      <p:sp>
        <p:nvSpPr>
          <p:cNvPr id="16" name="Text Box 20">
            <a:extLst>
              <a:ext uri="{FF2B5EF4-FFF2-40B4-BE49-F238E27FC236}">
                <a16:creationId xmlns:a16="http://schemas.microsoft.com/office/drawing/2014/main" id="{A49957C1-AD7C-46CF-A7E8-D0132E5E0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354" y="4106297"/>
            <a:ext cx="287337" cy="3667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latin typeface="Arial" charset="0"/>
              </a:rPr>
              <a:t>b</a:t>
            </a:r>
          </a:p>
        </p:txBody>
      </p:sp>
      <p:sp>
        <p:nvSpPr>
          <p:cNvPr id="18" name="Line 27">
            <a:extLst>
              <a:ext uri="{FF2B5EF4-FFF2-40B4-BE49-F238E27FC236}">
                <a16:creationId xmlns:a16="http://schemas.microsoft.com/office/drawing/2014/main" id="{890A8AF2-9C78-4CCE-9D58-6F8166A061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9354" y="3414147"/>
            <a:ext cx="0" cy="4333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Text Box 28">
            <a:extLst>
              <a:ext uri="{FF2B5EF4-FFF2-40B4-BE49-F238E27FC236}">
                <a16:creationId xmlns:a16="http://schemas.microsoft.com/office/drawing/2014/main" id="{6EF65322-E5C5-4B2E-8B5F-C48B60E49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9354" y="3487172"/>
            <a:ext cx="287337" cy="3667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latin typeface="Arial" charset="0"/>
              </a:rPr>
              <a:t>b</a:t>
            </a:r>
          </a:p>
        </p:txBody>
      </p:sp>
      <p:sp>
        <p:nvSpPr>
          <p:cNvPr id="20" name="Text Box 7">
            <a:extLst>
              <a:ext uri="{FF2B5EF4-FFF2-40B4-BE49-F238E27FC236}">
                <a16:creationId xmlns:a16="http://schemas.microsoft.com/office/drawing/2014/main" id="{463A3188-0041-42D3-9F19-1C8EE7367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716" y="4915922"/>
            <a:ext cx="1676400" cy="1523494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</a:t>
            </a:r>
            <a:r>
              <a:rPr kumimoji="0" lang="en-US" altLang="zh-CN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3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B → </a:t>
            </a:r>
            <a:r>
              <a:rPr kumimoji="0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•</a:t>
            </a:r>
            <a:r>
              <a:rPr kumimoji="0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B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,  </a:t>
            </a:r>
            <a:r>
              <a:rPr kumimoji="0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a|b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1" name="Text Box 7">
            <a:extLst>
              <a:ext uri="{FF2B5EF4-FFF2-40B4-BE49-F238E27FC236}">
                <a16:creationId xmlns:a16="http://schemas.microsoft.com/office/drawing/2014/main" id="{7FD28980-CAC1-427A-8759-A7D17992C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9415" y="5674747"/>
            <a:ext cx="1663701" cy="6924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charset="0"/>
              </a:rPr>
              <a:t>B →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• </a:t>
            </a:r>
            <a:r>
              <a:rPr lang="en-US" altLang="zh-CN" dirty="0" err="1">
                <a:solidFill>
                  <a:srgbClr val="000000"/>
                </a:solidFill>
                <a:latin typeface="Arial" charset="0"/>
              </a:rPr>
              <a:t>aB</a:t>
            </a:r>
            <a:r>
              <a:rPr lang="en-US" altLang="zh-CN" dirty="0">
                <a:solidFill>
                  <a:srgbClr val="000000"/>
                </a:solidFill>
                <a:latin typeface="Arial" charset="0"/>
              </a:rPr>
              <a:t>,  </a:t>
            </a:r>
            <a:r>
              <a:rPr lang="en-US" altLang="zh-CN" dirty="0" err="1">
                <a:solidFill>
                  <a:srgbClr val="000000"/>
                </a:solidFill>
                <a:latin typeface="Arial" charset="0"/>
              </a:rPr>
              <a:t>a|b</a:t>
            </a:r>
            <a:endParaRPr lang="en-US" altLang="zh-CN" dirty="0">
              <a:solidFill>
                <a:srgbClr val="000000"/>
              </a:solidFill>
              <a:latin typeface="Arial" charset="0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charset="0"/>
              </a:rPr>
              <a:t>B →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• </a:t>
            </a:r>
            <a:r>
              <a:rPr lang="en-US" altLang="zh-CN" dirty="0">
                <a:solidFill>
                  <a:srgbClr val="000000"/>
                </a:solidFill>
                <a:latin typeface="Arial" charset="0"/>
              </a:rPr>
              <a:t>b,    </a:t>
            </a:r>
            <a:r>
              <a:rPr lang="en-US" altLang="zh-CN" dirty="0" err="1">
                <a:solidFill>
                  <a:srgbClr val="000000"/>
                </a:solidFill>
                <a:latin typeface="Arial" charset="0"/>
              </a:rPr>
              <a:t>a|b</a:t>
            </a:r>
            <a:endParaRPr lang="en-US" altLang="zh-CN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Text Box 30">
            <a:extLst>
              <a:ext uri="{FF2B5EF4-FFF2-40B4-BE49-F238E27FC236}">
                <a16:creationId xmlns:a16="http://schemas.microsoft.com/office/drawing/2014/main" id="{5A5A05DF-ED38-4A93-A99B-8FAF3B1BC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916" y="3918972"/>
            <a:ext cx="287338" cy="3667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cxnSp>
        <p:nvCxnSpPr>
          <p:cNvPr id="23" name="AutoShape 33">
            <a:extLst>
              <a:ext uri="{FF2B5EF4-FFF2-40B4-BE49-F238E27FC236}">
                <a16:creationId xmlns:a16="http://schemas.microsoft.com/office/drawing/2014/main" id="{9EF152EA-91EA-4DFC-BDD2-68EAA808ADF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294380" y="4152335"/>
            <a:ext cx="3119437" cy="14288"/>
          </a:xfrm>
          <a:prstGeom prst="bentConnector4">
            <a:avLst>
              <a:gd name="adj1" fmla="val 565"/>
              <a:gd name="adj2" fmla="val 1766181"/>
            </a:avLst>
          </a:prstGeom>
          <a:noFill/>
          <a:ln w="15875">
            <a:solidFill>
              <a:srgbClr val="000000"/>
            </a:solidFill>
            <a:miter lim="800000"/>
            <a:headEnd/>
            <a:tailEnd type="triangle" w="med" len="med"/>
          </a:ln>
        </p:spPr>
      </p:cxnSp>
      <p:sp>
        <p:nvSpPr>
          <p:cNvPr id="24" name="Text Box 3">
            <a:extLst>
              <a:ext uri="{FF2B5EF4-FFF2-40B4-BE49-F238E27FC236}">
                <a16:creationId xmlns:a16="http://schemas.microsoft.com/office/drawing/2014/main" id="{7E491625-8BB6-467B-BD0F-B0B40520E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6260" y="2491810"/>
            <a:ext cx="1633537" cy="692497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</a:t>
            </a:r>
            <a:r>
              <a:rPr kumimoji="0" lang="en-US" altLang="zh-CN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5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S →BB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•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，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#</a:t>
            </a:r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84A6A96C-A372-4512-AD3F-88AB17C3254D}"/>
              </a:ext>
            </a:extLst>
          </p:cNvPr>
          <p:cNvSpPr>
            <a:spLocks/>
          </p:cNvSpPr>
          <p:nvPr/>
        </p:nvSpPr>
        <p:spPr bwMode="auto">
          <a:xfrm>
            <a:off x="7748561" y="2852172"/>
            <a:ext cx="647700" cy="158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Text Box 14">
            <a:extLst>
              <a:ext uri="{FF2B5EF4-FFF2-40B4-BE49-F238E27FC236}">
                <a16:creationId xmlns:a16="http://schemas.microsoft.com/office/drawing/2014/main" id="{965C044D-9CC8-4340-8815-72C8FFB51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3023" y="2491810"/>
            <a:ext cx="287338" cy="36988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latin typeface="Arial" charset="0"/>
              </a:rPr>
              <a:t>B</a:t>
            </a:r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7DC939C8-7462-4A71-A068-1160447082F4}"/>
              </a:ext>
            </a:extLst>
          </p:cNvPr>
          <p:cNvSpPr>
            <a:spLocks/>
          </p:cNvSpPr>
          <p:nvPr/>
        </p:nvSpPr>
        <p:spPr bwMode="auto">
          <a:xfrm>
            <a:off x="7777136" y="3703072"/>
            <a:ext cx="647700" cy="1588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" name="Text Box 14">
            <a:extLst>
              <a:ext uri="{FF2B5EF4-FFF2-40B4-BE49-F238E27FC236}">
                <a16:creationId xmlns:a16="http://schemas.microsoft.com/office/drawing/2014/main" id="{4B6927D8-4DE4-49C4-9FBF-7450D6426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598" y="3342710"/>
            <a:ext cx="287338" cy="36988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sp>
        <p:nvSpPr>
          <p:cNvPr id="29" name="Text Box 7">
            <a:extLst>
              <a:ext uri="{FF2B5EF4-FFF2-40B4-BE49-F238E27FC236}">
                <a16:creationId xmlns:a16="http://schemas.microsoft.com/office/drawing/2014/main" id="{D9A618E8-F1E0-4357-A77B-24D307BDD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0548" y="3403035"/>
            <a:ext cx="1525588" cy="1523494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</a:t>
            </a:r>
            <a:r>
              <a:rPr kumimoji="0" lang="en-US" altLang="zh-CN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6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B → </a:t>
            </a:r>
            <a:r>
              <a:rPr kumimoji="0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•</a:t>
            </a:r>
            <a:r>
              <a:rPr kumimoji="0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B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,   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0" name="Text Box 7">
            <a:extLst>
              <a:ext uri="{FF2B5EF4-FFF2-40B4-BE49-F238E27FC236}">
                <a16:creationId xmlns:a16="http://schemas.microsoft.com/office/drawing/2014/main" id="{5C051F9E-1A99-4CF8-8A9E-9DF20FA51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3463" y="4161860"/>
            <a:ext cx="1525587" cy="69373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charset="0"/>
              </a:rPr>
              <a:t>B →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•</a:t>
            </a:r>
            <a:r>
              <a:rPr lang="en-US" altLang="zh-CN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Arial" charset="0"/>
              </a:rPr>
              <a:t>aB</a:t>
            </a:r>
            <a:r>
              <a:rPr lang="en-US" altLang="zh-CN" dirty="0">
                <a:solidFill>
                  <a:srgbClr val="000000"/>
                </a:solidFill>
                <a:latin typeface="Arial" charset="0"/>
              </a:rPr>
              <a:t>,   #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charset="0"/>
              </a:rPr>
              <a:t>B →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•</a:t>
            </a:r>
            <a:r>
              <a:rPr lang="en-US" altLang="zh-CN" dirty="0">
                <a:solidFill>
                  <a:srgbClr val="000000"/>
                </a:solidFill>
                <a:latin typeface="Arial" charset="0"/>
              </a:rPr>
              <a:t> b,     #</a:t>
            </a:r>
          </a:p>
        </p:txBody>
      </p:sp>
      <p:sp>
        <p:nvSpPr>
          <p:cNvPr id="31" name="Text Box 3">
            <a:extLst>
              <a:ext uri="{FF2B5EF4-FFF2-40B4-BE49-F238E27FC236}">
                <a16:creationId xmlns:a16="http://schemas.microsoft.com/office/drawing/2014/main" id="{DF07F945-A7D8-4CF5-B77E-E67F81CBB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3504" y="5712847"/>
            <a:ext cx="1573212" cy="692497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</a:t>
            </a:r>
            <a:r>
              <a:rPr kumimoji="0" lang="en-US" altLang="zh-CN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8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B→aB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•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,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a|b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A20AE526-F534-4BA7-9EBE-F584DBC87D90}"/>
              </a:ext>
            </a:extLst>
          </p:cNvPr>
          <p:cNvSpPr>
            <a:spLocks/>
          </p:cNvSpPr>
          <p:nvPr/>
        </p:nvSpPr>
        <p:spPr bwMode="auto">
          <a:xfrm>
            <a:off x="5635814" y="6029078"/>
            <a:ext cx="546101" cy="45719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3" name="Text Box 14">
            <a:extLst>
              <a:ext uri="{FF2B5EF4-FFF2-40B4-BE49-F238E27FC236}">
                <a16:creationId xmlns:a16="http://schemas.microsoft.com/office/drawing/2014/main" id="{ABB43D17-A2DA-4B9B-9769-994C886A6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8679" y="5712847"/>
            <a:ext cx="287337" cy="3667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charset="0"/>
              </a:rPr>
              <a:t>B</a:t>
            </a:r>
          </a:p>
        </p:txBody>
      </p:sp>
      <p:sp>
        <p:nvSpPr>
          <p:cNvPr id="34" name="Text Box 4">
            <a:extLst>
              <a:ext uri="{FF2B5EF4-FFF2-40B4-BE49-F238E27FC236}">
                <a16:creationId xmlns:a16="http://schemas.microsoft.com/office/drawing/2014/main" id="{FE004645-86D8-4247-8FD4-6CC5169319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5354" y="5719197"/>
            <a:ext cx="1604962" cy="692497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I</a:t>
            </a:r>
            <a:r>
              <a:rPr kumimoji="0" lang="en-US" altLang="zh-CN" sz="18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9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B → </a:t>
            </a:r>
            <a:r>
              <a:rPr kumimoji="0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aB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•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,  #   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 </a:t>
            </a:r>
          </a:p>
        </p:txBody>
      </p:sp>
      <p:sp>
        <p:nvSpPr>
          <p:cNvPr id="35" name="Line 27">
            <a:extLst>
              <a:ext uri="{FF2B5EF4-FFF2-40B4-BE49-F238E27FC236}">
                <a16:creationId xmlns:a16="http://schemas.microsoft.com/office/drawing/2014/main" id="{41311CA9-8E9E-4DF9-BE51-2552955CC7F0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8941" y="4927035"/>
            <a:ext cx="0" cy="7921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" name="Text Box 28">
            <a:extLst>
              <a:ext uri="{FF2B5EF4-FFF2-40B4-BE49-F238E27FC236}">
                <a16:creationId xmlns:a16="http://schemas.microsoft.com/office/drawing/2014/main" id="{B673F606-D2CF-4D75-82F5-D5E2CF06D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0379" y="5071497"/>
            <a:ext cx="287337" cy="3683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latin typeface="Arial" charset="0"/>
              </a:rPr>
              <a:t>B</a:t>
            </a:r>
          </a:p>
        </p:txBody>
      </p:sp>
      <p:cxnSp>
        <p:nvCxnSpPr>
          <p:cNvPr id="38" name="曲线连接符 145">
            <a:extLst>
              <a:ext uri="{FF2B5EF4-FFF2-40B4-BE49-F238E27FC236}">
                <a16:creationId xmlns:a16="http://schemas.microsoft.com/office/drawing/2014/main" id="{0682B0FB-C765-4887-B9B2-9AAA5A0B111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9920307" y="3872925"/>
            <a:ext cx="25148" cy="573107"/>
          </a:xfrm>
          <a:prstGeom prst="curvedConnector4">
            <a:avLst>
              <a:gd name="adj1" fmla="val -1007019"/>
              <a:gd name="adj2" fmla="val 97917"/>
            </a:avLst>
          </a:prstGeom>
          <a:noFill/>
          <a:ln w="6350" algn="ctr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39" name="Text Box 28">
            <a:extLst>
              <a:ext uri="{FF2B5EF4-FFF2-40B4-BE49-F238E27FC236}">
                <a16:creationId xmlns:a16="http://schemas.microsoft.com/office/drawing/2014/main" id="{FF26BA7B-306D-4A3F-8F33-499D5DCC3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50993" y="3877270"/>
            <a:ext cx="253843" cy="31200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grpSp>
        <p:nvGrpSpPr>
          <p:cNvPr id="40" name="组合 156">
            <a:extLst>
              <a:ext uri="{FF2B5EF4-FFF2-40B4-BE49-F238E27FC236}">
                <a16:creationId xmlns:a16="http://schemas.microsoft.com/office/drawing/2014/main" id="{03EF895C-4E59-4B5F-B908-A64910B28D54}"/>
              </a:ext>
            </a:extLst>
          </p:cNvPr>
          <p:cNvGrpSpPr>
            <a:grpSpLocks/>
          </p:cNvGrpSpPr>
          <p:nvPr/>
        </p:nvGrpSpPr>
        <p:grpSpPr bwMode="auto">
          <a:xfrm>
            <a:off x="5580258" y="4927035"/>
            <a:ext cx="330641" cy="677862"/>
            <a:chOff x="6660232" y="2564904"/>
            <a:chExt cx="330129" cy="678413"/>
          </a:xfrm>
        </p:grpSpPr>
        <p:cxnSp>
          <p:nvCxnSpPr>
            <p:cNvPr id="41" name="曲线连接符 145">
              <a:extLst>
                <a:ext uri="{FF2B5EF4-FFF2-40B4-BE49-F238E27FC236}">
                  <a16:creationId xmlns:a16="http://schemas.microsoft.com/office/drawing/2014/main" id="{741437A0-BC17-4E09-A1B3-C2ED47C6421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660232" y="2564904"/>
              <a:ext cx="28466" cy="678413"/>
            </a:xfrm>
            <a:prstGeom prst="curvedConnector4">
              <a:avLst>
                <a:gd name="adj1" fmla="val -1007019"/>
                <a:gd name="adj2" fmla="val 97917"/>
              </a:avLst>
            </a:prstGeom>
            <a:noFill/>
            <a:ln w="6350" algn="ctr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42" name="Text Box 28">
              <a:extLst>
                <a:ext uri="{FF2B5EF4-FFF2-40B4-BE49-F238E27FC236}">
                  <a16:creationId xmlns:a16="http://schemas.microsoft.com/office/drawing/2014/main" id="{0C35F2A4-1EF2-4329-888B-746EE10FF8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3024" y="2702396"/>
              <a:ext cx="287337" cy="36933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</a:rPr>
                <a:t>a</a:t>
              </a:r>
            </a:p>
          </p:txBody>
        </p:sp>
      </p:grpSp>
      <p:sp>
        <p:nvSpPr>
          <p:cNvPr id="43" name="Text Box 12">
            <a:extLst>
              <a:ext uri="{FF2B5EF4-FFF2-40B4-BE49-F238E27FC236}">
                <a16:creationId xmlns:a16="http://schemas.microsoft.com/office/drawing/2014/main" id="{AEE18C51-C9FB-4B60-BB62-3AD3FECB6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890" y="4535782"/>
            <a:ext cx="1836737" cy="147732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与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</a:rPr>
              <a:t>6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同心集</a:t>
            </a:r>
            <a:endParaRPr lang="en-US" altLang="zh-CN" sz="2400" dirty="0">
              <a:solidFill>
                <a:srgbClr val="000000"/>
              </a:solidFill>
              <a:latin typeface="+mn-ea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与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</a:rPr>
              <a:t>7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同心集</a:t>
            </a:r>
            <a:endParaRPr lang="en-US" altLang="zh-CN" sz="2400" dirty="0">
              <a:solidFill>
                <a:srgbClr val="000000"/>
              </a:solidFill>
              <a:latin typeface="+mn-ea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</a:rPr>
              <a:t>8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与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</a:rPr>
              <a:t>9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同心集</a:t>
            </a:r>
            <a:endParaRPr lang="en-US" altLang="zh-CN" sz="24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5" name="Freeform 13">
            <a:extLst>
              <a:ext uri="{FF2B5EF4-FFF2-40B4-BE49-F238E27FC236}">
                <a16:creationId xmlns:a16="http://schemas.microsoft.com/office/drawing/2014/main" id="{6D6E0CFB-E566-4FF2-B8ED-428FF0957E76}"/>
              </a:ext>
            </a:extLst>
          </p:cNvPr>
          <p:cNvSpPr>
            <a:spLocks/>
          </p:cNvSpPr>
          <p:nvPr/>
        </p:nvSpPr>
        <p:spPr bwMode="auto">
          <a:xfrm flipH="1">
            <a:off x="7795055" y="4782572"/>
            <a:ext cx="601662" cy="431800"/>
          </a:xfrm>
          <a:custGeom>
            <a:avLst/>
            <a:gdLst>
              <a:gd name="T0" fmla="*/ 0 w 408"/>
              <a:gd name="T1" fmla="*/ 0 h 1"/>
              <a:gd name="T2" fmla="*/ 2147483647 w 408"/>
              <a:gd name="T3" fmla="*/ 0 h 1"/>
              <a:gd name="T4" fmla="*/ 0 60000 65536"/>
              <a:gd name="T5" fmla="*/ 0 60000 65536"/>
              <a:gd name="T6" fmla="*/ 0 w 408"/>
              <a:gd name="T7" fmla="*/ 0 h 1"/>
              <a:gd name="T8" fmla="*/ 408 w 408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08" h="1">
                <a:moveTo>
                  <a:pt x="0" y="0"/>
                </a:moveTo>
                <a:cubicBezTo>
                  <a:pt x="68" y="0"/>
                  <a:pt x="323" y="0"/>
                  <a:pt x="408" y="0"/>
                </a:cubicBezTo>
              </a:path>
            </a:pathLst>
          </a:custGeom>
          <a:noFill/>
          <a:ln w="158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6" name="Text Box 14">
            <a:extLst>
              <a:ext uri="{FF2B5EF4-FFF2-40B4-BE49-F238E27FC236}">
                <a16:creationId xmlns:a16="http://schemas.microsoft.com/office/drawing/2014/main" id="{8DCD7FE3-447A-409C-A9CC-5B5454C3E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2469" y="4423718"/>
            <a:ext cx="287337" cy="36988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charset="0"/>
              </a:rPr>
              <a:t>b</a:t>
            </a:r>
          </a:p>
        </p:txBody>
      </p:sp>
      <p:sp>
        <p:nvSpPr>
          <p:cNvPr id="47" name="Text Box 28">
            <a:extLst>
              <a:ext uri="{FF2B5EF4-FFF2-40B4-BE49-F238E27FC236}">
                <a16:creationId xmlns:a16="http://schemas.microsoft.com/office/drawing/2014/main" id="{A6C780B7-2146-44F4-BF36-A7F6482B9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7766" y="4560322"/>
            <a:ext cx="287338" cy="3667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latin typeface="Arial" charset="0"/>
              </a:rPr>
              <a:t>b</a:t>
            </a:r>
          </a:p>
        </p:txBody>
      </p:sp>
      <p:sp>
        <p:nvSpPr>
          <p:cNvPr id="48" name="Line 27">
            <a:extLst>
              <a:ext uri="{FF2B5EF4-FFF2-40B4-BE49-F238E27FC236}">
                <a16:creationId xmlns:a16="http://schemas.microsoft.com/office/drawing/2014/main" id="{435BE712-FCEE-4DCC-9EE8-48064F75F5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7766" y="4496822"/>
            <a:ext cx="0" cy="4302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07626E-B376-4A06-85A0-800F9DFC13B5}"/>
              </a:ext>
            </a:extLst>
          </p:cNvPr>
          <p:cNvSpPr txBox="1"/>
          <p:nvPr/>
        </p:nvSpPr>
        <p:spPr>
          <a:xfrm>
            <a:off x="3429660" y="1424180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</a:t>
            </a:r>
            <a:endParaRPr lang="en-US" altLang="zh-CN" b="1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66D7E1A-479E-C799-18D5-262A1AAAD5F9}"/>
              </a:ext>
            </a:extLst>
          </p:cNvPr>
          <p:cNvGrpSpPr/>
          <p:nvPr/>
        </p:nvGrpSpPr>
        <p:grpSpPr>
          <a:xfrm>
            <a:off x="780718" y="1846861"/>
            <a:ext cx="1730723" cy="1823667"/>
            <a:chOff x="5330343" y="242187"/>
            <a:chExt cx="1730723" cy="1823667"/>
          </a:xfrm>
        </p:grpSpPr>
        <p:sp>
          <p:nvSpPr>
            <p:cNvPr id="10" name="Rectangle 49">
              <a:extLst>
                <a:ext uri="{FF2B5EF4-FFF2-40B4-BE49-F238E27FC236}">
                  <a16:creationId xmlns:a16="http://schemas.microsoft.com/office/drawing/2014/main" id="{9B8CAC17-05F0-2959-5BF4-D264EB4BA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343" y="242187"/>
              <a:ext cx="1730723" cy="1816640"/>
            </a:xfrm>
            <a:prstGeom prst="roundRect">
              <a:avLst>
                <a:gd name="adj" fmla="val 4780"/>
              </a:avLst>
            </a:prstGeom>
            <a:solidFill>
              <a:schemeClr val="bg1"/>
            </a:solidFill>
            <a:ln>
              <a:solidFill>
                <a:srgbClr val="0E7C7E"/>
              </a:solidFill>
              <a:headEnd/>
              <a:tailEnd type="none" w="lg" len="lg"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ECE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(0) S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Symbol" panose="05050102010706020507" pitchFamily="18" charset="2"/>
                </a:rPr>
                <a:t>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→S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EECE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(1) S→BB	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EECE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(2) </a:t>
              </a: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B→aB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EECE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(3) </a:t>
              </a: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B→b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EECE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143E3016-3337-5194-E6B8-50C67852057D}"/>
                </a:ext>
              </a:extLst>
            </p:cNvPr>
            <p:cNvSpPr/>
            <p:nvPr/>
          </p:nvSpPr>
          <p:spPr>
            <a:xfrm>
              <a:off x="5330343" y="1745479"/>
              <a:ext cx="1730723" cy="320375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3167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7B1D8-84DE-42A5-83BC-422AB78D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6.5</a:t>
            </a:r>
            <a:r>
              <a:rPr lang="zh-CN" altLang="en-US" dirty="0"/>
              <a:t>　</a:t>
            </a:r>
            <a:r>
              <a:rPr lang="en-US" altLang="zh-CN" dirty="0"/>
              <a:t>LALR(1)</a:t>
            </a:r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5CACB7-EC38-4A08-8854-AC105CC7F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2728862" cy="729625"/>
          </a:xfrm>
        </p:spPr>
        <p:txBody>
          <a:bodyPr>
            <a:normAutofit/>
          </a:bodyPr>
          <a:lstStyle/>
          <a:p>
            <a:r>
              <a:rPr lang="zh-CN" altLang="en-US" dirty="0"/>
              <a:t>合并同心集</a:t>
            </a:r>
            <a:endParaRPr lang="en-US" altLang="zh-CN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812AD3F-1F34-4AA5-811D-E9A53C2BCFC7}"/>
              </a:ext>
            </a:extLst>
          </p:cNvPr>
          <p:cNvSpPr txBox="1"/>
          <p:nvPr/>
        </p:nvSpPr>
        <p:spPr>
          <a:xfrm>
            <a:off x="8735329" y="525753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合并之后无冲突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8CCBE27-0FEB-552D-729C-FDFE4F48081C}"/>
              </a:ext>
            </a:extLst>
          </p:cNvPr>
          <p:cNvGrpSpPr/>
          <p:nvPr/>
        </p:nvGrpSpPr>
        <p:grpSpPr>
          <a:xfrm>
            <a:off x="3208035" y="1424180"/>
            <a:ext cx="6821762" cy="5015236"/>
            <a:chOff x="3208035" y="1424180"/>
            <a:chExt cx="6821762" cy="5015236"/>
          </a:xfrm>
        </p:grpSpPr>
        <p:sp>
          <p:nvSpPr>
            <p:cNvPr id="5" name="Text Box 2">
              <a:extLst>
                <a:ext uri="{FF2B5EF4-FFF2-40B4-BE49-F238E27FC236}">
                  <a16:creationId xmlns:a16="http://schemas.microsoft.com/office/drawing/2014/main" id="{9BCE6237-D377-4CF1-ADCE-AEB6ADFA56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0516" y="1475810"/>
              <a:ext cx="1649413" cy="1938992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 tIns="0" bIns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I</a:t>
              </a:r>
              <a:r>
                <a:rPr kumimoji="0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0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: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Symbol" panose="05050102010706020507" pitchFamily="18" charset="2"/>
                </a:rPr>
                <a:t>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charset="0"/>
                </a:rPr>
                <a:t>→ 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•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charset="0"/>
                </a:rPr>
                <a:t> S,   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charset="0"/>
                </a:rPr>
                <a:t>  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charset="0"/>
                </a:rPr>
                <a:t>#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S → 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•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BB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，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#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B → 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• </a:t>
              </a: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aB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,  </a:t>
              </a: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a|b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B → 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•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b,    </a:t>
              </a: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a|b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" name="Text Box 3">
              <a:extLst>
                <a:ext uri="{FF2B5EF4-FFF2-40B4-BE49-F238E27FC236}">
                  <a16:creationId xmlns:a16="http://schemas.microsoft.com/office/drawing/2014/main" id="{C9C1E052-1CB8-4B0F-830A-38DB70F391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9216" y="1471047"/>
              <a:ext cx="1587500" cy="692497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 tIns="0" bIns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I</a:t>
              </a:r>
              <a:r>
                <a:rPr kumimoji="0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1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: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S’ →S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 •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 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，  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#</a:t>
              </a:r>
            </a:p>
          </p:txBody>
        </p:sp>
        <p:sp>
          <p:nvSpPr>
            <p:cNvPr id="7" name="Text Box 4">
              <a:extLst>
                <a:ext uri="{FF2B5EF4-FFF2-40B4-BE49-F238E27FC236}">
                  <a16:creationId xmlns:a16="http://schemas.microsoft.com/office/drawing/2014/main" id="{E424A794-CAC4-4081-8904-B6E48237AA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0516" y="3831660"/>
              <a:ext cx="1808161" cy="692497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 tIns="0" bIns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I</a:t>
              </a:r>
              <a:r>
                <a:rPr kumimoji="0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47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: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 B → b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 •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,  </a:t>
              </a:r>
              <a:r>
                <a:rPr kumimoji="0" lang="en-US" altLang="zh-CN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a|b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|#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 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   </a:t>
              </a:r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35193400-6C41-44BE-B1CF-B1B9824EF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3504" y="2485460"/>
              <a:ext cx="1573212" cy="1523494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 tIns="0" bIns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I</a:t>
              </a:r>
              <a:r>
                <a:rPr kumimoji="0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2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: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S → B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•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B,   #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F9DC74FD-4B23-48E2-B46A-9F01B3758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929" y="1831410"/>
              <a:ext cx="647700" cy="1587"/>
            </a:xfrm>
            <a:custGeom>
              <a:avLst/>
              <a:gdLst>
                <a:gd name="T0" fmla="*/ 0 w 408"/>
                <a:gd name="T1" fmla="*/ 0 h 1"/>
                <a:gd name="T2" fmla="*/ 2147483647 w 408"/>
                <a:gd name="T3" fmla="*/ 0 h 1"/>
                <a:gd name="T4" fmla="*/ 0 60000 65536"/>
                <a:gd name="T5" fmla="*/ 0 60000 65536"/>
                <a:gd name="T6" fmla="*/ 0 w 408"/>
                <a:gd name="T7" fmla="*/ 0 h 1"/>
                <a:gd name="T8" fmla="*/ 408 w 408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08" h="1">
                  <a:moveTo>
                    <a:pt x="0" y="0"/>
                  </a:moveTo>
                  <a:cubicBezTo>
                    <a:pt x="68" y="0"/>
                    <a:pt x="323" y="0"/>
                    <a:pt x="408" y="0"/>
                  </a:cubicBezTo>
                </a:path>
              </a:pathLst>
            </a:cu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" name="Text Box 14">
              <a:extLst>
                <a:ext uri="{FF2B5EF4-FFF2-40B4-BE49-F238E27FC236}">
                  <a16:creationId xmlns:a16="http://schemas.microsoft.com/office/drawing/2014/main" id="{200B54AC-C6E8-4A87-A36E-EBBD3EC88E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4391" y="1471047"/>
              <a:ext cx="287338" cy="36671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000000"/>
                  </a:solidFill>
                  <a:latin typeface="Arial" charset="0"/>
                </a:rPr>
                <a:t>S</a:t>
              </a:r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5E7D6440-DEB1-4DD6-83B2-2F24499E2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216" y="2974410"/>
              <a:ext cx="647700" cy="1587"/>
            </a:xfrm>
            <a:custGeom>
              <a:avLst/>
              <a:gdLst>
                <a:gd name="T0" fmla="*/ 0 w 408"/>
                <a:gd name="T1" fmla="*/ 0 h 1"/>
                <a:gd name="T2" fmla="*/ 2147483647 w 408"/>
                <a:gd name="T3" fmla="*/ 0 h 1"/>
                <a:gd name="T4" fmla="*/ 0 60000 65536"/>
                <a:gd name="T5" fmla="*/ 0 60000 65536"/>
                <a:gd name="T6" fmla="*/ 0 w 408"/>
                <a:gd name="T7" fmla="*/ 0 h 1"/>
                <a:gd name="T8" fmla="*/ 408 w 408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08" h="1">
                  <a:moveTo>
                    <a:pt x="0" y="0"/>
                  </a:moveTo>
                  <a:cubicBezTo>
                    <a:pt x="68" y="0"/>
                    <a:pt x="323" y="0"/>
                    <a:pt x="408" y="0"/>
                  </a:cubicBezTo>
                </a:path>
              </a:pathLst>
            </a:cu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" name="Text Box 18">
              <a:extLst>
                <a:ext uri="{FF2B5EF4-FFF2-40B4-BE49-F238E27FC236}">
                  <a16:creationId xmlns:a16="http://schemas.microsoft.com/office/drawing/2014/main" id="{B0E7CB4D-2E0C-4BA1-B1F6-85173813E7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8679" y="2614047"/>
              <a:ext cx="287337" cy="368300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000000"/>
                  </a:solidFill>
                  <a:latin typeface="Arial" charset="0"/>
                </a:rPr>
                <a:t>B</a:t>
              </a:r>
            </a:p>
          </p:txBody>
        </p:sp>
        <p:sp>
          <p:nvSpPr>
            <p:cNvPr id="16" name="Text Box 20">
              <a:extLst>
                <a:ext uri="{FF2B5EF4-FFF2-40B4-BE49-F238E27FC236}">
                  <a16:creationId xmlns:a16="http://schemas.microsoft.com/office/drawing/2014/main" id="{A49957C1-AD7C-46CF-A7E8-D0132E5E0A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8282" y="4216835"/>
              <a:ext cx="287337" cy="36671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000000"/>
                  </a:solidFill>
                  <a:latin typeface="Arial" charset="0"/>
                </a:rPr>
                <a:t>b</a:t>
              </a:r>
            </a:p>
          </p:txBody>
        </p:sp>
        <p:sp>
          <p:nvSpPr>
            <p:cNvPr id="17" name="Text Box 7">
              <a:extLst>
                <a:ext uri="{FF2B5EF4-FFF2-40B4-BE49-F238E27FC236}">
                  <a16:creationId xmlns:a16="http://schemas.microsoft.com/office/drawing/2014/main" id="{B9CF5C09-DC81-4672-BAC2-3B2D59343A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7629" y="3226822"/>
              <a:ext cx="1589087" cy="69249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tIns="0" bIns="0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</a:rPr>
                <a:t>B → 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• </a:t>
              </a:r>
              <a:r>
                <a:rPr lang="en-US" altLang="zh-CN" dirty="0" err="1">
                  <a:solidFill>
                    <a:srgbClr val="000000"/>
                  </a:solidFill>
                  <a:latin typeface="Arial" charset="0"/>
                </a:rPr>
                <a:t>aB</a:t>
              </a:r>
              <a:r>
                <a:rPr lang="en-US" altLang="zh-CN" dirty="0">
                  <a:solidFill>
                    <a:srgbClr val="000000"/>
                  </a:solidFill>
                  <a:latin typeface="Arial" charset="0"/>
                </a:rPr>
                <a:t>,  #</a:t>
              </a:r>
            </a:p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</a:rPr>
                <a:t>B → 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• </a:t>
              </a:r>
              <a:r>
                <a:rPr lang="en-US" altLang="zh-CN" dirty="0">
                  <a:solidFill>
                    <a:srgbClr val="000000"/>
                  </a:solidFill>
                  <a:latin typeface="Arial" charset="0"/>
                </a:rPr>
                <a:t>b,     #</a:t>
              </a:r>
            </a:p>
          </p:txBody>
        </p:sp>
        <p:sp>
          <p:nvSpPr>
            <p:cNvPr id="18" name="Line 27">
              <a:extLst>
                <a:ext uri="{FF2B5EF4-FFF2-40B4-BE49-F238E27FC236}">
                  <a16:creationId xmlns:a16="http://schemas.microsoft.com/office/drawing/2014/main" id="{890A8AF2-9C78-4CCE-9D58-6F8166A061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9354" y="3414147"/>
              <a:ext cx="0" cy="4333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9" name="Text Box 28">
              <a:extLst>
                <a:ext uri="{FF2B5EF4-FFF2-40B4-BE49-F238E27FC236}">
                  <a16:creationId xmlns:a16="http://schemas.microsoft.com/office/drawing/2014/main" id="{6EF65322-E5C5-4B2E-8B5F-C48B60E49E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9354" y="3487172"/>
              <a:ext cx="287337" cy="36671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000000"/>
                  </a:solidFill>
                  <a:latin typeface="Arial" charset="0"/>
                </a:rPr>
                <a:t>b</a:t>
              </a:r>
            </a:p>
          </p:txBody>
        </p:sp>
        <p:sp>
          <p:nvSpPr>
            <p:cNvPr id="20" name="Text Box 7">
              <a:extLst>
                <a:ext uri="{FF2B5EF4-FFF2-40B4-BE49-F238E27FC236}">
                  <a16:creationId xmlns:a16="http://schemas.microsoft.com/office/drawing/2014/main" id="{463A3188-0041-42D3-9F19-1C8EE73677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379" y="4915922"/>
              <a:ext cx="1906670" cy="1523494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 tIns="0" bIns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I</a:t>
              </a:r>
              <a:r>
                <a:rPr kumimoji="0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36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: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B → </a:t>
              </a:r>
              <a:r>
                <a:rPr kumimoji="0" lang="en-US" altLang="zh-CN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a</a:t>
              </a:r>
              <a:r>
                <a:rPr kumimoji="1" lang="en-US" altLang="zh-CN" sz="18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•</a:t>
              </a:r>
              <a:r>
                <a:rPr kumimoji="0" lang="en-US" altLang="zh-CN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B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,  </a:t>
              </a:r>
              <a:r>
                <a:rPr kumimoji="0" lang="en-US" altLang="zh-CN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a|b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 |#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1" name="Text Box 7">
              <a:extLst>
                <a:ext uri="{FF2B5EF4-FFF2-40B4-BE49-F238E27FC236}">
                  <a16:creationId xmlns:a16="http://schemas.microsoft.com/office/drawing/2014/main" id="{7FD28980-CAC1-427A-8759-A7D17992C6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3844" y="5712846"/>
              <a:ext cx="2063667" cy="69249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tIns="0" bIns="0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</a:rPr>
                <a:t>B → 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• </a:t>
              </a:r>
              <a:r>
                <a:rPr lang="en-US" altLang="zh-CN" dirty="0" err="1">
                  <a:solidFill>
                    <a:srgbClr val="000000"/>
                  </a:solidFill>
                  <a:latin typeface="Arial" charset="0"/>
                </a:rPr>
                <a:t>aB</a:t>
              </a:r>
              <a:r>
                <a:rPr lang="en-US" altLang="zh-CN" dirty="0">
                  <a:solidFill>
                    <a:srgbClr val="000000"/>
                  </a:solidFill>
                  <a:latin typeface="Arial" charset="0"/>
                </a:rPr>
                <a:t>,  </a:t>
              </a:r>
              <a:r>
                <a:rPr lang="en-US" altLang="zh-CN" dirty="0" err="1">
                  <a:solidFill>
                    <a:srgbClr val="000000"/>
                  </a:solidFill>
                  <a:latin typeface="Arial" charset="0"/>
                </a:rPr>
                <a:t>a|b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 |#</a:t>
              </a:r>
              <a:endParaRPr lang="en-US" altLang="zh-CN" dirty="0">
                <a:solidFill>
                  <a:srgbClr val="000000"/>
                </a:solidFill>
                <a:latin typeface="Arial" charset="0"/>
              </a:endParaRPr>
            </a:p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</a:rPr>
                <a:t>B → 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• </a:t>
              </a:r>
              <a:r>
                <a:rPr lang="en-US" altLang="zh-CN" dirty="0">
                  <a:solidFill>
                    <a:srgbClr val="000000"/>
                  </a:solidFill>
                  <a:latin typeface="Arial" charset="0"/>
                </a:rPr>
                <a:t>b,    </a:t>
              </a:r>
              <a:r>
                <a:rPr lang="en-US" altLang="zh-CN" dirty="0" err="1">
                  <a:solidFill>
                    <a:srgbClr val="000000"/>
                  </a:solidFill>
                  <a:latin typeface="Arial" charset="0"/>
                </a:rPr>
                <a:t>a|b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 |#</a:t>
              </a:r>
              <a:endParaRPr lang="en-US" altLang="zh-CN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2" name="Text Box 30">
              <a:extLst>
                <a:ext uri="{FF2B5EF4-FFF2-40B4-BE49-F238E27FC236}">
                  <a16:creationId xmlns:a16="http://schemas.microsoft.com/office/drawing/2014/main" id="{5A5A05DF-ED38-4A93-A99B-8FAF3B1BCE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0916" y="3918972"/>
              <a:ext cx="287338" cy="36671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000000"/>
                  </a:solidFill>
                  <a:latin typeface="Arial" charset="0"/>
                </a:rPr>
                <a:t>a</a:t>
              </a:r>
            </a:p>
          </p:txBody>
        </p:sp>
        <p:cxnSp>
          <p:nvCxnSpPr>
            <p:cNvPr id="23" name="AutoShape 33">
              <a:extLst>
                <a:ext uri="{FF2B5EF4-FFF2-40B4-BE49-F238E27FC236}">
                  <a16:creationId xmlns:a16="http://schemas.microsoft.com/office/drawing/2014/main" id="{9EF152EA-91EA-4DFC-BDD2-68EAA808ADF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270316" y="4152335"/>
              <a:ext cx="3119437" cy="14288"/>
            </a:xfrm>
            <a:prstGeom prst="bentConnector4">
              <a:avLst>
                <a:gd name="adj1" fmla="val 565"/>
                <a:gd name="adj2" fmla="val 1766181"/>
              </a:avLst>
            </a:prstGeom>
            <a:noFill/>
            <a:ln w="1587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24" name="Text Box 3">
              <a:extLst>
                <a:ext uri="{FF2B5EF4-FFF2-40B4-BE49-F238E27FC236}">
                  <a16:creationId xmlns:a16="http://schemas.microsoft.com/office/drawing/2014/main" id="{7E491625-8BB6-467B-BD0F-B0B40520E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96260" y="2491810"/>
              <a:ext cx="1633537" cy="692497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 tIns="0" bIns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I</a:t>
              </a:r>
              <a:r>
                <a:rPr kumimoji="0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5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: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S →BB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 •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 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， 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#</a:t>
              </a:r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4A6A96C-A372-4512-AD3F-88AB17C32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8561" y="2852172"/>
              <a:ext cx="647700" cy="1588"/>
            </a:xfrm>
            <a:custGeom>
              <a:avLst/>
              <a:gdLst>
                <a:gd name="T0" fmla="*/ 0 w 408"/>
                <a:gd name="T1" fmla="*/ 0 h 1"/>
                <a:gd name="T2" fmla="*/ 2147483647 w 408"/>
                <a:gd name="T3" fmla="*/ 0 h 1"/>
                <a:gd name="T4" fmla="*/ 0 60000 65536"/>
                <a:gd name="T5" fmla="*/ 0 60000 65536"/>
                <a:gd name="T6" fmla="*/ 0 w 408"/>
                <a:gd name="T7" fmla="*/ 0 h 1"/>
                <a:gd name="T8" fmla="*/ 408 w 408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08" h="1">
                  <a:moveTo>
                    <a:pt x="0" y="0"/>
                  </a:moveTo>
                  <a:cubicBezTo>
                    <a:pt x="68" y="0"/>
                    <a:pt x="323" y="0"/>
                    <a:pt x="408" y="0"/>
                  </a:cubicBezTo>
                </a:path>
              </a:pathLst>
            </a:cu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6" name="Text Box 14">
              <a:extLst>
                <a:ext uri="{FF2B5EF4-FFF2-40B4-BE49-F238E27FC236}">
                  <a16:creationId xmlns:a16="http://schemas.microsoft.com/office/drawing/2014/main" id="{965C044D-9CC8-4340-8815-72C8FFB514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93023" y="2491810"/>
              <a:ext cx="287338" cy="36988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000000"/>
                  </a:solidFill>
                  <a:latin typeface="Arial" charset="0"/>
                </a:rPr>
                <a:t>B</a:t>
              </a:r>
            </a:p>
          </p:txBody>
        </p:sp>
        <p:sp>
          <p:nvSpPr>
            <p:cNvPr id="28" name="Text Box 14">
              <a:extLst>
                <a:ext uri="{FF2B5EF4-FFF2-40B4-BE49-F238E27FC236}">
                  <a16:creationId xmlns:a16="http://schemas.microsoft.com/office/drawing/2014/main" id="{4B6927D8-4DE4-49C4-9FBF-7450D64261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86257" y="4232750"/>
              <a:ext cx="287338" cy="36988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31" name="Text Box 3">
              <a:extLst>
                <a:ext uri="{FF2B5EF4-FFF2-40B4-BE49-F238E27FC236}">
                  <a16:creationId xmlns:a16="http://schemas.microsoft.com/office/drawing/2014/main" id="{DF07F945-A7D8-4CF5-B77E-E67F81CBB9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2985" y="5712847"/>
              <a:ext cx="1838759" cy="692497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 tIns="0" bIns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I</a:t>
              </a:r>
              <a:r>
                <a:rPr kumimoji="0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89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: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B→aB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 •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 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,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 </a:t>
              </a:r>
              <a:r>
                <a:rPr kumimoji="0" lang="en-US" altLang="zh-CN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a|b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 |#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A20AE526-F534-4BA7-9EBE-F584DBC87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3049" y="6077180"/>
              <a:ext cx="647700" cy="1587"/>
            </a:xfrm>
            <a:custGeom>
              <a:avLst/>
              <a:gdLst>
                <a:gd name="T0" fmla="*/ 0 w 408"/>
                <a:gd name="T1" fmla="*/ 0 h 1"/>
                <a:gd name="T2" fmla="*/ 2147483647 w 408"/>
                <a:gd name="T3" fmla="*/ 0 h 1"/>
                <a:gd name="T4" fmla="*/ 0 60000 65536"/>
                <a:gd name="T5" fmla="*/ 0 60000 65536"/>
                <a:gd name="T6" fmla="*/ 0 w 408"/>
                <a:gd name="T7" fmla="*/ 0 h 1"/>
                <a:gd name="T8" fmla="*/ 408 w 408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08" h="1">
                  <a:moveTo>
                    <a:pt x="0" y="0"/>
                  </a:moveTo>
                  <a:cubicBezTo>
                    <a:pt x="68" y="0"/>
                    <a:pt x="323" y="0"/>
                    <a:pt x="408" y="0"/>
                  </a:cubicBezTo>
                </a:path>
              </a:pathLst>
            </a:cu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3" name="Text Box 14">
              <a:extLst>
                <a:ext uri="{FF2B5EF4-FFF2-40B4-BE49-F238E27FC236}">
                  <a16:creationId xmlns:a16="http://schemas.microsoft.com/office/drawing/2014/main" id="{ABB43D17-A2DA-4B9B-9769-994C886A64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3399" y="5683246"/>
              <a:ext cx="287337" cy="36671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</a:rPr>
                <a:t>B</a:t>
              </a:r>
            </a:p>
          </p:txBody>
        </p:sp>
        <p:sp>
          <p:nvSpPr>
            <p:cNvPr id="47" name="Text Box 28">
              <a:extLst>
                <a:ext uri="{FF2B5EF4-FFF2-40B4-BE49-F238E27FC236}">
                  <a16:creationId xmlns:a16="http://schemas.microsoft.com/office/drawing/2014/main" id="{A6C780B7-2146-44F4-BF36-A7F6482B93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7766" y="4560322"/>
              <a:ext cx="287338" cy="36671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000000"/>
                  </a:solidFill>
                  <a:latin typeface="Arial" charset="0"/>
                </a:rPr>
                <a:t>b</a:t>
              </a:r>
            </a:p>
          </p:txBody>
        </p:sp>
        <p:sp>
          <p:nvSpPr>
            <p:cNvPr id="48" name="Line 27">
              <a:extLst>
                <a:ext uri="{FF2B5EF4-FFF2-40B4-BE49-F238E27FC236}">
                  <a16:creationId xmlns:a16="http://schemas.microsoft.com/office/drawing/2014/main" id="{435BE712-FCEE-4DCC-9EE8-48064F75F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27766" y="4496822"/>
              <a:ext cx="0" cy="43021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cxnSp>
          <p:nvCxnSpPr>
            <p:cNvPr id="37" name="连接符: 肘形 36">
              <a:extLst>
                <a:ext uri="{FF2B5EF4-FFF2-40B4-BE49-F238E27FC236}">
                  <a16:creationId xmlns:a16="http://schemas.microsoft.com/office/drawing/2014/main" id="{AA183943-9B8B-42CD-91A6-D1F8511D5901}"/>
                </a:ext>
              </a:extLst>
            </p:cNvPr>
            <p:cNvCxnSpPr>
              <a:stCxn id="9" idx="2"/>
              <a:endCxn id="7" idx="3"/>
            </p:cNvCxnSpPr>
            <p:nvPr/>
          </p:nvCxnSpPr>
          <p:spPr>
            <a:xfrm rot="5400000">
              <a:off x="6239917" y="3447715"/>
              <a:ext cx="168955" cy="1291433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1230FAF5-C6FD-4EA7-A664-3AEE041E01F3}"/>
                </a:ext>
              </a:extLst>
            </p:cNvPr>
            <p:cNvCxnSpPr>
              <a:stCxn id="17" idx="3"/>
            </p:cNvCxnSpPr>
            <p:nvPr/>
          </p:nvCxnSpPr>
          <p:spPr>
            <a:xfrm flipH="1">
              <a:off x="5693049" y="3573071"/>
              <a:ext cx="2063667" cy="1600934"/>
            </a:xfrm>
            <a:prstGeom prst="bentConnector3">
              <a:avLst>
                <a:gd name="adj1" fmla="val -1107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曲线连接符 145">
              <a:extLst>
                <a:ext uri="{FF2B5EF4-FFF2-40B4-BE49-F238E27FC236}">
                  <a16:creationId xmlns:a16="http://schemas.microsoft.com/office/drawing/2014/main" id="{2DB27317-3D24-4EA0-BC97-6E567F63819C}"/>
                </a:ext>
              </a:extLst>
            </p:cNvPr>
            <p:cNvCxnSpPr>
              <a:cxnSpLocks noChangeShapeType="1"/>
              <a:stCxn id="21" idx="1"/>
              <a:endCxn id="21" idx="2"/>
            </p:cNvCxnSpPr>
            <p:nvPr/>
          </p:nvCxnSpPr>
          <p:spPr bwMode="auto">
            <a:xfrm rot="10800000" flipH="1" flipV="1">
              <a:off x="3773844" y="6059095"/>
              <a:ext cx="1031834" cy="346248"/>
            </a:xfrm>
            <a:prstGeom prst="curvedConnector4">
              <a:avLst>
                <a:gd name="adj1" fmla="val -22155"/>
                <a:gd name="adj2" fmla="val 166022"/>
              </a:avLst>
            </a:prstGeom>
            <a:noFill/>
            <a:ln w="6350" algn="ctr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59" name="Text Box 14">
              <a:extLst>
                <a:ext uri="{FF2B5EF4-FFF2-40B4-BE49-F238E27FC236}">
                  <a16:creationId xmlns:a16="http://schemas.microsoft.com/office/drawing/2014/main" id="{7CB1CE12-BC44-483E-A96A-03D8EA9588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8035" y="6035456"/>
              <a:ext cx="287338" cy="36988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599FBF9-8B9E-4BDE-ADA6-9C891289BFD8}"/>
                </a:ext>
              </a:extLst>
            </p:cNvPr>
            <p:cNvSpPr txBox="1"/>
            <p:nvPr/>
          </p:nvSpPr>
          <p:spPr>
            <a:xfrm>
              <a:off x="3429660" y="1424180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9A1A91F-E89D-DF00-1205-082D08EC534E}"/>
              </a:ext>
            </a:extLst>
          </p:cNvPr>
          <p:cNvGrpSpPr/>
          <p:nvPr/>
        </p:nvGrpSpPr>
        <p:grpSpPr>
          <a:xfrm>
            <a:off x="780718" y="1846861"/>
            <a:ext cx="1730723" cy="1823667"/>
            <a:chOff x="5330343" y="242187"/>
            <a:chExt cx="1730723" cy="1823667"/>
          </a:xfrm>
        </p:grpSpPr>
        <p:sp>
          <p:nvSpPr>
            <p:cNvPr id="8" name="Rectangle 49">
              <a:extLst>
                <a:ext uri="{FF2B5EF4-FFF2-40B4-BE49-F238E27FC236}">
                  <a16:creationId xmlns:a16="http://schemas.microsoft.com/office/drawing/2014/main" id="{2A8FE8C5-7E7D-6ADD-BABC-366B033DE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343" y="242187"/>
              <a:ext cx="1730723" cy="1816640"/>
            </a:xfrm>
            <a:prstGeom prst="roundRect">
              <a:avLst>
                <a:gd name="adj" fmla="val 4780"/>
              </a:avLst>
            </a:prstGeom>
            <a:solidFill>
              <a:schemeClr val="bg1"/>
            </a:solidFill>
            <a:ln>
              <a:solidFill>
                <a:srgbClr val="0E7C7E"/>
              </a:solidFill>
              <a:headEnd/>
              <a:tailEnd type="none" w="lg" len="lg"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ECE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(0) S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Symbol" panose="05050102010706020507" pitchFamily="18" charset="2"/>
                </a:rPr>
                <a:t>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→S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EECE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(1) S→BB	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EECE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(2) </a:t>
              </a: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B→aB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EECE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(3) </a:t>
              </a: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B→b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EECE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C01FCAC3-D564-7C12-0AF9-2FA082F42354}"/>
                </a:ext>
              </a:extLst>
            </p:cNvPr>
            <p:cNvSpPr/>
            <p:nvPr/>
          </p:nvSpPr>
          <p:spPr>
            <a:xfrm>
              <a:off x="5330343" y="1745479"/>
              <a:ext cx="1730723" cy="320375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3" name="Text Box 12">
            <a:extLst>
              <a:ext uri="{FF2B5EF4-FFF2-40B4-BE49-F238E27FC236}">
                <a16:creationId xmlns:a16="http://schemas.microsoft.com/office/drawing/2014/main" id="{DF9DC44A-A5C6-72BD-482D-563111C7A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890" y="4535782"/>
            <a:ext cx="1836737" cy="147732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与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</a:rPr>
              <a:t>6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同心集</a:t>
            </a:r>
            <a:endParaRPr lang="en-US" altLang="zh-CN" sz="2400" dirty="0">
              <a:solidFill>
                <a:srgbClr val="000000"/>
              </a:solidFill>
              <a:latin typeface="+mn-ea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与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</a:rPr>
              <a:t>7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同心集</a:t>
            </a:r>
            <a:endParaRPr lang="en-US" altLang="zh-CN" sz="2400" dirty="0">
              <a:solidFill>
                <a:srgbClr val="000000"/>
              </a:solidFill>
              <a:latin typeface="+mn-ea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</a:rPr>
              <a:t>8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与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I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</a:rPr>
              <a:t>9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同心集</a:t>
            </a:r>
            <a:endParaRPr lang="en-US" altLang="zh-CN" sz="24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977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7B1D8-84DE-42A5-83BC-422AB78D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6.5</a:t>
            </a:r>
            <a:r>
              <a:rPr lang="zh-CN" altLang="en-US" dirty="0"/>
              <a:t>　</a:t>
            </a:r>
            <a:r>
              <a:rPr lang="en-US" altLang="zh-CN" dirty="0"/>
              <a:t>LALR(1)</a:t>
            </a:r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5CACB7-EC38-4A08-8854-AC105CC7F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1" y="942764"/>
            <a:ext cx="3065111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LALR(1)</a:t>
            </a:r>
            <a:r>
              <a:rPr lang="zh-CN" altLang="en-US" dirty="0"/>
              <a:t>分析表</a:t>
            </a:r>
            <a:endParaRPr lang="en-US" altLang="zh-CN" dirty="0"/>
          </a:p>
        </p:txBody>
      </p:sp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FA65B5F9-B81D-46A6-9635-FD8A4BAA2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28868"/>
              </p:ext>
            </p:extLst>
          </p:nvPr>
        </p:nvGraphicFramePr>
        <p:xfrm>
          <a:off x="7341859" y="1933665"/>
          <a:ext cx="4679174" cy="4389120"/>
        </p:xfrm>
        <a:graphic>
          <a:graphicData uri="http://schemas.openxmlformats.org/drawingml/2006/table">
            <a:tbl>
              <a:tblPr firstRow="1" firstCol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1066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2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2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24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24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</a:rPr>
                        <a:t> </a:t>
                      </a:r>
                      <a:endParaRPr lang="zh-CN" sz="24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</a:rPr>
                        <a:t>ACTION</a:t>
                      </a:r>
                      <a:endParaRPr lang="zh-CN" sz="24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</a:rPr>
                        <a:t>GOTO</a:t>
                      </a:r>
                      <a:endParaRPr lang="zh-CN" sz="24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b="0" dirty="0">
                          <a:effectLst/>
                          <a:latin typeface="+mn-lt"/>
                        </a:rPr>
                        <a:t>状态</a:t>
                      </a:r>
                      <a:endParaRPr lang="zh-CN" sz="24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</a:t>
                      </a:r>
                      <a:endParaRPr lang="zh-CN" sz="24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zh-CN" sz="24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#</a:t>
                      </a:r>
                      <a:endParaRPr lang="zh-CN" sz="24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zh-CN" sz="24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E7C7E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zh-CN" sz="2400" b="1" dirty="0">
                        <a:solidFill>
                          <a:srgbClr val="0E7C7E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S3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1000" b="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sz="1000" b="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E7C7E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zh-CN" sz="2400" b="1" dirty="0">
                        <a:solidFill>
                          <a:srgbClr val="0E7C7E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acc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E7C7E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zh-CN" sz="2400" b="1" dirty="0">
                        <a:solidFill>
                          <a:srgbClr val="0E7C7E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S3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1000" b="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sz="1000" b="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E7C7E"/>
                          </a:solidFill>
                          <a:effectLst/>
                          <a:latin typeface="+mn-lt"/>
                        </a:rPr>
                        <a:t>36</a:t>
                      </a:r>
                      <a:endParaRPr lang="zh-CN" sz="2400" b="1" dirty="0">
                        <a:solidFill>
                          <a:srgbClr val="0E7C7E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S3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1000" b="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sz="1000" b="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1000" b="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E7C7E"/>
                          </a:solidFill>
                          <a:effectLst/>
                          <a:latin typeface="+mn-lt"/>
                        </a:rPr>
                        <a:t>47</a:t>
                      </a:r>
                      <a:endParaRPr lang="zh-CN" sz="2400" b="1" dirty="0">
                        <a:solidFill>
                          <a:srgbClr val="0E7C7E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r3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r3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r3</a:t>
                      </a: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E7C7E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zh-CN" sz="2400" b="1" dirty="0">
                        <a:solidFill>
                          <a:srgbClr val="0E7C7E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r1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E7C7E">
                              <a:alpha val="40000"/>
                            </a:srgb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zh-CN" sz="2400" b="1" dirty="0">
                        <a:solidFill>
                          <a:srgbClr val="0E7C7E">
                            <a:alpha val="40000"/>
                          </a:srgb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s6</a:t>
                      </a:r>
                      <a:endParaRPr lang="zh-CN" sz="1000" b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s7</a:t>
                      </a:r>
                      <a:endParaRPr lang="zh-CN" sz="1000" b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1000" b="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E7C7E">
                              <a:alpha val="40000"/>
                            </a:srgbClr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zh-CN" sz="2400" b="1" dirty="0">
                        <a:solidFill>
                          <a:srgbClr val="0E7C7E">
                            <a:alpha val="40000"/>
                          </a:srgb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r3</a:t>
                      </a:r>
                      <a:endParaRPr lang="zh-CN" sz="1000" b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E7C7E"/>
                          </a:solidFill>
                          <a:effectLst/>
                          <a:latin typeface="+mn-lt"/>
                        </a:rPr>
                        <a:t>89</a:t>
                      </a:r>
                      <a:endParaRPr lang="zh-CN" sz="2400" b="1" dirty="0">
                        <a:solidFill>
                          <a:srgbClr val="0E7C7E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r2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r2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r2</a:t>
                      </a:r>
                      <a:endParaRPr lang="zh-CN" sz="1000" b="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E7C7E">
                              <a:alpha val="40000"/>
                            </a:srgbClr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zh-CN" sz="2400" b="1" dirty="0">
                        <a:solidFill>
                          <a:srgbClr val="0E7C7E">
                            <a:alpha val="40000"/>
                          </a:srgb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r2</a:t>
                      </a:r>
                      <a:endParaRPr lang="zh-CN" sz="1000" b="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857650AF-C868-4AE3-89A2-507CB4D301AB}"/>
              </a:ext>
            </a:extLst>
          </p:cNvPr>
          <p:cNvGraphicFramePr>
            <a:graphicFrameLocks noGrp="1"/>
          </p:cNvGraphicFramePr>
          <p:nvPr/>
        </p:nvGraphicFramePr>
        <p:xfrm>
          <a:off x="7348434" y="1933010"/>
          <a:ext cx="4679174" cy="3291840"/>
        </p:xfrm>
        <a:graphic>
          <a:graphicData uri="http://schemas.openxmlformats.org/drawingml/2006/table">
            <a:tbl>
              <a:tblPr firstRow="1" firstCol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1066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2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2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24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24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9497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l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</a:rPr>
                        <a:t> </a:t>
                      </a:r>
                    </a:p>
                    <a:p>
                      <a:pPr algn="l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400" b="0" dirty="0">
                          <a:effectLst/>
                          <a:latin typeface="+mn-lt"/>
                        </a:rPr>
                        <a:t>状态</a:t>
                      </a:r>
                      <a:endParaRPr lang="zh-CN" altLang="en-US" sz="24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</a:rPr>
                        <a:t>ACTION</a:t>
                      </a:r>
                      <a:endParaRPr lang="zh-CN" sz="24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</a:rPr>
                        <a:t>GOTO</a:t>
                      </a:r>
                      <a:endParaRPr lang="zh-CN" sz="24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497"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endParaRPr dirty="0"/>
                    </a:p>
                  </a:txBody>
                  <a:tcPr marL="13335" marR="13335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</a:t>
                      </a:r>
                      <a:endParaRPr lang="zh-CN" sz="24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zh-CN" sz="24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#</a:t>
                      </a:r>
                      <a:endParaRPr lang="zh-CN" sz="24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zh-CN" sz="2400" b="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E7C7E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zh-CN" sz="2400" b="1" dirty="0">
                        <a:solidFill>
                          <a:srgbClr val="0E7C7E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S3</a:t>
                      </a:r>
                      <a:endParaRPr lang="zh-CN" sz="10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endParaRPr lang="zh-CN" sz="10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E7C7E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zh-CN" sz="2400" b="1" dirty="0">
                        <a:solidFill>
                          <a:srgbClr val="0E7C7E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acc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E7C7E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zh-CN" sz="2400" b="1" dirty="0">
                        <a:solidFill>
                          <a:srgbClr val="0E7C7E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S3</a:t>
                      </a:r>
                      <a:endParaRPr lang="zh-CN" sz="10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endParaRPr lang="zh-CN" sz="10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E7C7E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zh-CN" sz="2400" b="1" dirty="0">
                        <a:solidFill>
                          <a:srgbClr val="0E7C7E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S3</a:t>
                      </a:r>
                      <a:endParaRPr lang="zh-CN" sz="10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S4</a:t>
                      </a:r>
                      <a:endParaRPr lang="zh-CN" sz="10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10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E7C7E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zh-CN" sz="2400" b="1" dirty="0">
                        <a:solidFill>
                          <a:srgbClr val="0E7C7E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r3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r3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r3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E7C7E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zh-CN" sz="2400" b="1" dirty="0">
                        <a:solidFill>
                          <a:srgbClr val="0E7C7E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r1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E7C7E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zh-CN" sz="2400" b="1" dirty="0">
                        <a:solidFill>
                          <a:srgbClr val="0E7C7E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r2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r2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r2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+mn-lt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00" b="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5F55C5AE-542A-46D5-B495-490E96571B3B}"/>
              </a:ext>
            </a:extLst>
          </p:cNvPr>
          <p:cNvSpPr txBox="1"/>
          <p:nvPr/>
        </p:nvSpPr>
        <p:spPr>
          <a:xfrm>
            <a:off x="8669059" y="1453585"/>
            <a:ext cx="2141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LALR(1)</a:t>
            </a:r>
            <a:r>
              <a:rPr lang="zh-CN" altLang="en-US" sz="2400" dirty="0"/>
              <a:t>分析表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C4EA66F-612C-4B0E-A3A1-3E8E8BFC6700}"/>
              </a:ext>
            </a:extLst>
          </p:cNvPr>
          <p:cNvSpPr txBox="1"/>
          <p:nvPr/>
        </p:nvSpPr>
        <p:spPr>
          <a:xfrm>
            <a:off x="7985811" y="5343927"/>
            <a:ext cx="3491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与</a:t>
            </a:r>
            <a:r>
              <a:rPr lang="en-US" altLang="zh-CN" sz="2400" dirty="0">
                <a:solidFill>
                  <a:srgbClr val="0000FF"/>
                </a:solidFill>
              </a:rPr>
              <a:t>LR(1)</a:t>
            </a:r>
            <a:r>
              <a:rPr lang="zh-CN" altLang="en-US" sz="2400" dirty="0">
                <a:solidFill>
                  <a:srgbClr val="0000FF"/>
                </a:solidFill>
              </a:rPr>
              <a:t>分析表的区别？</a:t>
            </a:r>
            <a:endParaRPr lang="en-US" altLang="zh-CN" sz="2400" dirty="0">
              <a:solidFill>
                <a:srgbClr val="0000FF"/>
              </a:solidFill>
            </a:endParaRPr>
          </a:p>
          <a:p>
            <a:r>
              <a:rPr lang="zh-CN" altLang="en-US" sz="2400" dirty="0">
                <a:solidFill>
                  <a:srgbClr val="0000FF"/>
                </a:solidFill>
              </a:rPr>
              <a:t>与</a:t>
            </a:r>
            <a:r>
              <a:rPr lang="en-US" altLang="zh-CN" sz="2400" dirty="0">
                <a:solidFill>
                  <a:srgbClr val="0000FF"/>
                </a:solidFill>
              </a:rPr>
              <a:t>SLR(1)</a:t>
            </a:r>
            <a:r>
              <a:rPr lang="zh-CN" altLang="en-US" sz="2400" dirty="0">
                <a:solidFill>
                  <a:srgbClr val="0000FF"/>
                </a:solidFill>
              </a:rPr>
              <a:t>分析表的区别？</a:t>
            </a:r>
            <a:endParaRPr lang="en-US" altLang="zh-CN" sz="2400" dirty="0">
              <a:solidFill>
                <a:srgbClr val="0000FF"/>
              </a:solidFill>
            </a:endParaRPr>
          </a:p>
          <a:p>
            <a:r>
              <a:rPr lang="zh-CN" altLang="en-US" sz="2400" dirty="0">
                <a:solidFill>
                  <a:srgbClr val="0000FF"/>
                </a:solidFill>
              </a:rPr>
              <a:t>与</a:t>
            </a:r>
            <a:r>
              <a:rPr lang="en-US" altLang="zh-CN" sz="2400" dirty="0">
                <a:solidFill>
                  <a:srgbClr val="0000FF"/>
                </a:solidFill>
              </a:rPr>
              <a:t>LR(0)</a:t>
            </a:r>
            <a:r>
              <a:rPr lang="zh-CN" altLang="en-US" sz="2400" dirty="0">
                <a:solidFill>
                  <a:srgbClr val="0000FF"/>
                </a:solidFill>
              </a:rPr>
              <a:t>分析表的区别</a:t>
            </a:r>
            <a:r>
              <a:rPr lang="en-US" altLang="zh-CN" sz="2400" dirty="0">
                <a:solidFill>
                  <a:srgbClr val="0000FF"/>
                </a:solidFill>
              </a:rPr>
              <a:t>?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5ED3EA9-D400-A83A-2E96-C9030A58D275}"/>
              </a:ext>
            </a:extLst>
          </p:cNvPr>
          <p:cNvGrpSpPr/>
          <p:nvPr/>
        </p:nvGrpSpPr>
        <p:grpSpPr>
          <a:xfrm>
            <a:off x="5446718" y="4720589"/>
            <a:ext cx="1730723" cy="1823667"/>
            <a:chOff x="5330343" y="242187"/>
            <a:chExt cx="1730723" cy="1823667"/>
          </a:xfrm>
        </p:grpSpPr>
        <p:sp>
          <p:nvSpPr>
            <p:cNvPr id="13" name="Rectangle 49">
              <a:extLst>
                <a:ext uri="{FF2B5EF4-FFF2-40B4-BE49-F238E27FC236}">
                  <a16:creationId xmlns:a16="http://schemas.microsoft.com/office/drawing/2014/main" id="{8FFD1586-EE72-3A73-7307-6FFAA44E0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343" y="242187"/>
              <a:ext cx="1730723" cy="1816640"/>
            </a:xfrm>
            <a:prstGeom prst="roundRect">
              <a:avLst>
                <a:gd name="adj" fmla="val 4780"/>
              </a:avLst>
            </a:prstGeom>
            <a:solidFill>
              <a:schemeClr val="bg1"/>
            </a:solidFill>
            <a:ln>
              <a:solidFill>
                <a:srgbClr val="0E7C7E"/>
              </a:solidFill>
              <a:headEnd/>
              <a:tailEnd type="none" w="lg" len="lg"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EECE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(0) S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Symbol" panose="05050102010706020507" pitchFamily="18" charset="2"/>
                </a:rPr>
                <a:t>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→S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EECE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(1) S→BB	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EECE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(2) </a:t>
              </a: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B→aB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EECE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(3) </a:t>
              </a: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rPr>
                <a:t>B→b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EECE1"/>
                </a:buClr>
                <a:buSzPct val="75000"/>
                <a:buFont typeface="Wingdings" panose="05000000000000000000" pitchFamily="2" charset="2"/>
                <a:buNone/>
                <a:tabLst/>
                <a:defRPr/>
              </a:pP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D6265D7F-B856-952E-CCE8-F63AC150CDA5}"/>
                </a:ext>
              </a:extLst>
            </p:cNvPr>
            <p:cNvSpPr/>
            <p:nvPr/>
          </p:nvSpPr>
          <p:spPr>
            <a:xfrm>
              <a:off x="5330343" y="1745479"/>
              <a:ext cx="1730723" cy="320375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9ECAB29-D674-3428-112C-D9A8E1872AAE}"/>
              </a:ext>
            </a:extLst>
          </p:cNvPr>
          <p:cNvGrpSpPr/>
          <p:nvPr/>
        </p:nvGrpSpPr>
        <p:grpSpPr>
          <a:xfrm>
            <a:off x="112061" y="1461325"/>
            <a:ext cx="6821762" cy="5015236"/>
            <a:chOff x="3208035" y="1424180"/>
            <a:chExt cx="6821762" cy="5015236"/>
          </a:xfrm>
        </p:grpSpPr>
        <p:sp>
          <p:nvSpPr>
            <p:cNvPr id="34" name="Text Box 2">
              <a:extLst>
                <a:ext uri="{FF2B5EF4-FFF2-40B4-BE49-F238E27FC236}">
                  <a16:creationId xmlns:a16="http://schemas.microsoft.com/office/drawing/2014/main" id="{0B9749DC-3DBF-CC1C-CD5A-0CD9740A8F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0516" y="1475810"/>
              <a:ext cx="1649413" cy="1938992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 tIns="0" bIns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I</a:t>
              </a:r>
              <a:r>
                <a:rPr kumimoji="0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0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: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Symbol" panose="05050102010706020507" pitchFamily="18" charset="2"/>
                </a:rPr>
                <a:t>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charset="0"/>
                </a:rPr>
                <a:t>→ 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•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charset="0"/>
                </a:rPr>
                <a:t> S,   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charset="0"/>
                </a:rPr>
                <a:t>  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charset="0"/>
                </a:rPr>
                <a:t>#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S → 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•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BB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，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#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B → 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• </a:t>
              </a: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aB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,  </a:t>
              </a: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a|b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B → 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•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b,    </a:t>
              </a: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a|b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5" name="Text Box 3">
              <a:extLst>
                <a:ext uri="{FF2B5EF4-FFF2-40B4-BE49-F238E27FC236}">
                  <a16:creationId xmlns:a16="http://schemas.microsoft.com/office/drawing/2014/main" id="{7412C228-03DF-1FBB-06E2-149BAF4245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9216" y="1471047"/>
              <a:ext cx="1587500" cy="692497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 tIns="0" bIns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I</a:t>
              </a:r>
              <a:r>
                <a:rPr kumimoji="0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1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: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S’ →S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 •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 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，  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#</a:t>
              </a:r>
            </a:p>
          </p:txBody>
        </p:sp>
        <p:sp>
          <p:nvSpPr>
            <p:cNvPr id="36" name="Text Box 4">
              <a:extLst>
                <a:ext uri="{FF2B5EF4-FFF2-40B4-BE49-F238E27FC236}">
                  <a16:creationId xmlns:a16="http://schemas.microsoft.com/office/drawing/2014/main" id="{F0726E27-A59B-FE4B-B2C8-5098E63F87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0516" y="3831660"/>
              <a:ext cx="1808161" cy="692497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 tIns="0" bIns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I</a:t>
              </a:r>
              <a:r>
                <a:rPr kumimoji="0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47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: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 B → b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 •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,  </a:t>
              </a:r>
              <a:r>
                <a:rPr kumimoji="0" lang="en-US" altLang="zh-CN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a|b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|#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 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   </a:t>
              </a:r>
            </a:p>
          </p:txBody>
        </p:sp>
        <p:sp>
          <p:nvSpPr>
            <p:cNvPr id="41" name="Text Box 7">
              <a:extLst>
                <a:ext uri="{FF2B5EF4-FFF2-40B4-BE49-F238E27FC236}">
                  <a16:creationId xmlns:a16="http://schemas.microsoft.com/office/drawing/2014/main" id="{E5517955-C970-1258-E40F-09B980F365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3504" y="2485460"/>
              <a:ext cx="1573212" cy="1523494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 tIns="0" bIns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I</a:t>
              </a:r>
              <a:r>
                <a:rPr kumimoji="0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2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: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S → B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•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B,   #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8372CE40-8A6B-235B-02EA-474825207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929" y="1831410"/>
              <a:ext cx="647700" cy="1587"/>
            </a:xfrm>
            <a:custGeom>
              <a:avLst/>
              <a:gdLst>
                <a:gd name="T0" fmla="*/ 0 w 408"/>
                <a:gd name="T1" fmla="*/ 0 h 1"/>
                <a:gd name="T2" fmla="*/ 2147483647 w 408"/>
                <a:gd name="T3" fmla="*/ 0 h 1"/>
                <a:gd name="T4" fmla="*/ 0 60000 65536"/>
                <a:gd name="T5" fmla="*/ 0 60000 65536"/>
                <a:gd name="T6" fmla="*/ 0 w 408"/>
                <a:gd name="T7" fmla="*/ 0 h 1"/>
                <a:gd name="T8" fmla="*/ 408 w 408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08" h="1">
                  <a:moveTo>
                    <a:pt x="0" y="0"/>
                  </a:moveTo>
                  <a:cubicBezTo>
                    <a:pt x="68" y="0"/>
                    <a:pt x="323" y="0"/>
                    <a:pt x="408" y="0"/>
                  </a:cubicBezTo>
                </a:path>
              </a:pathLst>
            </a:cu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3" name="Text Box 14">
              <a:extLst>
                <a:ext uri="{FF2B5EF4-FFF2-40B4-BE49-F238E27FC236}">
                  <a16:creationId xmlns:a16="http://schemas.microsoft.com/office/drawing/2014/main" id="{5F746A6B-4469-35D7-D933-481DB9AAE0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4391" y="1471047"/>
              <a:ext cx="287338" cy="36671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000000"/>
                  </a:solidFill>
                  <a:latin typeface="Arial" charset="0"/>
                </a:rPr>
                <a:t>S</a:t>
              </a:r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DEA3F821-0186-1475-ED95-91691A0AC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4216" y="2974410"/>
              <a:ext cx="647700" cy="1587"/>
            </a:xfrm>
            <a:custGeom>
              <a:avLst/>
              <a:gdLst>
                <a:gd name="T0" fmla="*/ 0 w 408"/>
                <a:gd name="T1" fmla="*/ 0 h 1"/>
                <a:gd name="T2" fmla="*/ 2147483647 w 408"/>
                <a:gd name="T3" fmla="*/ 0 h 1"/>
                <a:gd name="T4" fmla="*/ 0 60000 65536"/>
                <a:gd name="T5" fmla="*/ 0 60000 65536"/>
                <a:gd name="T6" fmla="*/ 0 w 408"/>
                <a:gd name="T7" fmla="*/ 0 h 1"/>
                <a:gd name="T8" fmla="*/ 408 w 408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08" h="1">
                  <a:moveTo>
                    <a:pt x="0" y="0"/>
                  </a:moveTo>
                  <a:cubicBezTo>
                    <a:pt x="68" y="0"/>
                    <a:pt x="323" y="0"/>
                    <a:pt x="408" y="0"/>
                  </a:cubicBezTo>
                </a:path>
              </a:pathLst>
            </a:cu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5" name="Text Box 18">
              <a:extLst>
                <a:ext uri="{FF2B5EF4-FFF2-40B4-BE49-F238E27FC236}">
                  <a16:creationId xmlns:a16="http://schemas.microsoft.com/office/drawing/2014/main" id="{28A5534C-CFCB-D604-D766-24754F980D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8679" y="2614047"/>
              <a:ext cx="287337" cy="368300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000000"/>
                  </a:solidFill>
                  <a:latin typeface="Arial" charset="0"/>
                </a:rPr>
                <a:t>B</a:t>
              </a:r>
            </a:p>
          </p:txBody>
        </p: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935F4F30-4976-AA18-15D8-BE4F38D1D3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8282" y="4216835"/>
              <a:ext cx="287337" cy="36671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000000"/>
                  </a:solidFill>
                  <a:latin typeface="Arial" charset="0"/>
                </a:rPr>
                <a:t>b</a:t>
              </a:r>
            </a:p>
          </p:txBody>
        </p:sp>
        <p:sp>
          <p:nvSpPr>
            <p:cNvPr id="49" name="Text Box 7">
              <a:extLst>
                <a:ext uri="{FF2B5EF4-FFF2-40B4-BE49-F238E27FC236}">
                  <a16:creationId xmlns:a16="http://schemas.microsoft.com/office/drawing/2014/main" id="{7A85FA9A-DF1A-2FA8-4BAC-EEDFBAF9A2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7629" y="3226822"/>
              <a:ext cx="1589087" cy="69249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tIns="0" bIns="0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</a:rPr>
                <a:t>B → 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• </a:t>
              </a:r>
              <a:r>
                <a:rPr lang="en-US" altLang="zh-CN" dirty="0" err="1">
                  <a:solidFill>
                    <a:srgbClr val="000000"/>
                  </a:solidFill>
                  <a:latin typeface="Arial" charset="0"/>
                </a:rPr>
                <a:t>aB</a:t>
              </a:r>
              <a:r>
                <a:rPr lang="en-US" altLang="zh-CN" dirty="0">
                  <a:solidFill>
                    <a:srgbClr val="000000"/>
                  </a:solidFill>
                  <a:latin typeface="Arial" charset="0"/>
                </a:rPr>
                <a:t>,  #</a:t>
              </a:r>
            </a:p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</a:rPr>
                <a:t>B → 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• </a:t>
              </a:r>
              <a:r>
                <a:rPr lang="en-US" altLang="zh-CN" dirty="0">
                  <a:solidFill>
                    <a:srgbClr val="000000"/>
                  </a:solidFill>
                  <a:latin typeface="Arial" charset="0"/>
                </a:rPr>
                <a:t>b,     #</a:t>
              </a:r>
            </a:p>
          </p:txBody>
        </p:sp>
        <p:sp>
          <p:nvSpPr>
            <p:cNvPr id="50" name="Line 27">
              <a:extLst>
                <a:ext uri="{FF2B5EF4-FFF2-40B4-BE49-F238E27FC236}">
                  <a16:creationId xmlns:a16="http://schemas.microsoft.com/office/drawing/2014/main" id="{19BC9506-47F6-561C-34E2-51863D70B8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9354" y="3414147"/>
              <a:ext cx="0" cy="4333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1" name="Text Box 28">
              <a:extLst>
                <a:ext uri="{FF2B5EF4-FFF2-40B4-BE49-F238E27FC236}">
                  <a16:creationId xmlns:a16="http://schemas.microsoft.com/office/drawing/2014/main" id="{FA912560-F568-FBDA-B132-EE4C0B5BB0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9354" y="3487172"/>
              <a:ext cx="287337" cy="36671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000000"/>
                  </a:solidFill>
                  <a:latin typeface="Arial" charset="0"/>
                </a:rPr>
                <a:t>b</a:t>
              </a:r>
            </a:p>
          </p:txBody>
        </p:sp>
        <p:sp>
          <p:nvSpPr>
            <p:cNvPr id="53" name="Text Box 7">
              <a:extLst>
                <a:ext uri="{FF2B5EF4-FFF2-40B4-BE49-F238E27FC236}">
                  <a16:creationId xmlns:a16="http://schemas.microsoft.com/office/drawing/2014/main" id="{05CA2170-A7A1-B56A-7ED6-4346AA22B3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379" y="4915922"/>
              <a:ext cx="1906670" cy="1523494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 tIns="0" bIns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I</a:t>
              </a:r>
              <a:r>
                <a:rPr kumimoji="0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36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: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B → </a:t>
              </a:r>
              <a:r>
                <a:rPr kumimoji="0" lang="en-US" altLang="zh-CN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a</a:t>
              </a:r>
              <a:r>
                <a:rPr kumimoji="1" lang="en-US" altLang="zh-CN" sz="18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•</a:t>
              </a:r>
              <a:r>
                <a:rPr kumimoji="0" lang="en-US" altLang="zh-CN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B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,  </a:t>
              </a:r>
              <a:r>
                <a:rPr kumimoji="0" lang="en-US" altLang="zh-CN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a|b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 |#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4" name="Text Box 7">
              <a:extLst>
                <a:ext uri="{FF2B5EF4-FFF2-40B4-BE49-F238E27FC236}">
                  <a16:creationId xmlns:a16="http://schemas.microsoft.com/office/drawing/2014/main" id="{10E5006D-1718-8064-6DED-B55346629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3844" y="5712846"/>
              <a:ext cx="2063667" cy="69249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 tIns="0" bIns="0"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</a:rPr>
                <a:t>B → 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• </a:t>
              </a:r>
              <a:r>
                <a:rPr lang="en-US" altLang="zh-CN" dirty="0" err="1">
                  <a:solidFill>
                    <a:srgbClr val="000000"/>
                  </a:solidFill>
                  <a:latin typeface="Arial" charset="0"/>
                </a:rPr>
                <a:t>aB</a:t>
              </a:r>
              <a:r>
                <a:rPr lang="en-US" altLang="zh-CN" dirty="0">
                  <a:solidFill>
                    <a:srgbClr val="000000"/>
                  </a:solidFill>
                  <a:latin typeface="Arial" charset="0"/>
                </a:rPr>
                <a:t>,  </a:t>
              </a:r>
              <a:r>
                <a:rPr lang="en-US" altLang="zh-CN" dirty="0" err="1">
                  <a:solidFill>
                    <a:srgbClr val="000000"/>
                  </a:solidFill>
                  <a:latin typeface="Arial" charset="0"/>
                </a:rPr>
                <a:t>a|b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 |#</a:t>
              </a:r>
              <a:endParaRPr lang="en-US" altLang="zh-CN" dirty="0">
                <a:solidFill>
                  <a:srgbClr val="000000"/>
                </a:solidFill>
                <a:latin typeface="Arial" charset="0"/>
              </a:endParaRPr>
            </a:p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</a:rPr>
                <a:t>B → 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• </a:t>
              </a:r>
              <a:r>
                <a:rPr lang="en-US" altLang="zh-CN" dirty="0">
                  <a:solidFill>
                    <a:srgbClr val="000000"/>
                  </a:solidFill>
                  <a:latin typeface="Arial" charset="0"/>
                </a:rPr>
                <a:t>b,    </a:t>
              </a:r>
              <a:r>
                <a:rPr lang="en-US" altLang="zh-CN" dirty="0" err="1">
                  <a:solidFill>
                    <a:srgbClr val="000000"/>
                  </a:solidFill>
                  <a:latin typeface="Arial" charset="0"/>
                </a:rPr>
                <a:t>a|b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 |#</a:t>
              </a:r>
              <a:endParaRPr lang="en-US" altLang="zh-CN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6" name="Text Box 30">
              <a:extLst>
                <a:ext uri="{FF2B5EF4-FFF2-40B4-BE49-F238E27FC236}">
                  <a16:creationId xmlns:a16="http://schemas.microsoft.com/office/drawing/2014/main" id="{8DF3E871-D024-9997-ADE0-96DD8B5A6F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0916" y="3918972"/>
              <a:ext cx="287338" cy="36671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000000"/>
                  </a:solidFill>
                  <a:latin typeface="Arial" charset="0"/>
                </a:rPr>
                <a:t>a</a:t>
              </a:r>
            </a:p>
          </p:txBody>
        </p:sp>
        <p:cxnSp>
          <p:nvCxnSpPr>
            <p:cNvPr id="57" name="AutoShape 33">
              <a:extLst>
                <a:ext uri="{FF2B5EF4-FFF2-40B4-BE49-F238E27FC236}">
                  <a16:creationId xmlns:a16="http://schemas.microsoft.com/office/drawing/2014/main" id="{11E94E53-3E8B-DF57-5938-3C81D2EF490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270316" y="4152335"/>
              <a:ext cx="3119437" cy="14288"/>
            </a:xfrm>
            <a:prstGeom prst="bentConnector4">
              <a:avLst>
                <a:gd name="adj1" fmla="val 565"/>
                <a:gd name="adj2" fmla="val 1766181"/>
              </a:avLst>
            </a:prstGeom>
            <a:noFill/>
            <a:ln w="1587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58" name="Text Box 3">
              <a:extLst>
                <a:ext uri="{FF2B5EF4-FFF2-40B4-BE49-F238E27FC236}">
                  <a16:creationId xmlns:a16="http://schemas.microsoft.com/office/drawing/2014/main" id="{FA144DB0-7AD7-F1E0-1C56-3EDEF23D2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96260" y="2491810"/>
              <a:ext cx="1633537" cy="692497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 tIns="0" bIns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I</a:t>
              </a:r>
              <a:r>
                <a:rPr kumimoji="0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5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: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S →BB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 •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 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， 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#</a:t>
              </a:r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B4B40F71-B03B-B0F6-F2FD-2DCE1CE2E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8561" y="2852172"/>
              <a:ext cx="647700" cy="1588"/>
            </a:xfrm>
            <a:custGeom>
              <a:avLst/>
              <a:gdLst>
                <a:gd name="T0" fmla="*/ 0 w 408"/>
                <a:gd name="T1" fmla="*/ 0 h 1"/>
                <a:gd name="T2" fmla="*/ 2147483647 w 408"/>
                <a:gd name="T3" fmla="*/ 0 h 1"/>
                <a:gd name="T4" fmla="*/ 0 60000 65536"/>
                <a:gd name="T5" fmla="*/ 0 60000 65536"/>
                <a:gd name="T6" fmla="*/ 0 w 408"/>
                <a:gd name="T7" fmla="*/ 0 h 1"/>
                <a:gd name="T8" fmla="*/ 408 w 408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08" h="1">
                  <a:moveTo>
                    <a:pt x="0" y="0"/>
                  </a:moveTo>
                  <a:cubicBezTo>
                    <a:pt x="68" y="0"/>
                    <a:pt x="323" y="0"/>
                    <a:pt x="408" y="0"/>
                  </a:cubicBezTo>
                </a:path>
              </a:pathLst>
            </a:cu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1" name="Text Box 14">
              <a:extLst>
                <a:ext uri="{FF2B5EF4-FFF2-40B4-BE49-F238E27FC236}">
                  <a16:creationId xmlns:a16="http://schemas.microsoft.com/office/drawing/2014/main" id="{00ACC227-DE96-146B-B7F7-82E426F73F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93023" y="2491810"/>
              <a:ext cx="287338" cy="36988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000000"/>
                  </a:solidFill>
                  <a:latin typeface="Arial" charset="0"/>
                </a:rPr>
                <a:t>B</a:t>
              </a:r>
            </a:p>
          </p:txBody>
        </p:sp>
        <p:sp>
          <p:nvSpPr>
            <p:cNvPr id="62" name="Text Box 14">
              <a:extLst>
                <a:ext uri="{FF2B5EF4-FFF2-40B4-BE49-F238E27FC236}">
                  <a16:creationId xmlns:a16="http://schemas.microsoft.com/office/drawing/2014/main" id="{29A358F7-FB69-C21C-ED36-9590648B70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86257" y="4232750"/>
              <a:ext cx="287338" cy="36988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63" name="Text Box 3">
              <a:extLst>
                <a:ext uri="{FF2B5EF4-FFF2-40B4-BE49-F238E27FC236}">
                  <a16:creationId xmlns:a16="http://schemas.microsoft.com/office/drawing/2014/main" id="{97AEEA7C-D326-258C-6ECD-4E7EDD6EF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2985" y="5712847"/>
              <a:ext cx="1838759" cy="692497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 tIns="0" bIns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I</a:t>
              </a:r>
              <a:r>
                <a:rPr kumimoji="0" lang="en-US" altLang="zh-CN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89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: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B→aB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 •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 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,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 </a:t>
              </a:r>
              <a:r>
                <a:rPr kumimoji="0" lang="en-US" altLang="zh-CN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a|b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</a:rPr>
                <a:t> |#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4" name="Freeform 13">
              <a:extLst>
                <a:ext uri="{FF2B5EF4-FFF2-40B4-BE49-F238E27FC236}">
                  <a16:creationId xmlns:a16="http://schemas.microsoft.com/office/drawing/2014/main" id="{B1B2792B-6E8B-63F2-61A9-C6D1B919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3049" y="6077180"/>
              <a:ext cx="647700" cy="1587"/>
            </a:xfrm>
            <a:custGeom>
              <a:avLst/>
              <a:gdLst>
                <a:gd name="T0" fmla="*/ 0 w 408"/>
                <a:gd name="T1" fmla="*/ 0 h 1"/>
                <a:gd name="T2" fmla="*/ 2147483647 w 408"/>
                <a:gd name="T3" fmla="*/ 0 h 1"/>
                <a:gd name="T4" fmla="*/ 0 60000 65536"/>
                <a:gd name="T5" fmla="*/ 0 60000 65536"/>
                <a:gd name="T6" fmla="*/ 0 w 408"/>
                <a:gd name="T7" fmla="*/ 0 h 1"/>
                <a:gd name="T8" fmla="*/ 408 w 408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08" h="1">
                  <a:moveTo>
                    <a:pt x="0" y="0"/>
                  </a:moveTo>
                  <a:cubicBezTo>
                    <a:pt x="68" y="0"/>
                    <a:pt x="323" y="0"/>
                    <a:pt x="408" y="0"/>
                  </a:cubicBezTo>
                </a:path>
              </a:pathLst>
            </a:custGeom>
            <a:noFill/>
            <a:ln w="158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5" name="Text Box 14">
              <a:extLst>
                <a:ext uri="{FF2B5EF4-FFF2-40B4-BE49-F238E27FC236}">
                  <a16:creationId xmlns:a16="http://schemas.microsoft.com/office/drawing/2014/main" id="{A2E3B300-557F-3CB2-066A-166A9BE52D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3399" y="5683246"/>
              <a:ext cx="287337" cy="36671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</a:rPr>
                <a:t>B</a:t>
              </a:r>
            </a:p>
          </p:txBody>
        </p:sp>
        <p:sp>
          <p:nvSpPr>
            <p:cNvPr id="66" name="Text Box 28">
              <a:extLst>
                <a:ext uri="{FF2B5EF4-FFF2-40B4-BE49-F238E27FC236}">
                  <a16:creationId xmlns:a16="http://schemas.microsoft.com/office/drawing/2014/main" id="{2E3F9C95-DC99-3936-F535-58A09D32D6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7766" y="4560322"/>
              <a:ext cx="287338" cy="36671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>
                  <a:solidFill>
                    <a:srgbClr val="000000"/>
                  </a:solidFill>
                  <a:latin typeface="Arial" charset="0"/>
                </a:rPr>
                <a:t>b</a:t>
              </a:r>
            </a:p>
          </p:txBody>
        </p:sp>
        <p:sp>
          <p:nvSpPr>
            <p:cNvPr id="67" name="Line 27">
              <a:extLst>
                <a:ext uri="{FF2B5EF4-FFF2-40B4-BE49-F238E27FC236}">
                  <a16:creationId xmlns:a16="http://schemas.microsoft.com/office/drawing/2014/main" id="{D93B6CA0-9AB7-62EC-CBFD-95DCA55206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27766" y="4496822"/>
              <a:ext cx="0" cy="43021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cxnSp>
          <p:nvCxnSpPr>
            <p:cNvPr id="68" name="连接符: 肘形 67">
              <a:extLst>
                <a:ext uri="{FF2B5EF4-FFF2-40B4-BE49-F238E27FC236}">
                  <a16:creationId xmlns:a16="http://schemas.microsoft.com/office/drawing/2014/main" id="{D6E17672-0F9F-6350-29FD-C6FED2EF38BC}"/>
                </a:ext>
              </a:extLst>
            </p:cNvPr>
            <p:cNvCxnSpPr>
              <a:stCxn id="41" idx="2"/>
              <a:endCxn id="36" idx="3"/>
            </p:cNvCxnSpPr>
            <p:nvPr/>
          </p:nvCxnSpPr>
          <p:spPr>
            <a:xfrm rot="5400000">
              <a:off x="6239917" y="3447715"/>
              <a:ext cx="168955" cy="1291433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连接符: 肘形 68">
              <a:extLst>
                <a:ext uri="{FF2B5EF4-FFF2-40B4-BE49-F238E27FC236}">
                  <a16:creationId xmlns:a16="http://schemas.microsoft.com/office/drawing/2014/main" id="{23B74DDE-C063-D069-AAB3-9090F1004CE1}"/>
                </a:ext>
              </a:extLst>
            </p:cNvPr>
            <p:cNvCxnSpPr>
              <a:stCxn id="49" idx="3"/>
            </p:cNvCxnSpPr>
            <p:nvPr/>
          </p:nvCxnSpPr>
          <p:spPr>
            <a:xfrm flipH="1">
              <a:off x="5693049" y="3573071"/>
              <a:ext cx="2063667" cy="1600934"/>
            </a:xfrm>
            <a:prstGeom prst="bentConnector3">
              <a:avLst>
                <a:gd name="adj1" fmla="val -1107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曲线连接符 145">
              <a:extLst>
                <a:ext uri="{FF2B5EF4-FFF2-40B4-BE49-F238E27FC236}">
                  <a16:creationId xmlns:a16="http://schemas.microsoft.com/office/drawing/2014/main" id="{81F21D4F-7107-F634-6EE1-FA83BF938C21}"/>
                </a:ext>
              </a:extLst>
            </p:cNvPr>
            <p:cNvCxnSpPr>
              <a:cxnSpLocks noChangeShapeType="1"/>
              <a:stCxn id="54" idx="1"/>
              <a:endCxn id="54" idx="2"/>
            </p:cNvCxnSpPr>
            <p:nvPr/>
          </p:nvCxnSpPr>
          <p:spPr bwMode="auto">
            <a:xfrm rot="10800000" flipH="1" flipV="1">
              <a:off x="3773844" y="6059095"/>
              <a:ext cx="1031834" cy="346248"/>
            </a:xfrm>
            <a:prstGeom prst="curvedConnector4">
              <a:avLst>
                <a:gd name="adj1" fmla="val -22155"/>
                <a:gd name="adj2" fmla="val 166022"/>
              </a:avLst>
            </a:prstGeom>
            <a:noFill/>
            <a:ln w="6350" algn="ctr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71" name="Text Box 14">
              <a:extLst>
                <a:ext uri="{FF2B5EF4-FFF2-40B4-BE49-F238E27FC236}">
                  <a16:creationId xmlns:a16="http://schemas.microsoft.com/office/drawing/2014/main" id="{9429B8D5-B3B7-B898-99DC-B420EA9E21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8035" y="6035456"/>
              <a:ext cx="287338" cy="36988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8C60B826-8F28-9736-7AF3-62CEB97B731A}"/>
                </a:ext>
              </a:extLst>
            </p:cNvPr>
            <p:cNvSpPr txBox="1"/>
            <p:nvPr/>
          </p:nvSpPr>
          <p:spPr>
            <a:xfrm>
              <a:off x="3429660" y="1424180"/>
              <a:ext cx="446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b="1" dirty="0">
                  <a:latin typeface="Times New Roman" pitchFamily="18" charset="0"/>
                  <a:sym typeface="Symbol" pitchFamily="18" charset="2"/>
                </a:rPr>
                <a:t></a:t>
              </a:r>
              <a:endParaRPr lang="en-US" altLang="zh-C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4607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E7C97-27BA-4FA1-9C42-F0C28E1E1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4164389" cy="617641"/>
          </a:xfrm>
        </p:spPr>
        <p:txBody>
          <a:bodyPr/>
          <a:lstStyle/>
          <a:p>
            <a:r>
              <a:rPr lang="en-US" altLang="zh-CN" dirty="0"/>
              <a:t>6.5</a:t>
            </a:r>
            <a:r>
              <a:rPr lang="zh-CN" altLang="en-US" dirty="0"/>
              <a:t>　</a:t>
            </a:r>
            <a:r>
              <a:rPr lang="en-US" altLang="zh-CN" dirty="0"/>
              <a:t>LALR(1)</a:t>
            </a:r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08501-EC13-4AFB-A234-335177790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3618665" cy="617641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6.5 </a:t>
            </a:r>
            <a:r>
              <a:rPr lang="zh-CN" altLang="en-US" dirty="0"/>
              <a:t>赋值语句文法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CA9A9D-CF58-4235-9FCF-2A03F1453E83}"/>
              </a:ext>
            </a:extLst>
          </p:cNvPr>
          <p:cNvSpPr/>
          <p:nvPr/>
        </p:nvSpPr>
        <p:spPr>
          <a:xfrm>
            <a:off x="6610356" y="4858795"/>
            <a:ext cx="1916470" cy="79382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E1CEF658-8440-41F6-BED9-E0E2960E9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7886" y="2980443"/>
            <a:ext cx="1685023" cy="2154436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</a:rPr>
              <a:t>I</a:t>
            </a:r>
            <a:r>
              <a:rPr kumimoji="0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</a:rPr>
              <a:t>0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cs typeface="Times New Roman" panose="02020603050405020304" pitchFamily="18" charset="0"/>
              </a:rPr>
              <a:t>S′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S</a:t>
            </a:r>
            <a:r>
              <a:rPr kumimoji="0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,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S→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L=R ,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S→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R ,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L→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*R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=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|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L→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id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=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|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</a:t>
            </a: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R→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L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#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05D537EA-F7C1-4442-A335-1B8164741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4369" y="1845862"/>
            <a:ext cx="1684800" cy="707886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I</a:t>
            </a:r>
            <a:r>
              <a:rPr kumimoji="0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1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S′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→S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 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 #</a:t>
            </a: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82DB9A6F-5256-45F3-9B0E-C8C79F1BA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1647" y="2777079"/>
            <a:ext cx="1741231" cy="938719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2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S→L</a:t>
            </a:r>
            <a:r>
              <a:rPr kumimoji="1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=R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R→L</a:t>
            </a:r>
            <a:r>
              <a:rPr kumimoji="1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B94E1616-9641-4C0F-A70F-439AC513DF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0650" y="2873773"/>
            <a:ext cx="50319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F1A6AF43-7598-4BAB-AF91-640AFF3EF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1647" y="3758154"/>
            <a:ext cx="1746927" cy="707886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3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S→R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6BCC07AF-BD17-42F3-BBA9-1AB6BBDC1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804" y="3695449"/>
            <a:ext cx="60954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R</a:t>
            </a: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C87EFFAF-76D2-4727-B1B7-2F52532A5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2759" y="4550317"/>
            <a:ext cx="1745147" cy="1502976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4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L→*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R→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L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, =|#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*R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id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</a:p>
        </p:txBody>
      </p:sp>
      <p:sp>
        <p:nvSpPr>
          <p:cNvPr id="19" name="Text Box 15">
            <a:extLst>
              <a:ext uri="{FF2B5EF4-FFF2-40B4-BE49-F238E27FC236}">
                <a16:creationId xmlns:a16="http://schemas.microsoft.com/office/drawing/2014/main" id="{1E22F9C7-9E82-40EE-A391-6111A7B42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8894" y="5781701"/>
            <a:ext cx="1774800" cy="707886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5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L→id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499D49FB-6C29-41C3-952C-B3A17D561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6074" y="4587024"/>
            <a:ext cx="27119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A54A3F17-0E61-4FCD-AE19-2E20D9D44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6579" y="5278659"/>
            <a:ext cx="53335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4416CF24-C459-45ED-B492-95D04500D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3960" y="2901666"/>
            <a:ext cx="45715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=</a:t>
            </a:r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F61A020B-5C85-4897-B23E-B9017AB73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2743" y="4079163"/>
            <a:ext cx="1774975" cy="707886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7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L→*R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</a:p>
        </p:txBody>
      </p:sp>
      <p:sp>
        <p:nvSpPr>
          <p:cNvPr id="27" name="Text Box 24">
            <a:extLst>
              <a:ext uri="{FF2B5EF4-FFF2-40B4-BE49-F238E27FC236}">
                <a16:creationId xmlns:a16="http://schemas.microsoft.com/office/drawing/2014/main" id="{4B8969C2-2827-4DC6-A587-B5A6E2950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8974" y="4903705"/>
            <a:ext cx="1774800" cy="706437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8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R→L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29" name="Text Box 26">
            <a:extLst>
              <a:ext uri="{FF2B5EF4-FFF2-40B4-BE49-F238E27FC236}">
                <a16:creationId xmlns:a16="http://schemas.microsoft.com/office/drawing/2014/main" id="{84AA5D72-B70C-48AF-996D-A6F1AF619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7410" y="4878579"/>
            <a:ext cx="38096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</a:p>
        </p:txBody>
      </p:sp>
      <p:sp>
        <p:nvSpPr>
          <p:cNvPr id="30" name="Text Box 27">
            <a:extLst>
              <a:ext uri="{FF2B5EF4-FFF2-40B4-BE49-F238E27FC236}">
                <a16:creationId xmlns:a16="http://schemas.microsoft.com/office/drawing/2014/main" id="{342F0F28-7599-4C65-9505-D38A90E2D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1491" y="1859889"/>
            <a:ext cx="1742400" cy="707886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9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S→L=R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32" name="Text Box 29">
            <a:extLst>
              <a:ext uri="{FF2B5EF4-FFF2-40B4-BE49-F238E27FC236}">
                <a16:creationId xmlns:a16="http://schemas.microsoft.com/office/drawing/2014/main" id="{1753CE96-D7E9-400E-8AE3-44C9E594E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1020" y="1832056"/>
            <a:ext cx="4178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R</a:t>
            </a:r>
          </a:p>
        </p:txBody>
      </p:sp>
      <p:sp>
        <p:nvSpPr>
          <p:cNvPr id="33" name="Text Box 33">
            <a:extLst>
              <a:ext uri="{FF2B5EF4-FFF2-40B4-BE49-F238E27FC236}">
                <a16:creationId xmlns:a16="http://schemas.microsoft.com/office/drawing/2014/main" id="{7E4C27B4-CD9D-441C-B075-73347510D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6414" y="2576672"/>
            <a:ext cx="53335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S</a:t>
            </a:r>
          </a:p>
        </p:txBody>
      </p:sp>
      <p:sp>
        <p:nvSpPr>
          <p:cNvPr id="35" name="Text Box 35">
            <a:extLst>
              <a:ext uri="{FF2B5EF4-FFF2-40B4-BE49-F238E27FC236}">
                <a16:creationId xmlns:a16="http://schemas.microsoft.com/office/drawing/2014/main" id="{3B04BE8D-D321-49CE-B1BE-5EFA630E1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3281" y="5543494"/>
            <a:ext cx="53335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</a:p>
        </p:txBody>
      </p:sp>
      <p:sp>
        <p:nvSpPr>
          <p:cNvPr id="37" name="Text Box 40">
            <a:extLst>
              <a:ext uri="{FF2B5EF4-FFF2-40B4-BE49-F238E27FC236}">
                <a16:creationId xmlns:a16="http://schemas.microsoft.com/office/drawing/2014/main" id="{76CDF16E-BD8B-4FCF-98F5-AC752DAD8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2168" y="5164859"/>
            <a:ext cx="30454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</a:p>
        </p:txBody>
      </p:sp>
      <p:sp>
        <p:nvSpPr>
          <p:cNvPr id="41" name="Text Box 32">
            <a:extLst>
              <a:ext uri="{FF2B5EF4-FFF2-40B4-BE49-F238E27FC236}">
                <a16:creationId xmlns:a16="http://schemas.microsoft.com/office/drawing/2014/main" id="{BBF3F2FB-0025-44EB-B63C-B819258E9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402" y="3724904"/>
            <a:ext cx="5032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</a:p>
        </p:txBody>
      </p:sp>
      <p:sp>
        <p:nvSpPr>
          <p:cNvPr id="42" name="Text Box 42">
            <a:extLst>
              <a:ext uri="{FF2B5EF4-FFF2-40B4-BE49-F238E27FC236}">
                <a16:creationId xmlns:a16="http://schemas.microsoft.com/office/drawing/2014/main" id="{1200DF04-B39E-4043-938A-1FF17D7D9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2732" y="1917324"/>
            <a:ext cx="1764000" cy="655638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10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R→L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44" name="Text Box 44">
            <a:extLst>
              <a:ext uri="{FF2B5EF4-FFF2-40B4-BE49-F238E27FC236}">
                <a16:creationId xmlns:a16="http://schemas.microsoft.com/office/drawing/2014/main" id="{5EB65251-5E5C-4459-BADD-E24204A38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402" y="1906247"/>
            <a:ext cx="5334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CACE4A70-3485-4E5A-B411-AD52C4C5F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2732" y="2980698"/>
            <a:ext cx="1764000" cy="1502976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11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L→*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#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R→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L, #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*R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id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DCC31094-D5FE-48D8-A9F7-C8D2ACF65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7508" y="3029857"/>
            <a:ext cx="360370" cy="40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</a:p>
        </p:txBody>
      </p:sp>
      <p:sp>
        <p:nvSpPr>
          <p:cNvPr id="48" name="Text Box 48">
            <a:extLst>
              <a:ext uri="{FF2B5EF4-FFF2-40B4-BE49-F238E27FC236}">
                <a16:creationId xmlns:a16="http://schemas.microsoft.com/office/drawing/2014/main" id="{4FC0D8B4-56AC-4BF5-869A-BDB762376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2732" y="4905917"/>
            <a:ext cx="1764000" cy="708025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12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L→id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50" name="Text Box 50">
            <a:extLst>
              <a:ext uri="{FF2B5EF4-FFF2-40B4-BE49-F238E27FC236}">
                <a16:creationId xmlns:a16="http://schemas.microsoft.com/office/drawing/2014/main" id="{3B84227B-7DCF-48D8-9945-B92020DE6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2732" y="5767254"/>
            <a:ext cx="1764000" cy="707886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13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L→*R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52" name="Text Box 52">
            <a:extLst>
              <a:ext uri="{FF2B5EF4-FFF2-40B4-BE49-F238E27FC236}">
                <a16:creationId xmlns:a16="http://schemas.microsoft.com/office/drawing/2014/main" id="{D189CF72-E5D5-4529-B710-319895CDF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8037" y="5100993"/>
            <a:ext cx="3107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R</a:t>
            </a:r>
          </a:p>
        </p:txBody>
      </p:sp>
      <p:sp>
        <p:nvSpPr>
          <p:cNvPr id="54" name="Text Box 54">
            <a:extLst>
              <a:ext uri="{FF2B5EF4-FFF2-40B4-BE49-F238E27FC236}">
                <a16:creationId xmlns:a16="http://schemas.microsoft.com/office/drawing/2014/main" id="{9E682141-83AD-40B2-977F-5D19D05B1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4003" y="3324757"/>
            <a:ext cx="533414" cy="40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</a:p>
        </p:txBody>
      </p:sp>
      <p:sp>
        <p:nvSpPr>
          <p:cNvPr id="55" name="Text Box 55">
            <a:extLst>
              <a:ext uri="{FF2B5EF4-FFF2-40B4-BE49-F238E27FC236}">
                <a16:creationId xmlns:a16="http://schemas.microsoft.com/office/drawing/2014/main" id="{BF1CB4A7-449E-438F-82CC-61C527BAA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1213" y="2576603"/>
            <a:ext cx="3810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</a:p>
        </p:txBody>
      </p:sp>
      <p:sp>
        <p:nvSpPr>
          <p:cNvPr id="58" name="Text Box 17">
            <a:extLst>
              <a:ext uri="{FF2B5EF4-FFF2-40B4-BE49-F238E27FC236}">
                <a16:creationId xmlns:a16="http://schemas.microsoft.com/office/drawing/2014/main" id="{4161B386-73EE-438C-BEEF-1C5C631F7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1213" y="4550287"/>
            <a:ext cx="5334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</a:p>
        </p:txBody>
      </p:sp>
      <p:sp>
        <p:nvSpPr>
          <p:cNvPr id="59" name="Text Box 18">
            <a:extLst>
              <a:ext uri="{FF2B5EF4-FFF2-40B4-BE49-F238E27FC236}">
                <a16:creationId xmlns:a16="http://schemas.microsoft.com/office/drawing/2014/main" id="{9F961A43-5F0A-4077-A476-9B0197A01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8262" y="1925274"/>
            <a:ext cx="1774800" cy="1631950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6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S→L=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 , #</a:t>
            </a: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R→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L , #</a:t>
            </a: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*R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id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4E4FD2E6-19F2-449A-94D7-126A0E766308}"/>
              </a:ext>
            </a:extLst>
          </p:cNvPr>
          <p:cNvSpPr/>
          <p:nvPr/>
        </p:nvSpPr>
        <p:spPr>
          <a:xfrm>
            <a:off x="9203995" y="1871869"/>
            <a:ext cx="1884549" cy="72014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5" name="矩形 2">
            <a:extLst>
              <a:ext uri="{FF2B5EF4-FFF2-40B4-BE49-F238E27FC236}">
                <a16:creationId xmlns:a16="http://schemas.microsoft.com/office/drawing/2014/main" id="{6977FFE2-A1C3-418A-8183-2062D94B1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1196" y="1202624"/>
            <a:ext cx="18533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E7C7E"/>
                </a:solidFill>
                <a:latin typeface="+mn-ea"/>
                <a:cs typeface="Times New Roman" panose="02020603050405020304" pitchFamily="18" charset="0"/>
              </a:rPr>
              <a:t>LR(1)</a:t>
            </a:r>
            <a:r>
              <a:rPr lang="zh-CN" altLang="en-US" dirty="0">
                <a:solidFill>
                  <a:srgbClr val="0E7C7E"/>
                </a:solidFill>
                <a:latin typeface="+mn-ea"/>
                <a:cs typeface="Times New Roman" panose="02020603050405020304" pitchFamily="18" charset="0"/>
              </a:rPr>
              <a:t>自动机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8B686C6D-1FE2-462E-9DF7-6624BED1B42C}"/>
              </a:ext>
            </a:extLst>
          </p:cNvPr>
          <p:cNvSpPr/>
          <p:nvPr/>
        </p:nvSpPr>
        <p:spPr>
          <a:xfrm>
            <a:off x="9202074" y="2941344"/>
            <a:ext cx="1884550" cy="162401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B2753CD-687C-4FAC-B621-374D1A8B560F}"/>
              </a:ext>
            </a:extLst>
          </p:cNvPr>
          <p:cNvSpPr/>
          <p:nvPr/>
        </p:nvSpPr>
        <p:spPr>
          <a:xfrm>
            <a:off x="4333193" y="4534322"/>
            <a:ext cx="1844891" cy="14763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C21A3741-EF33-4277-ACA6-7E362B4D5960}"/>
              </a:ext>
            </a:extLst>
          </p:cNvPr>
          <p:cNvSpPr/>
          <p:nvPr/>
        </p:nvSpPr>
        <p:spPr>
          <a:xfrm>
            <a:off x="9235745" y="4866229"/>
            <a:ext cx="1850879" cy="79216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D5A36EE-6C45-48AA-B52E-D73A82D49DC1}"/>
              </a:ext>
            </a:extLst>
          </p:cNvPr>
          <p:cNvSpPr/>
          <p:nvPr/>
        </p:nvSpPr>
        <p:spPr>
          <a:xfrm>
            <a:off x="6625075" y="5739743"/>
            <a:ext cx="1916470" cy="76477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30E9564-610D-42E4-87A9-DAF169423B5E}"/>
              </a:ext>
            </a:extLst>
          </p:cNvPr>
          <p:cNvSpPr/>
          <p:nvPr/>
        </p:nvSpPr>
        <p:spPr>
          <a:xfrm>
            <a:off x="9232570" y="5759406"/>
            <a:ext cx="1850879" cy="7524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20756C9-DBF4-4FD6-88AF-23859B0FEDF0}"/>
              </a:ext>
            </a:extLst>
          </p:cNvPr>
          <p:cNvSpPr/>
          <p:nvPr/>
        </p:nvSpPr>
        <p:spPr>
          <a:xfrm>
            <a:off x="6608935" y="4062600"/>
            <a:ext cx="1916470" cy="7532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72" name="Rectangle 66">
            <a:extLst>
              <a:ext uri="{FF2B5EF4-FFF2-40B4-BE49-F238E27FC236}">
                <a16:creationId xmlns:a16="http://schemas.microsoft.com/office/drawing/2014/main" id="{99437087-AFB3-4AFF-8C8D-6CDD50E3E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331" y="4829778"/>
            <a:ext cx="1050925" cy="1323975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10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8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Times New Roman" pitchFamily="18" charset="0"/>
              <a:cs typeface="华文楷体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11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4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Times New Roman" pitchFamily="18" charset="0"/>
              <a:cs typeface="华文楷体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12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5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Times New Roman" pitchFamily="18" charset="0"/>
              <a:cs typeface="华文楷体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13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7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Times New Roman" pitchFamily="18" charset="0"/>
              <a:cs typeface="华文楷体" pitchFamily="2" charset="-122"/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4B904B12-EBE1-4700-80BB-AB5692D8703C}"/>
              </a:ext>
            </a:extLst>
          </p:cNvPr>
          <p:cNvCxnSpPr>
            <a:cxnSpLocks/>
          </p:cNvCxnSpPr>
          <p:nvPr/>
        </p:nvCxnSpPr>
        <p:spPr>
          <a:xfrm flipV="1">
            <a:off x="3892909" y="3236606"/>
            <a:ext cx="489850" cy="3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0E807029-241A-4E2F-915D-D135144DE8F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046769" y="2553748"/>
            <a:ext cx="3629" cy="4266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94B87D3-DB62-45E7-B5BA-7B67EA748836}"/>
              </a:ext>
            </a:extLst>
          </p:cNvPr>
          <p:cNvCxnSpPr>
            <a:cxnSpLocks/>
          </p:cNvCxnSpPr>
          <p:nvPr/>
        </p:nvCxnSpPr>
        <p:spPr>
          <a:xfrm flipV="1">
            <a:off x="3882467" y="4094856"/>
            <a:ext cx="489850" cy="3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86B4C2FC-F985-46C8-A9B2-D1CBBA734C9F}"/>
              </a:ext>
            </a:extLst>
          </p:cNvPr>
          <p:cNvSpPr/>
          <p:nvPr/>
        </p:nvSpPr>
        <p:spPr>
          <a:xfrm>
            <a:off x="9998049" y="-226351"/>
            <a:ext cx="146683" cy="170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34084FDC-64EE-4903-8A1D-34E2297A708E}"/>
              </a:ext>
            </a:extLst>
          </p:cNvPr>
          <p:cNvSpPr/>
          <p:nvPr/>
        </p:nvSpPr>
        <p:spPr>
          <a:xfrm>
            <a:off x="9977022" y="-704318"/>
            <a:ext cx="146683" cy="170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8" name="连接符: 曲线 87">
            <a:extLst>
              <a:ext uri="{FF2B5EF4-FFF2-40B4-BE49-F238E27FC236}">
                <a16:creationId xmlns:a16="http://schemas.microsoft.com/office/drawing/2014/main" id="{01B6D55A-9F40-41CB-B09A-9AC36A81B5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78721" y="5100993"/>
            <a:ext cx="918" cy="429146"/>
          </a:xfrm>
          <a:prstGeom prst="curvedConnector3">
            <a:avLst>
              <a:gd name="adj1" fmla="val 2500196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4C9FD41A-1712-482E-81C7-F413D81536D2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6103891" y="2213832"/>
            <a:ext cx="56538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5662F412-A111-4C5D-A008-46F071D76FE8}"/>
              </a:ext>
            </a:extLst>
          </p:cNvPr>
          <p:cNvCxnSpPr>
            <a:cxnSpLocks/>
          </p:cNvCxnSpPr>
          <p:nvPr/>
        </p:nvCxnSpPr>
        <p:spPr>
          <a:xfrm>
            <a:off x="6135834" y="3272496"/>
            <a:ext cx="53673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01083EB8-95C4-4B80-92FB-BC633D5504AC}"/>
              </a:ext>
            </a:extLst>
          </p:cNvPr>
          <p:cNvCxnSpPr>
            <a:cxnSpLocks/>
          </p:cNvCxnSpPr>
          <p:nvPr/>
        </p:nvCxnSpPr>
        <p:spPr>
          <a:xfrm>
            <a:off x="6140564" y="4632377"/>
            <a:ext cx="52211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 Box 23">
            <a:extLst>
              <a:ext uri="{FF2B5EF4-FFF2-40B4-BE49-F238E27FC236}">
                <a16:creationId xmlns:a16="http://schemas.microsoft.com/office/drawing/2014/main" id="{F7ED425C-1AA7-47A0-9921-C26F0190F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13" y="4285259"/>
            <a:ext cx="45715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R</a:t>
            </a:r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80379EC-2F34-4B8B-A57D-2F1DE8C19FC8}"/>
              </a:ext>
            </a:extLst>
          </p:cNvPr>
          <p:cNvCxnSpPr>
            <a:cxnSpLocks/>
          </p:cNvCxnSpPr>
          <p:nvPr/>
        </p:nvCxnSpPr>
        <p:spPr>
          <a:xfrm>
            <a:off x="6132544" y="5249995"/>
            <a:ext cx="52211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A1016D2E-9673-4B50-9DBD-64C3E8B3F44D}"/>
              </a:ext>
            </a:extLst>
          </p:cNvPr>
          <p:cNvCxnSpPr>
            <a:cxnSpLocks/>
          </p:cNvCxnSpPr>
          <p:nvPr/>
        </p:nvCxnSpPr>
        <p:spPr>
          <a:xfrm>
            <a:off x="6129348" y="5911418"/>
            <a:ext cx="522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093081C0-3F90-4312-88F3-E160AFAA3D57}"/>
              </a:ext>
            </a:extLst>
          </p:cNvPr>
          <p:cNvCxnSpPr>
            <a:cxnSpLocks/>
          </p:cNvCxnSpPr>
          <p:nvPr/>
        </p:nvCxnSpPr>
        <p:spPr>
          <a:xfrm>
            <a:off x="8488200" y="2245143"/>
            <a:ext cx="79040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AE5E2DF6-FC5E-47FF-AA24-E32352346F8E}"/>
              </a:ext>
            </a:extLst>
          </p:cNvPr>
          <p:cNvCxnSpPr>
            <a:cxnSpLocks/>
          </p:cNvCxnSpPr>
          <p:nvPr/>
        </p:nvCxnSpPr>
        <p:spPr>
          <a:xfrm>
            <a:off x="8480180" y="3360063"/>
            <a:ext cx="79040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A2DFC60F-12E9-42D4-9AAD-B86EA17DE1A6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8453062" y="3578016"/>
            <a:ext cx="809670" cy="16819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9EB86F9C-D299-4E83-81D0-135C13BFA5E7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>
          <a:xfrm>
            <a:off x="10144732" y="4483674"/>
            <a:ext cx="0" cy="4222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EEAF5200-8A48-4FA7-9E3A-D55CC02DA3E7}"/>
              </a:ext>
            </a:extLst>
          </p:cNvPr>
          <p:cNvCxnSpPr>
            <a:cxnSpLocks/>
            <a:stCxn id="45" idx="0"/>
            <a:endCxn id="42" idx="2"/>
          </p:cNvCxnSpPr>
          <p:nvPr/>
        </p:nvCxnSpPr>
        <p:spPr>
          <a:xfrm flipV="1">
            <a:off x="10144732" y="2572962"/>
            <a:ext cx="0" cy="4077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连接符: 曲线 120">
            <a:extLst>
              <a:ext uri="{FF2B5EF4-FFF2-40B4-BE49-F238E27FC236}">
                <a16:creationId xmlns:a16="http://schemas.microsoft.com/office/drawing/2014/main" id="{88386D61-69EB-4178-93D7-18A3B0D789F9}"/>
              </a:ext>
            </a:extLst>
          </p:cNvPr>
          <p:cNvCxnSpPr>
            <a:cxnSpLocks/>
          </p:cNvCxnSpPr>
          <p:nvPr/>
        </p:nvCxnSpPr>
        <p:spPr>
          <a:xfrm flipH="1">
            <a:off x="11014096" y="3429361"/>
            <a:ext cx="918" cy="429146"/>
          </a:xfrm>
          <a:prstGeom prst="curvedConnector3">
            <a:avLst>
              <a:gd name="adj1" fmla="val -2490196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AA7C4140-4A16-48BF-B12F-8A5320AD70B0}"/>
              </a:ext>
            </a:extLst>
          </p:cNvPr>
          <p:cNvCxnSpPr>
            <a:cxnSpLocks/>
          </p:cNvCxnSpPr>
          <p:nvPr/>
        </p:nvCxnSpPr>
        <p:spPr>
          <a:xfrm flipV="1">
            <a:off x="3892911" y="4888936"/>
            <a:ext cx="489850" cy="3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连接符: 肘形 144">
            <a:extLst>
              <a:ext uri="{FF2B5EF4-FFF2-40B4-BE49-F238E27FC236}">
                <a16:creationId xmlns:a16="http://schemas.microsoft.com/office/drawing/2014/main" id="{E2A151D7-B1D4-450A-9705-5C40CDCC17BB}"/>
              </a:ext>
            </a:extLst>
          </p:cNvPr>
          <p:cNvCxnSpPr>
            <a:stCxn id="9" idx="2"/>
            <a:endCxn id="69" idx="1"/>
          </p:cNvCxnSpPr>
          <p:nvPr/>
        </p:nvCxnSpPr>
        <p:spPr>
          <a:xfrm rot="16200000" flipH="1">
            <a:off x="4344111" y="3841165"/>
            <a:ext cx="987251" cy="3574677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连接符: 曲线 148">
            <a:extLst>
              <a:ext uri="{FF2B5EF4-FFF2-40B4-BE49-F238E27FC236}">
                <a16:creationId xmlns:a16="http://schemas.microsoft.com/office/drawing/2014/main" id="{3BFD5EC4-D47D-4099-A734-579D5254BA34}"/>
              </a:ext>
            </a:extLst>
          </p:cNvPr>
          <p:cNvCxnSpPr>
            <a:cxnSpLocks/>
          </p:cNvCxnSpPr>
          <p:nvPr/>
        </p:nvCxnSpPr>
        <p:spPr>
          <a:xfrm>
            <a:off x="11021420" y="4301301"/>
            <a:ext cx="12700" cy="1812938"/>
          </a:xfrm>
          <a:prstGeom prst="curvedConnector3">
            <a:avLst>
              <a:gd name="adj1" fmla="val 180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文本框 149">
            <a:extLst>
              <a:ext uri="{FF2B5EF4-FFF2-40B4-BE49-F238E27FC236}">
                <a16:creationId xmlns:a16="http://schemas.microsoft.com/office/drawing/2014/main" id="{0B3BB508-7979-4AA0-8959-B25AC121B46A}"/>
              </a:ext>
            </a:extLst>
          </p:cNvPr>
          <p:cNvSpPr txBox="1"/>
          <p:nvPr/>
        </p:nvSpPr>
        <p:spPr>
          <a:xfrm>
            <a:off x="1827415" y="2960235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</a:t>
            </a:r>
            <a:endParaRPr lang="en-US" altLang="zh-CN" b="1" dirty="0"/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7411178A-5234-4FC5-9417-5AE28909F768}"/>
              </a:ext>
            </a:extLst>
          </p:cNvPr>
          <p:cNvSpPr txBox="1"/>
          <p:nvPr/>
        </p:nvSpPr>
        <p:spPr>
          <a:xfrm>
            <a:off x="657331" y="432473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同心集</a:t>
            </a:r>
          </a:p>
        </p:txBody>
      </p:sp>
      <p:cxnSp>
        <p:nvCxnSpPr>
          <p:cNvPr id="153" name="连接符: 曲线 152">
            <a:extLst>
              <a:ext uri="{FF2B5EF4-FFF2-40B4-BE49-F238E27FC236}">
                <a16:creationId xmlns:a16="http://schemas.microsoft.com/office/drawing/2014/main" id="{0CD6FF6E-FF6B-4A38-90C8-6936AD79B518}"/>
              </a:ext>
            </a:extLst>
          </p:cNvPr>
          <p:cNvCxnSpPr>
            <a:stCxn id="86" idx="1"/>
            <a:endCxn id="85" idx="1"/>
          </p:cNvCxnSpPr>
          <p:nvPr/>
        </p:nvCxnSpPr>
        <p:spPr>
          <a:xfrm rot="10800000" flipH="1" flipV="1">
            <a:off x="9977021" y="-619257"/>
            <a:ext cx="21027" cy="477967"/>
          </a:xfrm>
          <a:prstGeom prst="curvedConnector3">
            <a:avLst>
              <a:gd name="adj1" fmla="val -108717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B04C0528-2423-5C18-48FF-A00F00A3C533}"/>
              </a:ext>
            </a:extLst>
          </p:cNvPr>
          <p:cNvGrpSpPr/>
          <p:nvPr/>
        </p:nvGrpSpPr>
        <p:grpSpPr>
          <a:xfrm>
            <a:off x="275126" y="1816126"/>
            <a:ext cx="1498650" cy="2266039"/>
            <a:chOff x="275126" y="1816126"/>
            <a:chExt cx="1498650" cy="2266039"/>
          </a:xfrm>
        </p:grpSpPr>
        <p:sp>
          <p:nvSpPr>
            <p:cNvPr id="6" name="Rectangle 37">
              <a:extLst>
                <a:ext uri="{FF2B5EF4-FFF2-40B4-BE49-F238E27FC236}">
                  <a16:creationId xmlns:a16="http://schemas.microsoft.com/office/drawing/2014/main" id="{C94339E4-9294-4661-A402-6ACB312CB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27" y="1816126"/>
              <a:ext cx="1497049" cy="2263037"/>
            </a:xfrm>
            <a:prstGeom prst="roundRect">
              <a:avLst>
                <a:gd name="adj" fmla="val 5415"/>
              </a:avLst>
            </a:prstGeom>
            <a:solidFill>
              <a:schemeClr val="bg1"/>
            </a:solidFill>
            <a:ln w="12700">
              <a:solidFill>
                <a:srgbClr val="0E7C7E"/>
              </a:solidFill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0) </a:t>
              </a: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S</a:t>
              </a:r>
              <a:r>
                <a:rPr kumimoji="0" lang="en-US" altLang="zh-CN" sz="16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′ </a:t>
              </a: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→S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1) S→L=R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2) S→R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3) L→*R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4) L→id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5) R→L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en-US" altLang="zh-CN" sz="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itchFamily="2" charset="-122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63738737-E1D0-0574-C82C-FDCDB970B1B7}"/>
                </a:ext>
              </a:extLst>
            </p:cNvPr>
            <p:cNvSpPr/>
            <p:nvPr/>
          </p:nvSpPr>
          <p:spPr>
            <a:xfrm>
              <a:off x="275126" y="3789751"/>
              <a:ext cx="1494000" cy="29241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82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3" grpId="0" animBg="1"/>
      <p:bldP spid="63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E7C97-27BA-4FA1-9C42-F0C28E1E1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4164389" cy="617641"/>
          </a:xfrm>
        </p:spPr>
        <p:txBody>
          <a:bodyPr/>
          <a:lstStyle/>
          <a:p>
            <a:r>
              <a:rPr lang="en-US" altLang="zh-CN" dirty="0"/>
              <a:t>6.5</a:t>
            </a:r>
            <a:r>
              <a:rPr lang="zh-CN" altLang="en-US" dirty="0"/>
              <a:t>　</a:t>
            </a:r>
            <a:r>
              <a:rPr lang="en-US" altLang="zh-CN" dirty="0"/>
              <a:t>LALR(1)</a:t>
            </a:r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08501-EC13-4AFB-A234-335177790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3618665" cy="617641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6.5 </a:t>
            </a:r>
            <a:r>
              <a:rPr lang="zh-CN" altLang="en-US" dirty="0"/>
              <a:t>赋值语句文法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E1CEF658-8440-41F6-BED9-E0E2960E9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7886" y="2980443"/>
            <a:ext cx="1685023" cy="2154436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</a:rPr>
              <a:t>I</a:t>
            </a:r>
            <a:r>
              <a:rPr kumimoji="0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</a:rPr>
              <a:t>0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cs typeface="Times New Roman" panose="02020603050405020304" pitchFamily="18" charset="0"/>
              </a:rPr>
              <a:t>S′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S</a:t>
            </a:r>
            <a:r>
              <a:rPr kumimoji="0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,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S→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L=R ,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S→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R ,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L→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*R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=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|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L→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id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=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|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</a:t>
            </a: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R→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L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#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05D537EA-F7C1-4442-A335-1B8164741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4369" y="1845862"/>
            <a:ext cx="1684800" cy="707886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I</a:t>
            </a:r>
            <a:r>
              <a:rPr kumimoji="0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1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S′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→S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 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 #</a:t>
            </a: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82DB9A6F-5256-45F3-9B0E-C8C79F1BA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1647" y="2777079"/>
            <a:ext cx="1741231" cy="938719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2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S→L</a:t>
            </a:r>
            <a:r>
              <a:rPr kumimoji="1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=R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R→L</a:t>
            </a:r>
            <a:r>
              <a:rPr kumimoji="1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B94E1616-9641-4C0F-A70F-439AC513DF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0650" y="2873773"/>
            <a:ext cx="50319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F1A6AF43-7598-4BAB-AF91-640AFF3EF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1647" y="3758154"/>
            <a:ext cx="1746927" cy="707886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3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S→R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6BCC07AF-BD17-42F3-BBA9-1AB6BBDC1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804" y="3695449"/>
            <a:ext cx="60954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R</a:t>
            </a: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C87EFFAF-76D2-4727-B1B7-2F52532A5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2759" y="4550317"/>
            <a:ext cx="1745147" cy="1502976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4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L→*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R→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L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, =|#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*R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id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</a:p>
        </p:txBody>
      </p:sp>
      <p:sp>
        <p:nvSpPr>
          <p:cNvPr id="19" name="Text Box 15">
            <a:extLst>
              <a:ext uri="{FF2B5EF4-FFF2-40B4-BE49-F238E27FC236}">
                <a16:creationId xmlns:a16="http://schemas.microsoft.com/office/drawing/2014/main" id="{1E22F9C7-9E82-40EE-A391-6111A7B42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8894" y="5781701"/>
            <a:ext cx="1774800" cy="707886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5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L→id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499D49FB-6C29-41C3-952C-B3A17D561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6074" y="4587024"/>
            <a:ext cx="27119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A54A3F17-0E61-4FCD-AE19-2E20D9D44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6579" y="5278659"/>
            <a:ext cx="53335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4416CF24-C459-45ED-B492-95D04500D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3960" y="2901666"/>
            <a:ext cx="45715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=</a:t>
            </a:r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F61A020B-5C85-4897-B23E-B9017AB73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2743" y="4079163"/>
            <a:ext cx="1774975" cy="707886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7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L→*R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</a:p>
        </p:txBody>
      </p:sp>
      <p:sp>
        <p:nvSpPr>
          <p:cNvPr id="27" name="Text Box 24">
            <a:extLst>
              <a:ext uri="{FF2B5EF4-FFF2-40B4-BE49-F238E27FC236}">
                <a16:creationId xmlns:a16="http://schemas.microsoft.com/office/drawing/2014/main" id="{4B8969C2-2827-4DC6-A587-B5A6E2950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8974" y="4903705"/>
            <a:ext cx="1774800" cy="706437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8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R→L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29" name="Text Box 26">
            <a:extLst>
              <a:ext uri="{FF2B5EF4-FFF2-40B4-BE49-F238E27FC236}">
                <a16:creationId xmlns:a16="http://schemas.microsoft.com/office/drawing/2014/main" id="{84AA5D72-B70C-48AF-996D-A6F1AF619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7410" y="4878579"/>
            <a:ext cx="38096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</a:p>
        </p:txBody>
      </p:sp>
      <p:sp>
        <p:nvSpPr>
          <p:cNvPr id="30" name="Text Box 27">
            <a:extLst>
              <a:ext uri="{FF2B5EF4-FFF2-40B4-BE49-F238E27FC236}">
                <a16:creationId xmlns:a16="http://schemas.microsoft.com/office/drawing/2014/main" id="{342F0F28-7599-4C65-9505-D38A90E2D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1491" y="1859889"/>
            <a:ext cx="1742400" cy="707886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9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S→L=R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32" name="Text Box 29">
            <a:extLst>
              <a:ext uri="{FF2B5EF4-FFF2-40B4-BE49-F238E27FC236}">
                <a16:creationId xmlns:a16="http://schemas.microsoft.com/office/drawing/2014/main" id="{1753CE96-D7E9-400E-8AE3-44C9E594E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1020" y="1832056"/>
            <a:ext cx="4178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R</a:t>
            </a:r>
          </a:p>
        </p:txBody>
      </p:sp>
      <p:sp>
        <p:nvSpPr>
          <p:cNvPr id="33" name="Text Box 33">
            <a:extLst>
              <a:ext uri="{FF2B5EF4-FFF2-40B4-BE49-F238E27FC236}">
                <a16:creationId xmlns:a16="http://schemas.microsoft.com/office/drawing/2014/main" id="{7E4C27B4-CD9D-441C-B075-73347510D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6414" y="2576672"/>
            <a:ext cx="53335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S</a:t>
            </a:r>
          </a:p>
        </p:txBody>
      </p:sp>
      <p:sp>
        <p:nvSpPr>
          <p:cNvPr id="35" name="Text Box 35">
            <a:extLst>
              <a:ext uri="{FF2B5EF4-FFF2-40B4-BE49-F238E27FC236}">
                <a16:creationId xmlns:a16="http://schemas.microsoft.com/office/drawing/2014/main" id="{3B04BE8D-D321-49CE-B1BE-5EFA630E1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3281" y="5543494"/>
            <a:ext cx="53335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</a:p>
        </p:txBody>
      </p:sp>
      <p:sp>
        <p:nvSpPr>
          <p:cNvPr id="37" name="Text Box 40">
            <a:extLst>
              <a:ext uri="{FF2B5EF4-FFF2-40B4-BE49-F238E27FC236}">
                <a16:creationId xmlns:a16="http://schemas.microsoft.com/office/drawing/2014/main" id="{76CDF16E-BD8B-4FCF-98F5-AC752DAD8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2168" y="5164859"/>
            <a:ext cx="30454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</a:p>
        </p:txBody>
      </p:sp>
      <p:sp>
        <p:nvSpPr>
          <p:cNvPr id="41" name="Text Box 32">
            <a:extLst>
              <a:ext uri="{FF2B5EF4-FFF2-40B4-BE49-F238E27FC236}">
                <a16:creationId xmlns:a16="http://schemas.microsoft.com/office/drawing/2014/main" id="{BBF3F2FB-0025-44EB-B63C-B819258E9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402" y="3724904"/>
            <a:ext cx="5032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</a:p>
        </p:txBody>
      </p:sp>
      <p:sp>
        <p:nvSpPr>
          <p:cNvPr id="42" name="Text Box 42">
            <a:extLst>
              <a:ext uri="{FF2B5EF4-FFF2-40B4-BE49-F238E27FC236}">
                <a16:creationId xmlns:a16="http://schemas.microsoft.com/office/drawing/2014/main" id="{1200DF04-B39E-4043-938A-1FF17D7D9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2732" y="1917324"/>
            <a:ext cx="1764000" cy="655638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10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R→L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44" name="Text Box 44">
            <a:extLst>
              <a:ext uri="{FF2B5EF4-FFF2-40B4-BE49-F238E27FC236}">
                <a16:creationId xmlns:a16="http://schemas.microsoft.com/office/drawing/2014/main" id="{5EB65251-5E5C-4459-BADD-E24204A38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402" y="1906247"/>
            <a:ext cx="5334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CACE4A70-3485-4E5A-B411-AD52C4C5F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2732" y="2980698"/>
            <a:ext cx="1764000" cy="1502976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11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L→*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#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R→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L, #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*R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id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DCC31094-D5FE-48D8-A9F7-C8D2ACF65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7508" y="3029857"/>
            <a:ext cx="360370" cy="40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</a:p>
        </p:txBody>
      </p:sp>
      <p:sp>
        <p:nvSpPr>
          <p:cNvPr id="48" name="Text Box 48">
            <a:extLst>
              <a:ext uri="{FF2B5EF4-FFF2-40B4-BE49-F238E27FC236}">
                <a16:creationId xmlns:a16="http://schemas.microsoft.com/office/drawing/2014/main" id="{4FC0D8B4-56AC-4BF5-869A-BDB762376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2732" y="4905917"/>
            <a:ext cx="1764000" cy="708025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12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L→id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50" name="Text Box 50">
            <a:extLst>
              <a:ext uri="{FF2B5EF4-FFF2-40B4-BE49-F238E27FC236}">
                <a16:creationId xmlns:a16="http://schemas.microsoft.com/office/drawing/2014/main" id="{3B84227B-7DCF-48D8-9945-B92020DE6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2732" y="5767254"/>
            <a:ext cx="1764000" cy="707886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13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L→*R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52" name="Text Box 52">
            <a:extLst>
              <a:ext uri="{FF2B5EF4-FFF2-40B4-BE49-F238E27FC236}">
                <a16:creationId xmlns:a16="http://schemas.microsoft.com/office/drawing/2014/main" id="{D189CF72-E5D5-4529-B710-319895CDF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8037" y="5100993"/>
            <a:ext cx="3107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R</a:t>
            </a:r>
          </a:p>
        </p:txBody>
      </p:sp>
      <p:sp>
        <p:nvSpPr>
          <p:cNvPr id="54" name="Text Box 54">
            <a:extLst>
              <a:ext uri="{FF2B5EF4-FFF2-40B4-BE49-F238E27FC236}">
                <a16:creationId xmlns:a16="http://schemas.microsoft.com/office/drawing/2014/main" id="{9E682141-83AD-40B2-977F-5D19D05B1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4003" y="3324757"/>
            <a:ext cx="533414" cy="40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</a:p>
        </p:txBody>
      </p:sp>
      <p:sp>
        <p:nvSpPr>
          <p:cNvPr id="55" name="Text Box 55">
            <a:extLst>
              <a:ext uri="{FF2B5EF4-FFF2-40B4-BE49-F238E27FC236}">
                <a16:creationId xmlns:a16="http://schemas.microsoft.com/office/drawing/2014/main" id="{BF1CB4A7-449E-438F-82CC-61C527BAA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1213" y="2576603"/>
            <a:ext cx="3810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</a:p>
        </p:txBody>
      </p:sp>
      <p:sp>
        <p:nvSpPr>
          <p:cNvPr id="58" name="Text Box 17">
            <a:extLst>
              <a:ext uri="{FF2B5EF4-FFF2-40B4-BE49-F238E27FC236}">
                <a16:creationId xmlns:a16="http://schemas.microsoft.com/office/drawing/2014/main" id="{4161B386-73EE-438C-BEEF-1C5C631F7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1213" y="4550287"/>
            <a:ext cx="5334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</a:p>
        </p:txBody>
      </p:sp>
      <p:sp>
        <p:nvSpPr>
          <p:cNvPr id="59" name="Text Box 18">
            <a:extLst>
              <a:ext uri="{FF2B5EF4-FFF2-40B4-BE49-F238E27FC236}">
                <a16:creationId xmlns:a16="http://schemas.microsoft.com/office/drawing/2014/main" id="{9F961A43-5F0A-4077-A476-9B0197A01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8262" y="1925274"/>
            <a:ext cx="1774800" cy="1631950"/>
          </a:xfrm>
          <a:prstGeom prst="rect">
            <a:avLst/>
          </a:prstGeom>
          <a:solidFill>
            <a:schemeClr val="bg1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6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S→L=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 , #</a:t>
            </a: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R→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L , #</a:t>
            </a: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*R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id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65" name="矩形 2">
            <a:extLst>
              <a:ext uri="{FF2B5EF4-FFF2-40B4-BE49-F238E27FC236}">
                <a16:creationId xmlns:a16="http://schemas.microsoft.com/office/drawing/2014/main" id="{6977FFE2-A1C3-418A-8183-2062D94B1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1196" y="1202624"/>
            <a:ext cx="18533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E7C7E"/>
                </a:solidFill>
                <a:latin typeface="+mn-ea"/>
                <a:cs typeface="Times New Roman" panose="02020603050405020304" pitchFamily="18" charset="0"/>
              </a:rPr>
              <a:t>LR(1)</a:t>
            </a:r>
            <a:r>
              <a:rPr lang="zh-CN" altLang="en-US" dirty="0">
                <a:solidFill>
                  <a:srgbClr val="0E7C7E"/>
                </a:solidFill>
                <a:latin typeface="+mn-ea"/>
                <a:cs typeface="Times New Roman" panose="02020603050405020304" pitchFamily="18" charset="0"/>
              </a:rPr>
              <a:t>自动机</a:t>
            </a:r>
          </a:p>
        </p:txBody>
      </p:sp>
      <p:sp>
        <p:nvSpPr>
          <p:cNvPr id="72" name="Rectangle 66">
            <a:extLst>
              <a:ext uri="{FF2B5EF4-FFF2-40B4-BE49-F238E27FC236}">
                <a16:creationId xmlns:a16="http://schemas.microsoft.com/office/drawing/2014/main" id="{99437087-AFB3-4AFF-8C8D-6CDD50E3E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331" y="4829778"/>
            <a:ext cx="1050925" cy="1323975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10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8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Times New Roman" pitchFamily="18" charset="0"/>
              <a:cs typeface="华文楷体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11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4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Times New Roman" pitchFamily="18" charset="0"/>
              <a:cs typeface="华文楷体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12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5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Times New Roman" pitchFamily="18" charset="0"/>
              <a:cs typeface="华文楷体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13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7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Times New Roman" pitchFamily="18" charset="0"/>
              <a:cs typeface="华文楷体" pitchFamily="2" charset="-122"/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4B904B12-EBE1-4700-80BB-AB5692D8703C}"/>
              </a:ext>
            </a:extLst>
          </p:cNvPr>
          <p:cNvCxnSpPr>
            <a:cxnSpLocks/>
          </p:cNvCxnSpPr>
          <p:nvPr/>
        </p:nvCxnSpPr>
        <p:spPr>
          <a:xfrm flipV="1">
            <a:off x="3892909" y="3236606"/>
            <a:ext cx="489850" cy="3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0E807029-241A-4E2F-915D-D135144DE8F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046769" y="2553748"/>
            <a:ext cx="3629" cy="4266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94B87D3-DB62-45E7-B5BA-7B67EA748836}"/>
              </a:ext>
            </a:extLst>
          </p:cNvPr>
          <p:cNvCxnSpPr>
            <a:cxnSpLocks/>
          </p:cNvCxnSpPr>
          <p:nvPr/>
        </p:nvCxnSpPr>
        <p:spPr>
          <a:xfrm flipV="1">
            <a:off x="3882467" y="4094856"/>
            <a:ext cx="489850" cy="3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86B4C2FC-F985-46C8-A9B2-D1CBBA734C9F}"/>
              </a:ext>
            </a:extLst>
          </p:cNvPr>
          <p:cNvSpPr/>
          <p:nvPr/>
        </p:nvSpPr>
        <p:spPr>
          <a:xfrm>
            <a:off x="9998049" y="-226351"/>
            <a:ext cx="146683" cy="170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34084FDC-64EE-4903-8A1D-34E2297A708E}"/>
              </a:ext>
            </a:extLst>
          </p:cNvPr>
          <p:cNvSpPr/>
          <p:nvPr/>
        </p:nvSpPr>
        <p:spPr>
          <a:xfrm>
            <a:off x="9977022" y="-704318"/>
            <a:ext cx="146683" cy="170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8" name="连接符: 曲线 87">
            <a:extLst>
              <a:ext uri="{FF2B5EF4-FFF2-40B4-BE49-F238E27FC236}">
                <a16:creationId xmlns:a16="http://schemas.microsoft.com/office/drawing/2014/main" id="{01B6D55A-9F40-41CB-B09A-9AC36A81B5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78721" y="5100993"/>
            <a:ext cx="918" cy="429146"/>
          </a:xfrm>
          <a:prstGeom prst="curvedConnector3">
            <a:avLst>
              <a:gd name="adj1" fmla="val 2500196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4C9FD41A-1712-482E-81C7-F413D81536D2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6103891" y="2213832"/>
            <a:ext cx="56538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5662F412-A111-4C5D-A008-46F071D76FE8}"/>
              </a:ext>
            </a:extLst>
          </p:cNvPr>
          <p:cNvCxnSpPr>
            <a:cxnSpLocks/>
          </p:cNvCxnSpPr>
          <p:nvPr/>
        </p:nvCxnSpPr>
        <p:spPr>
          <a:xfrm>
            <a:off x="6135834" y="3272496"/>
            <a:ext cx="53673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01083EB8-95C4-4B80-92FB-BC633D5504AC}"/>
              </a:ext>
            </a:extLst>
          </p:cNvPr>
          <p:cNvCxnSpPr>
            <a:cxnSpLocks/>
          </p:cNvCxnSpPr>
          <p:nvPr/>
        </p:nvCxnSpPr>
        <p:spPr>
          <a:xfrm>
            <a:off x="6140564" y="4632377"/>
            <a:ext cx="52211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 Box 23">
            <a:extLst>
              <a:ext uri="{FF2B5EF4-FFF2-40B4-BE49-F238E27FC236}">
                <a16:creationId xmlns:a16="http://schemas.microsoft.com/office/drawing/2014/main" id="{F7ED425C-1AA7-47A0-9921-C26F0190F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13" y="4285259"/>
            <a:ext cx="45715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R</a:t>
            </a:r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80379EC-2F34-4B8B-A57D-2F1DE8C19FC8}"/>
              </a:ext>
            </a:extLst>
          </p:cNvPr>
          <p:cNvCxnSpPr>
            <a:cxnSpLocks/>
          </p:cNvCxnSpPr>
          <p:nvPr/>
        </p:nvCxnSpPr>
        <p:spPr>
          <a:xfrm>
            <a:off x="6132544" y="5249995"/>
            <a:ext cx="52211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A1016D2E-9673-4B50-9DBD-64C3E8B3F44D}"/>
              </a:ext>
            </a:extLst>
          </p:cNvPr>
          <p:cNvCxnSpPr>
            <a:cxnSpLocks/>
          </p:cNvCxnSpPr>
          <p:nvPr/>
        </p:nvCxnSpPr>
        <p:spPr>
          <a:xfrm>
            <a:off x="6129348" y="5911418"/>
            <a:ext cx="522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093081C0-3F90-4312-88F3-E160AFAA3D57}"/>
              </a:ext>
            </a:extLst>
          </p:cNvPr>
          <p:cNvCxnSpPr>
            <a:cxnSpLocks/>
          </p:cNvCxnSpPr>
          <p:nvPr/>
        </p:nvCxnSpPr>
        <p:spPr>
          <a:xfrm>
            <a:off x="8488200" y="2245143"/>
            <a:ext cx="79040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AE5E2DF6-FC5E-47FF-AA24-E32352346F8E}"/>
              </a:ext>
            </a:extLst>
          </p:cNvPr>
          <p:cNvCxnSpPr>
            <a:cxnSpLocks/>
          </p:cNvCxnSpPr>
          <p:nvPr/>
        </p:nvCxnSpPr>
        <p:spPr>
          <a:xfrm>
            <a:off x="8480180" y="3360063"/>
            <a:ext cx="79040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A2DFC60F-12E9-42D4-9AAD-B86EA17DE1A6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8453062" y="3578016"/>
            <a:ext cx="809670" cy="16819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9EB86F9C-D299-4E83-81D0-135C13BFA5E7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>
          <a:xfrm>
            <a:off x="10144732" y="4483674"/>
            <a:ext cx="0" cy="4222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EEAF5200-8A48-4FA7-9E3A-D55CC02DA3E7}"/>
              </a:ext>
            </a:extLst>
          </p:cNvPr>
          <p:cNvCxnSpPr>
            <a:cxnSpLocks/>
            <a:stCxn id="45" idx="0"/>
            <a:endCxn id="42" idx="2"/>
          </p:cNvCxnSpPr>
          <p:nvPr/>
        </p:nvCxnSpPr>
        <p:spPr>
          <a:xfrm flipV="1">
            <a:off x="10144732" y="2572962"/>
            <a:ext cx="0" cy="4077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连接符: 曲线 120">
            <a:extLst>
              <a:ext uri="{FF2B5EF4-FFF2-40B4-BE49-F238E27FC236}">
                <a16:creationId xmlns:a16="http://schemas.microsoft.com/office/drawing/2014/main" id="{88386D61-69EB-4178-93D7-18A3B0D789F9}"/>
              </a:ext>
            </a:extLst>
          </p:cNvPr>
          <p:cNvCxnSpPr>
            <a:cxnSpLocks/>
          </p:cNvCxnSpPr>
          <p:nvPr/>
        </p:nvCxnSpPr>
        <p:spPr>
          <a:xfrm flipH="1">
            <a:off x="11014096" y="3429361"/>
            <a:ext cx="918" cy="429146"/>
          </a:xfrm>
          <a:prstGeom prst="curvedConnector3">
            <a:avLst>
              <a:gd name="adj1" fmla="val -2490196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AA7C4140-4A16-48BF-B12F-8A5320AD70B0}"/>
              </a:ext>
            </a:extLst>
          </p:cNvPr>
          <p:cNvCxnSpPr>
            <a:cxnSpLocks/>
          </p:cNvCxnSpPr>
          <p:nvPr/>
        </p:nvCxnSpPr>
        <p:spPr>
          <a:xfrm flipV="1">
            <a:off x="3892911" y="4888936"/>
            <a:ext cx="489850" cy="3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连接符: 肘形 144">
            <a:extLst>
              <a:ext uri="{FF2B5EF4-FFF2-40B4-BE49-F238E27FC236}">
                <a16:creationId xmlns:a16="http://schemas.microsoft.com/office/drawing/2014/main" id="{E2A151D7-B1D4-450A-9705-5C40CDCC17BB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4294235" y="3891042"/>
            <a:ext cx="1140191" cy="362786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连接符: 曲线 148">
            <a:extLst>
              <a:ext uri="{FF2B5EF4-FFF2-40B4-BE49-F238E27FC236}">
                <a16:creationId xmlns:a16="http://schemas.microsoft.com/office/drawing/2014/main" id="{3BFD5EC4-D47D-4099-A734-579D5254BA34}"/>
              </a:ext>
            </a:extLst>
          </p:cNvPr>
          <p:cNvCxnSpPr>
            <a:cxnSpLocks/>
          </p:cNvCxnSpPr>
          <p:nvPr/>
        </p:nvCxnSpPr>
        <p:spPr>
          <a:xfrm>
            <a:off x="11021420" y="4301301"/>
            <a:ext cx="12700" cy="1812938"/>
          </a:xfrm>
          <a:prstGeom prst="curvedConnector3">
            <a:avLst>
              <a:gd name="adj1" fmla="val 180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文本框 149">
            <a:extLst>
              <a:ext uri="{FF2B5EF4-FFF2-40B4-BE49-F238E27FC236}">
                <a16:creationId xmlns:a16="http://schemas.microsoft.com/office/drawing/2014/main" id="{0B3BB508-7979-4AA0-8959-B25AC121B46A}"/>
              </a:ext>
            </a:extLst>
          </p:cNvPr>
          <p:cNvSpPr txBox="1"/>
          <p:nvPr/>
        </p:nvSpPr>
        <p:spPr>
          <a:xfrm>
            <a:off x="1827415" y="2960235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</a:t>
            </a:r>
            <a:endParaRPr lang="en-US" altLang="zh-CN" b="1" dirty="0"/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7411178A-5234-4FC5-9417-5AE28909F768}"/>
              </a:ext>
            </a:extLst>
          </p:cNvPr>
          <p:cNvSpPr txBox="1"/>
          <p:nvPr/>
        </p:nvSpPr>
        <p:spPr>
          <a:xfrm>
            <a:off x="657331" y="432473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同心集</a:t>
            </a:r>
          </a:p>
        </p:txBody>
      </p:sp>
      <p:cxnSp>
        <p:nvCxnSpPr>
          <p:cNvPr id="153" name="连接符: 曲线 152">
            <a:extLst>
              <a:ext uri="{FF2B5EF4-FFF2-40B4-BE49-F238E27FC236}">
                <a16:creationId xmlns:a16="http://schemas.microsoft.com/office/drawing/2014/main" id="{0CD6FF6E-FF6B-4A38-90C8-6936AD79B518}"/>
              </a:ext>
            </a:extLst>
          </p:cNvPr>
          <p:cNvCxnSpPr>
            <a:stCxn id="86" idx="1"/>
            <a:endCxn id="85" idx="1"/>
          </p:cNvCxnSpPr>
          <p:nvPr/>
        </p:nvCxnSpPr>
        <p:spPr>
          <a:xfrm rot="10800000" flipH="1" flipV="1">
            <a:off x="9977021" y="-619257"/>
            <a:ext cx="21027" cy="477967"/>
          </a:xfrm>
          <a:prstGeom prst="curvedConnector3">
            <a:avLst>
              <a:gd name="adj1" fmla="val -108717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B04C0528-2423-5C18-48FF-A00F00A3C533}"/>
              </a:ext>
            </a:extLst>
          </p:cNvPr>
          <p:cNvGrpSpPr/>
          <p:nvPr/>
        </p:nvGrpSpPr>
        <p:grpSpPr>
          <a:xfrm>
            <a:off x="275126" y="1816126"/>
            <a:ext cx="1498650" cy="2266039"/>
            <a:chOff x="275126" y="1816126"/>
            <a:chExt cx="1498650" cy="2266039"/>
          </a:xfrm>
        </p:grpSpPr>
        <p:sp>
          <p:nvSpPr>
            <p:cNvPr id="6" name="Rectangle 37">
              <a:extLst>
                <a:ext uri="{FF2B5EF4-FFF2-40B4-BE49-F238E27FC236}">
                  <a16:creationId xmlns:a16="http://schemas.microsoft.com/office/drawing/2014/main" id="{C94339E4-9294-4661-A402-6ACB312CB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27" y="1816126"/>
              <a:ext cx="1497049" cy="2263037"/>
            </a:xfrm>
            <a:prstGeom prst="roundRect">
              <a:avLst>
                <a:gd name="adj" fmla="val 5415"/>
              </a:avLst>
            </a:prstGeom>
            <a:solidFill>
              <a:schemeClr val="bg1"/>
            </a:solidFill>
            <a:ln w="12700">
              <a:solidFill>
                <a:srgbClr val="0E7C7E"/>
              </a:solidFill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0) </a:t>
              </a: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S</a:t>
              </a:r>
              <a:r>
                <a:rPr kumimoji="0" lang="en-US" altLang="zh-CN" sz="16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′ </a:t>
              </a: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→S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1) S→L=R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2) S→R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3) L→*R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4) L→id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5) R→L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en-US" altLang="zh-CN" sz="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itchFamily="2" charset="-122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63738737-E1D0-0574-C82C-FDCDB970B1B7}"/>
                </a:ext>
              </a:extLst>
            </p:cNvPr>
            <p:cNvSpPr/>
            <p:nvPr/>
          </p:nvSpPr>
          <p:spPr>
            <a:xfrm>
              <a:off x="275126" y="3789751"/>
              <a:ext cx="1494000" cy="29241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820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A27CB6D0-B411-C94D-BA3C-1CEE9DD52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892707"/>
              </p:ext>
            </p:extLst>
          </p:nvPr>
        </p:nvGraphicFramePr>
        <p:xfrm>
          <a:off x="1180694" y="3595822"/>
          <a:ext cx="45346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463">
                  <a:extLst>
                    <a:ext uri="{9D8B030D-6E8A-4147-A177-3AD203B41FA5}">
                      <a16:colId xmlns:a16="http://schemas.microsoft.com/office/drawing/2014/main" val="1947356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42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935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412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063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E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34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209687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4E7CCA96-1D54-4578-AC3C-AAD9EEAF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</a:t>
            </a:r>
            <a:r>
              <a:rPr lang="zh-CN" altLang="en-US" dirty="0"/>
              <a:t>　</a:t>
            </a:r>
            <a:r>
              <a:rPr lang="en-US" altLang="zh-CN" dirty="0"/>
              <a:t>LR</a:t>
            </a:r>
            <a:r>
              <a:rPr lang="zh-CN" altLang="en-US" dirty="0"/>
              <a:t>分析概述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34786E-A4BF-4332-BCEA-21FF7A568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77393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3200" dirty="0">
                <a:latin typeface="+mn-ea"/>
              </a:rPr>
              <a:t>移进</a:t>
            </a:r>
            <a:r>
              <a:rPr lang="en-US" altLang="zh-CN" sz="3200" dirty="0">
                <a:latin typeface="+mn-ea"/>
              </a:rPr>
              <a:t>-(</a:t>
            </a:r>
            <a:r>
              <a:rPr lang="zh-CN" altLang="en-US" sz="3200" dirty="0">
                <a:latin typeface="+mn-ea"/>
              </a:rPr>
              <a:t>句柄</a:t>
            </a:r>
            <a:r>
              <a:rPr lang="en-US" altLang="zh-CN" sz="3200" dirty="0">
                <a:latin typeface="+mn-ea"/>
              </a:rPr>
              <a:t>)</a:t>
            </a:r>
            <a:r>
              <a:rPr lang="zh-CN" altLang="en-US" sz="3200" dirty="0">
                <a:latin typeface="+mn-ea"/>
              </a:rPr>
              <a:t>归约法</a:t>
            </a:r>
            <a:endParaRPr lang="en-US" altLang="zh-CN" sz="3200" dirty="0"/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G[E]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en-US" altLang="zh-CN" sz="2400" dirty="0">
                <a:solidFill>
                  <a:schemeClr val="tx1"/>
                </a:solidFill>
              </a:rPr>
              <a:t>E→E+T︱T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T→T*F︱F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F→(E)︱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串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400" dirty="0">
                <a:solidFill>
                  <a:schemeClr val="tx1"/>
                </a:solidFill>
              </a:rPr>
              <a:t>=</a:t>
            </a:r>
            <a:r>
              <a:rPr lang="en-US" altLang="zh-CN" sz="2400" dirty="0" err="1">
                <a:solidFill>
                  <a:srgbClr val="0000FF"/>
                </a:solidFill>
              </a:rPr>
              <a:t>i+i</a:t>
            </a:r>
            <a:r>
              <a:rPr lang="en-US" altLang="zh-CN" sz="2400" dirty="0">
                <a:solidFill>
                  <a:srgbClr val="0000FF"/>
                </a:solidFill>
              </a:rPr>
              <a:t>*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的规范归约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0" indent="0" algn="l" eaLnBrk="1" hangingPunct="1">
              <a:buNone/>
            </a:pP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98AA77-9B1C-47EE-BCA6-4FCB4E812540}"/>
              </a:ext>
            </a:extLst>
          </p:cNvPr>
          <p:cNvSpPr txBox="1"/>
          <p:nvPr/>
        </p:nvSpPr>
        <p:spPr>
          <a:xfrm>
            <a:off x="9371901" y="306686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8BD8A1-7657-4C56-B429-217290EA7B61}"/>
              </a:ext>
            </a:extLst>
          </p:cNvPr>
          <p:cNvSpPr txBox="1"/>
          <p:nvPr/>
        </p:nvSpPr>
        <p:spPr>
          <a:xfrm>
            <a:off x="9784244" y="5722901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F0308F-D032-4431-BB5C-F35AD56EB6D8}"/>
              </a:ext>
            </a:extLst>
          </p:cNvPr>
          <p:cNvSpPr txBox="1"/>
          <p:nvPr/>
        </p:nvSpPr>
        <p:spPr>
          <a:xfrm>
            <a:off x="9378313" y="3916705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10EF1D-AF80-4024-85FA-C21B511C3470}"/>
              </a:ext>
            </a:extLst>
          </p:cNvPr>
          <p:cNvSpPr txBox="1"/>
          <p:nvPr/>
        </p:nvSpPr>
        <p:spPr>
          <a:xfrm>
            <a:off x="9371901" y="496857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endParaRPr kumimoji="0" lang="zh-CN" altLang="en-US" sz="2000" b="1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E9D8BC-D1C1-4123-96D0-E5D478D731DE}"/>
              </a:ext>
            </a:extLst>
          </p:cNvPr>
          <p:cNvSpPr txBox="1"/>
          <p:nvPr/>
        </p:nvSpPr>
        <p:spPr>
          <a:xfrm>
            <a:off x="9208808" y="5715181"/>
            <a:ext cx="699488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2E5D001-21DF-4E44-8BE5-3F680794810A}"/>
              </a:ext>
            </a:extLst>
          </p:cNvPr>
          <p:cNvSpPr txBox="1"/>
          <p:nvPr/>
        </p:nvSpPr>
        <p:spPr>
          <a:xfrm>
            <a:off x="10082657" y="5715181"/>
            <a:ext cx="520187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u="none" strike="noStrike" kern="0" cap="none" spc="0" normalizeH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kumimoji="0" lang="zh-CN" altLang="en-US" sz="2000" b="1" u="none" strike="noStrike" kern="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37B1850-11AC-4AC2-9A48-BD6A0624F091}"/>
              </a:ext>
            </a:extLst>
          </p:cNvPr>
          <p:cNvCxnSpPr>
            <a:cxnSpLocks/>
          </p:cNvCxnSpPr>
          <p:nvPr/>
        </p:nvCxnSpPr>
        <p:spPr>
          <a:xfrm>
            <a:off x="9530416" y="3436195"/>
            <a:ext cx="0" cy="4805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AA821DD-F9D9-4CF2-BE92-1FA96E45FA5A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9549193" y="4316815"/>
            <a:ext cx="802" cy="65175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BB8305F-EDEB-4255-9514-CDC30D18E3A6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9549995" y="5368680"/>
            <a:ext cx="8557" cy="3465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6E4A17E-E6F4-4EF3-2CF5-9149656C8321}"/>
              </a:ext>
            </a:extLst>
          </p:cNvPr>
          <p:cNvGraphicFramePr>
            <a:graphicFrameLocks noGrp="1"/>
          </p:cNvGraphicFramePr>
          <p:nvPr/>
        </p:nvGraphicFramePr>
        <p:xfrm>
          <a:off x="1747165" y="2937501"/>
          <a:ext cx="39678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306">
                  <a:extLst>
                    <a:ext uri="{9D8B030D-6E8A-4147-A177-3AD203B41FA5}">
                      <a16:colId xmlns:a16="http://schemas.microsoft.com/office/drawing/2014/main" val="3452743419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144622649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2174714331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2849880187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845267778"/>
                    </a:ext>
                  </a:extLst>
                </a:gridCol>
                <a:gridCol w="661306">
                  <a:extLst>
                    <a:ext uri="{9D8B030D-6E8A-4147-A177-3AD203B41FA5}">
                      <a16:colId xmlns:a16="http://schemas.microsoft.com/office/drawing/2014/main" val="1207860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511930"/>
                  </a:ext>
                </a:extLst>
              </a:tr>
            </a:tbl>
          </a:graphicData>
        </a:graphic>
      </p:graphicFrame>
      <p:sp>
        <p:nvSpPr>
          <p:cNvPr id="36" name="文本框 35">
            <a:extLst>
              <a:ext uri="{FF2B5EF4-FFF2-40B4-BE49-F238E27FC236}">
                <a16:creationId xmlns:a16="http://schemas.microsoft.com/office/drawing/2014/main" id="{E667E75A-2414-95E9-CA54-6D3146611E8B}"/>
              </a:ext>
            </a:extLst>
          </p:cNvPr>
          <p:cNvSpPr txBox="1"/>
          <p:nvPr/>
        </p:nvSpPr>
        <p:spPr>
          <a:xfrm>
            <a:off x="2588725" y="2942214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+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0D686B7-8C3E-7482-71E9-E707244A6BDC}"/>
              </a:ext>
            </a:extLst>
          </p:cNvPr>
          <p:cNvSpPr txBox="1"/>
          <p:nvPr/>
        </p:nvSpPr>
        <p:spPr>
          <a:xfrm>
            <a:off x="3284194" y="2941111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</a:rPr>
              <a:t>i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18B2C3B-AD13-6029-180C-998583E52FBF}"/>
              </a:ext>
            </a:extLst>
          </p:cNvPr>
          <p:cNvSpPr txBox="1"/>
          <p:nvPr/>
        </p:nvSpPr>
        <p:spPr>
          <a:xfrm>
            <a:off x="4553321" y="2937167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</a:rPr>
              <a:t>i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5CF37E7-305B-1218-FB15-3BDDBE8FD531}"/>
              </a:ext>
            </a:extLst>
          </p:cNvPr>
          <p:cNvSpPr txBox="1"/>
          <p:nvPr/>
        </p:nvSpPr>
        <p:spPr>
          <a:xfrm>
            <a:off x="3895454" y="296939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*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B1C1D44-F9AE-88C9-DE13-A04F0572C8DF}"/>
              </a:ext>
            </a:extLst>
          </p:cNvPr>
          <p:cNvSpPr txBox="1"/>
          <p:nvPr/>
        </p:nvSpPr>
        <p:spPr>
          <a:xfrm>
            <a:off x="487822" y="4067977"/>
            <a:ext cx="49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分</a:t>
            </a:r>
            <a:endParaRPr lang="en-US" altLang="zh-CN" sz="2400" dirty="0"/>
          </a:p>
          <a:p>
            <a:r>
              <a:rPr lang="zh-CN" altLang="en-US" sz="2400" dirty="0"/>
              <a:t>析</a:t>
            </a:r>
            <a:endParaRPr lang="en-US" altLang="zh-CN" sz="2400" dirty="0"/>
          </a:p>
          <a:p>
            <a:r>
              <a:rPr lang="zh-CN" altLang="en-US" sz="2400" dirty="0"/>
              <a:t>栈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E5B1B57-1232-07C8-1DC0-A9D794982FF4}"/>
              </a:ext>
            </a:extLst>
          </p:cNvPr>
          <p:cNvSpPr txBox="1"/>
          <p:nvPr/>
        </p:nvSpPr>
        <p:spPr>
          <a:xfrm>
            <a:off x="6051544" y="3614632"/>
            <a:ext cx="15824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E→E+T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E→ T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T→T*F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T→ F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F→(E)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zh-CN" sz="2400" dirty="0"/>
              <a:t>F→ i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5AF4DA-D331-8481-29CF-D0083FE2A7B8}"/>
              </a:ext>
            </a:extLst>
          </p:cNvPr>
          <p:cNvSpPr txBox="1"/>
          <p:nvPr/>
        </p:nvSpPr>
        <p:spPr>
          <a:xfrm>
            <a:off x="388963" y="284196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输入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436AED-8F3B-35FE-8960-0B9CEE48E127}"/>
              </a:ext>
            </a:extLst>
          </p:cNvPr>
          <p:cNvSpPr txBox="1"/>
          <p:nvPr/>
        </p:nvSpPr>
        <p:spPr>
          <a:xfrm>
            <a:off x="1284635" y="5083640"/>
            <a:ext cx="245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95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L -0.05638 2.96296E-6 C -0.08164 2.96296E-6 -0.11263 0.07129 -0.11263 0.12916 L -0.11263 0.25856 " pathEditMode="relative" rAng="0" ptsTypes="AAAA">
                                      <p:cBhvr>
                                        <p:cTn id="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38" y="1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-0.08255 2.96296E-6 C -0.11953 2.96296E-6 -0.16511 0.05463 -0.16511 0.09907 L -0.16511 0.19838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55" y="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36" grpId="0"/>
      <p:bldP spid="37" grpId="0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257AB-BEFC-4432-BAA5-212A6C19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6.5</a:t>
            </a:r>
            <a:r>
              <a:rPr lang="zh-CN" altLang="en-US" dirty="0"/>
              <a:t>　</a:t>
            </a:r>
            <a:r>
              <a:rPr lang="en-US" altLang="zh-CN" dirty="0"/>
              <a:t>LALR(1)</a:t>
            </a:r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39391F-6E78-41F5-9735-1265D3A30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6.5 </a:t>
            </a:r>
            <a:r>
              <a:rPr lang="zh-CN" altLang="en-US" dirty="0"/>
              <a:t>文法的</a:t>
            </a:r>
            <a:r>
              <a:rPr lang="en-US" altLang="zh-CN" dirty="0"/>
              <a:t>LR(1)</a:t>
            </a:r>
            <a:r>
              <a:rPr lang="zh-CN" altLang="en-US" dirty="0"/>
              <a:t>分析表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D5FCBE5-DB33-4530-AD98-C1C04BE3D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6597358"/>
              </p:ext>
            </p:extLst>
          </p:nvPr>
        </p:nvGraphicFramePr>
        <p:xfrm>
          <a:off x="6776219" y="875255"/>
          <a:ext cx="5085313" cy="5486582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749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8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8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23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32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5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2025">
                <a:tc rowSpan="2"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en-US" altLang="zh-CN" sz="1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l" eaLnBrk="1" hangingPunct="1">
                        <a:buNone/>
                      </a:pPr>
                      <a:r>
                        <a:rPr lang="zh-CN" altLang="en-US" sz="18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状态</a:t>
                      </a:r>
                    </a:p>
                  </a:txBody>
                  <a:tcPr marL="91444" marR="91444" marT="34291" marB="3429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gridSpan="4"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ACTION</a:t>
                      </a:r>
                      <a:endParaRPr lang="zh-CN" altLang="en-US" sz="1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GOTO</a:t>
                      </a:r>
                      <a:endParaRPr lang="zh-CN" altLang="en-US" sz="1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02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zh-CN" altLang="en-US" sz="1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zh-CN" altLang="en-US" sz="1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=</a:t>
                      </a:r>
                      <a:endParaRPr lang="zh-CN" altLang="en-US" sz="1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sz="1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sz="1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L</a:t>
                      </a:r>
                      <a:endParaRPr lang="zh-CN" altLang="en-US" sz="1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zh-CN" altLang="en-US" sz="18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s4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s5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800" b="0" i="0" dirty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024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acc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 dirty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 i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sz="1800" b="1" i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s6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r5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 dirty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024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 i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sz="1800" b="1" i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r2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 dirty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 i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sz="1800" b="1" i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s4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s5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8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024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 i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sz="1800" b="1" i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 dirty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sz="18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s11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s12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10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latin typeface="+mn-ea"/>
                          <a:ea typeface="+mn-ea"/>
                        </a:rPr>
                        <a:t>9</a:t>
                      </a:r>
                      <a:endParaRPr lang="zh-CN" altLang="en-US" sz="1800" b="0" i="0" dirty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024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sz="18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 dirty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sz="18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r5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r5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 dirty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2024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sz="18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 dirty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zh-CN" altLang="en-US" sz="18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r5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 dirty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2024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zh-CN" altLang="en-US" sz="18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s11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s12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>
                          <a:latin typeface="+mn-ea"/>
                          <a:ea typeface="+mn-ea"/>
                        </a:rPr>
                        <a:t>10</a:t>
                      </a: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latin typeface="+mn-ea"/>
                          <a:ea typeface="+mn-ea"/>
                        </a:rPr>
                        <a:t>13</a:t>
                      </a:r>
                      <a:endParaRPr lang="zh-CN" altLang="en-US" sz="1800" b="0" i="0" dirty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zh-CN" altLang="en-US" sz="18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r4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 dirty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2024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zh-CN" altLang="en-US" sz="18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34291" marB="3429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 dirty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r3</a:t>
                      </a:r>
                      <a:endParaRPr lang="zh-CN" altLang="en-US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800" b="0" i="0" dirty="0">
                        <a:latin typeface="+mn-ea"/>
                        <a:ea typeface="+mn-ea"/>
                      </a:endParaRPr>
                    </a:p>
                  </a:txBody>
                  <a:tcPr marL="91446" marR="91446" marT="34296" marB="34296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pSp>
        <p:nvGrpSpPr>
          <p:cNvPr id="13" name="组合 12">
            <a:extLst>
              <a:ext uri="{FF2B5EF4-FFF2-40B4-BE49-F238E27FC236}">
                <a16:creationId xmlns:a16="http://schemas.microsoft.com/office/drawing/2014/main" id="{C698B3E9-9371-DBBB-91DB-EEF95C917C79}"/>
              </a:ext>
            </a:extLst>
          </p:cNvPr>
          <p:cNvGrpSpPr/>
          <p:nvPr/>
        </p:nvGrpSpPr>
        <p:grpSpPr>
          <a:xfrm>
            <a:off x="4996296" y="875255"/>
            <a:ext cx="1498650" cy="2029636"/>
            <a:chOff x="275126" y="1816126"/>
            <a:chExt cx="1498650" cy="2029636"/>
          </a:xfrm>
        </p:grpSpPr>
        <p:sp>
          <p:nvSpPr>
            <p:cNvPr id="14" name="Rectangle 37">
              <a:extLst>
                <a:ext uri="{FF2B5EF4-FFF2-40B4-BE49-F238E27FC236}">
                  <a16:creationId xmlns:a16="http://schemas.microsoft.com/office/drawing/2014/main" id="{ACA74F98-EED3-F365-522B-658108657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27" y="1816126"/>
              <a:ext cx="1497049" cy="2029636"/>
            </a:xfrm>
            <a:prstGeom prst="roundRect">
              <a:avLst>
                <a:gd name="adj" fmla="val 5415"/>
              </a:avLst>
            </a:prstGeom>
            <a:solidFill>
              <a:schemeClr val="bg1"/>
            </a:solidFill>
            <a:ln w="12700">
              <a:solidFill>
                <a:srgbClr val="0E7C7E"/>
              </a:solidFill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zh-CN" sz="16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0) </a:t>
              </a:r>
              <a:r>
                <a:rPr kumimoji="0" lang="en-US" altLang="zh-CN" sz="16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S′ →S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CN" sz="16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1) S→L=R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CN" sz="16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2) S→R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CN" sz="16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3) L→*R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CN" sz="16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4) L→id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CN" sz="16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5) R→L</a:t>
              </a:r>
            </a:p>
            <a:p>
              <a:pPr marL="609600" marR="0" lvl="0" indent="-609600" defTabSz="914400" eaLnBrk="1" fontAlgn="base" latinLnBrk="0" hangingPunct="1">
                <a:lnSpc>
                  <a:spcPts val="8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en-US" altLang="zh-CN" sz="6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itchFamily="2" charset="-122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C1EA38E-4DF7-FE2E-2CA9-F5C09ABD1D68}"/>
                </a:ext>
              </a:extLst>
            </p:cNvPr>
            <p:cNvSpPr/>
            <p:nvPr/>
          </p:nvSpPr>
          <p:spPr>
            <a:xfrm>
              <a:off x="275126" y="3549721"/>
              <a:ext cx="1494000" cy="29241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A35120E2-2779-8707-F290-AD5E01915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1" y="3094353"/>
            <a:ext cx="6765748" cy="333499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D7905C3-9CFF-43DE-9850-2CE5C1A88205}"/>
              </a:ext>
            </a:extLst>
          </p:cNvPr>
          <p:cNvSpPr txBox="1"/>
          <p:nvPr/>
        </p:nvSpPr>
        <p:spPr>
          <a:xfrm>
            <a:off x="1591143" y="2001815"/>
            <a:ext cx="1949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分析</a:t>
            </a:r>
            <a:r>
              <a:rPr lang="en-US" altLang="zh-CN" sz="2400" dirty="0">
                <a:solidFill>
                  <a:srgbClr val="0000FF"/>
                </a:solidFill>
              </a:rPr>
              <a:t>: 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en-US" altLang="zh-CN" sz="2400" dirty="0">
                <a:solidFill>
                  <a:srgbClr val="0000FF"/>
                </a:solidFill>
              </a:rPr>
              <a:t>=j=k#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02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E7C97-27BA-4FA1-9C42-F0C28E1E1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4164389" cy="617641"/>
          </a:xfrm>
        </p:spPr>
        <p:txBody>
          <a:bodyPr/>
          <a:lstStyle/>
          <a:p>
            <a:r>
              <a:rPr lang="en-US" altLang="zh-CN" dirty="0"/>
              <a:t>6.5</a:t>
            </a:r>
            <a:r>
              <a:rPr lang="zh-CN" altLang="en-US" dirty="0"/>
              <a:t>　</a:t>
            </a:r>
            <a:r>
              <a:rPr lang="en-US" altLang="zh-CN" dirty="0"/>
              <a:t>LALR(1)</a:t>
            </a:r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08501-EC13-4AFB-A234-335177790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3618665" cy="617641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6.5 </a:t>
            </a:r>
            <a:r>
              <a:rPr lang="zh-CN" altLang="en-US" dirty="0"/>
              <a:t>赋值语句文法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E1CEF658-8440-41F6-BED9-E0E2960E9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7886" y="2980443"/>
            <a:ext cx="1685023" cy="2154436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</a:rPr>
              <a:t>I</a:t>
            </a:r>
            <a:r>
              <a:rPr kumimoji="0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</a:rPr>
              <a:t>0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cs typeface="Times New Roman" panose="02020603050405020304" pitchFamily="18" charset="0"/>
              </a:rPr>
              <a:t>S′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S</a:t>
            </a:r>
            <a:r>
              <a:rPr kumimoji="0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,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S→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L=R ,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S→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R ,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L→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*R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=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|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L→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id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=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|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</a:t>
            </a: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R→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L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#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05D537EA-F7C1-4442-A335-1B8164741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4369" y="1845862"/>
            <a:ext cx="1684800" cy="707886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I</a:t>
            </a:r>
            <a:r>
              <a:rPr kumimoji="0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1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S′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→S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 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 #</a:t>
            </a: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82DB9A6F-5256-45F3-9B0E-C8C79F1BA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1647" y="2777079"/>
            <a:ext cx="1741231" cy="938719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2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S→L</a:t>
            </a:r>
            <a:r>
              <a:rPr kumimoji="1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=R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R→L</a:t>
            </a:r>
            <a:r>
              <a:rPr kumimoji="1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B94E1616-9641-4C0F-A70F-439AC513DF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0650" y="2873773"/>
            <a:ext cx="50319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F1A6AF43-7598-4BAB-AF91-640AFF3EF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1647" y="3758154"/>
            <a:ext cx="1746927" cy="707886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3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S→R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6BCC07AF-BD17-42F3-BBA9-1AB6BBDC1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804" y="3695449"/>
            <a:ext cx="60954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R</a:t>
            </a: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C87EFFAF-76D2-4727-B1B7-2F52532A5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2759" y="4550317"/>
            <a:ext cx="1745147" cy="1502976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4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L→*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R→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L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, =|#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*R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id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</a:p>
        </p:txBody>
      </p:sp>
      <p:sp>
        <p:nvSpPr>
          <p:cNvPr id="19" name="Text Box 15">
            <a:extLst>
              <a:ext uri="{FF2B5EF4-FFF2-40B4-BE49-F238E27FC236}">
                <a16:creationId xmlns:a16="http://schemas.microsoft.com/office/drawing/2014/main" id="{1E22F9C7-9E82-40EE-A391-6111A7B42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8894" y="5781701"/>
            <a:ext cx="1774800" cy="707886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5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L→id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499D49FB-6C29-41C3-952C-B3A17D561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6074" y="4587024"/>
            <a:ext cx="27119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A54A3F17-0E61-4FCD-AE19-2E20D9D44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6579" y="5278659"/>
            <a:ext cx="53335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4416CF24-C459-45ED-B492-95D04500D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3960" y="2901666"/>
            <a:ext cx="45715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=</a:t>
            </a:r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F61A020B-5C85-4897-B23E-B9017AB73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2743" y="4079163"/>
            <a:ext cx="1774975" cy="707886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7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L→*R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</a:p>
        </p:txBody>
      </p:sp>
      <p:sp>
        <p:nvSpPr>
          <p:cNvPr id="27" name="Text Box 24">
            <a:extLst>
              <a:ext uri="{FF2B5EF4-FFF2-40B4-BE49-F238E27FC236}">
                <a16:creationId xmlns:a16="http://schemas.microsoft.com/office/drawing/2014/main" id="{4B8969C2-2827-4DC6-A587-B5A6E2950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8974" y="4903705"/>
            <a:ext cx="1774800" cy="706437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8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R→L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29" name="Text Box 26">
            <a:extLst>
              <a:ext uri="{FF2B5EF4-FFF2-40B4-BE49-F238E27FC236}">
                <a16:creationId xmlns:a16="http://schemas.microsoft.com/office/drawing/2014/main" id="{84AA5D72-B70C-48AF-996D-A6F1AF619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7410" y="4878579"/>
            <a:ext cx="38096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</a:p>
        </p:txBody>
      </p:sp>
      <p:sp>
        <p:nvSpPr>
          <p:cNvPr id="30" name="Text Box 27">
            <a:extLst>
              <a:ext uri="{FF2B5EF4-FFF2-40B4-BE49-F238E27FC236}">
                <a16:creationId xmlns:a16="http://schemas.microsoft.com/office/drawing/2014/main" id="{342F0F28-7599-4C65-9505-D38A90E2D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1491" y="1859889"/>
            <a:ext cx="1742400" cy="707886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9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S→L=R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32" name="Text Box 29">
            <a:extLst>
              <a:ext uri="{FF2B5EF4-FFF2-40B4-BE49-F238E27FC236}">
                <a16:creationId xmlns:a16="http://schemas.microsoft.com/office/drawing/2014/main" id="{1753CE96-D7E9-400E-8AE3-44C9E594E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1020" y="1832056"/>
            <a:ext cx="4178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R</a:t>
            </a:r>
          </a:p>
        </p:txBody>
      </p:sp>
      <p:sp>
        <p:nvSpPr>
          <p:cNvPr id="33" name="Text Box 33">
            <a:extLst>
              <a:ext uri="{FF2B5EF4-FFF2-40B4-BE49-F238E27FC236}">
                <a16:creationId xmlns:a16="http://schemas.microsoft.com/office/drawing/2014/main" id="{7E4C27B4-CD9D-441C-B075-73347510D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6414" y="2576672"/>
            <a:ext cx="53335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S</a:t>
            </a:r>
          </a:p>
        </p:txBody>
      </p:sp>
      <p:sp>
        <p:nvSpPr>
          <p:cNvPr id="35" name="Text Box 35">
            <a:extLst>
              <a:ext uri="{FF2B5EF4-FFF2-40B4-BE49-F238E27FC236}">
                <a16:creationId xmlns:a16="http://schemas.microsoft.com/office/drawing/2014/main" id="{3B04BE8D-D321-49CE-B1BE-5EFA630E1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3281" y="5543494"/>
            <a:ext cx="53335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</a:p>
        </p:txBody>
      </p:sp>
      <p:sp>
        <p:nvSpPr>
          <p:cNvPr id="37" name="Text Box 40">
            <a:extLst>
              <a:ext uri="{FF2B5EF4-FFF2-40B4-BE49-F238E27FC236}">
                <a16:creationId xmlns:a16="http://schemas.microsoft.com/office/drawing/2014/main" id="{76CDF16E-BD8B-4FCF-98F5-AC752DAD8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2168" y="5164859"/>
            <a:ext cx="30454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</a:p>
        </p:txBody>
      </p:sp>
      <p:sp>
        <p:nvSpPr>
          <p:cNvPr id="41" name="Text Box 32">
            <a:extLst>
              <a:ext uri="{FF2B5EF4-FFF2-40B4-BE49-F238E27FC236}">
                <a16:creationId xmlns:a16="http://schemas.microsoft.com/office/drawing/2014/main" id="{BBF3F2FB-0025-44EB-B63C-B819258E9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402" y="3724904"/>
            <a:ext cx="5032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</a:p>
        </p:txBody>
      </p:sp>
      <p:sp>
        <p:nvSpPr>
          <p:cNvPr id="42" name="Text Box 42">
            <a:extLst>
              <a:ext uri="{FF2B5EF4-FFF2-40B4-BE49-F238E27FC236}">
                <a16:creationId xmlns:a16="http://schemas.microsoft.com/office/drawing/2014/main" id="{1200DF04-B39E-4043-938A-1FF17D7D9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2732" y="1917324"/>
            <a:ext cx="1764000" cy="655638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10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R→L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44" name="Text Box 44">
            <a:extLst>
              <a:ext uri="{FF2B5EF4-FFF2-40B4-BE49-F238E27FC236}">
                <a16:creationId xmlns:a16="http://schemas.microsoft.com/office/drawing/2014/main" id="{5EB65251-5E5C-4459-BADD-E24204A38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402" y="1906247"/>
            <a:ext cx="5334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CACE4A70-3485-4E5A-B411-AD52C4C5F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2732" y="2980698"/>
            <a:ext cx="1764000" cy="1502976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11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L→*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#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R→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L, #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*R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id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DCC31094-D5FE-48D8-A9F7-C8D2ACF65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7508" y="3029857"/>
            <a:ext cx="360370" cy="40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</a:p>
        </p:txBody>
      </p:sp>
      <p:sp>
        <p:nvSpPr>
          <p:cNvPr id="48" name="Text Box 48">
            <a:extLst>
              <a:ext uri="{FF2B5EF4-FFF2-40B4-BE49-F238E27FC236}">
                <a16:creationId xmlns:a16="http://schemas.microsoft.com/office/drawing/2014/main" id="{4FC0D8B4-56AC-4BF5-869A-BDB762376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2732" y="4905917"/>
            <a:ext cx="1764000" cy="708025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12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L→id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50" name="Text Box 50">
            <a:extLst>
              <a:ext uri="{FF2B5EF4-FFF2-40B4-BE49-F238E27FC236}">
                <a16:creationId xmlns:a16="http://schemas.microsoft.com/office/drawing/2014/main" id="{3B84227B-7DCF-48D8-9945-B92020DE6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2732" y="5767254"/>
            <a:ext cx="1764000" cy="707886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13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L→*R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52" name="Text Box 52">
            <a:extLst>
              <a:ext uri="{FF2B5EF4-FFF2-40B4-BE49-F238E27FC236}">
                <a16:creationId xmlns:a16="http://schemas.microsoft.com/office/drawing/2014/main" id="{D189CF72-E5D5-4529-B710-319895CDF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8037" y="5100993"/>
            <a:ext cx="3107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R</a:t>
            </a:r>
          </a:p>
        </p:txBody>
      </p:sp>
      <p:sp>
        <p:nvSpPr>
          <p:cNvPr id="54" name="Text Box 54">
            <a:extLst>
              <a:ext uri="{FF2B5EF4-FFF2-40B4-BE49-F238E27FC236}">
                <a16:creationId xmlns:a16="http://schemas.microsoft.com/office/drawing/2014/main" id="{9E682141-83AD-40B2-977F-5D19D05B1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5781" y="3185068"/>
            <a:ext cx="533414" cy="40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</a:p>
        </p:txBody>
      </p:sp>
      <p:sp>
        <p:nvSpPr>
          <p:cNvPr id="55" name="Text Box 55">
            <a:extLst>
              <a:ext uri="{FF2B5EF4-FFF2-40B4-BE49-F238E27FC236}">
                <a16:creationId xmlns:a16="http://schemas.microsoft.com/office/drawing/2014/main" id="{BF1CB4A7-449E-438F-82CC-61C527BAA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1213" y="2576603"/>
            <a:ext cx="3810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</a:p>
        </p:txBody>
      </p:sp>
      <p:sp>
        <p:nvSpPr>
          <p:cNvPr id="58" name="Text Box 17">
            <a:extLst>
              <a:ext uri="{FF2B5EF4-FFF2-40B4-BE49-F238E27FC236}">
                <a16:creationId xmlns:a16="http://schemas.microsoft.com/office/drawing/2014/main" id="{4161B386-73EE-438C-BEEF-1C5C631F7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1213" y="4550287"/>
            <a:ext cx="5334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</a:p>
        </p:txBody>
      </p:sp>
      <p:sp>
        <p:nvSpPr>
          <p:cNvPr id="59" name="Text Box 18">
            <a:extLst>
              <a:ext uri="{FF2B5EF4-FFF2-40B4-BE49-F238E27FC236}">
                <a16:creationId xmlns:a16="http://schemas.microsoft.com/office/drawing/2014/main" id="{9F961A43-5F0A-4077-A476-9B0197A01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8262" y="1925274"/>
            <a:ext cx="1774800" cy="1631950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6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S→L=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 , #</a:t>
            </a: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R→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L , #</a:t>
            </a: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*R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id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65" name="矩形 2">
            <a:extLst>
              <a:ext uri="{FF2B5EF4-FFF2-40B4-BE49-F238E27FC236}">
                <a16:creationId xmlns:a16="http://schemas.microsoft.com/office/drawing/2014/main" id="{6977FFE2-A1C3-418A-8183-2062D94B1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1196" y="1202624"/>
            <a:ext cx="18533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E7C7E"/>
                </a:solidFill>
                <a:latin typeface="+mn-ea"/>
                <a:cs typeface="Times New Roman" panose="02020603050405020304" pitchFamily="18" charset="0"/>
              </a:rPr>
              <a:t>LR(1)</a:t>
            </a:r>
            <a:r>
              <a:rPr lang="zh-CN" altLang="en-US" dirty="0">
                <a:solidFill>
                  <a:srgbClr val="0E7C7E"/>
                </a:solidFill>
                <a:latin typeface="+mn-ea"/>
                <a:cs typeface="Times New Roman" panose="02020603050405020304" pitchFamily="18" charset="0"/>
              </a:rPr>
              <a:t>自动机</a:t>
            </a:r>
          </a:p>
        </p:txBody>
      </p:sp>
      <p:sp>
        <p:nvSpPr>
          <p:cNvPr id="72" name="Rectangle 66">
            <a:extLst>
              <a:ext uri="{FF2B5EF4-FFF2-40B4-BE49-F238E27FC236}">
                <a16:creationId xmlns:a16="http://schemas.microsoft.com/office/drawing/2014/main" id="{99437087-AFB3-4AFF-8C8D-6CDD50E3E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331" y="4829778"/>
            <a:ext cx="1050925" cy="1323975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10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8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Times New Roman" pitchFamily="18" charset="0"/>
              <a:cs typeface="华文楷体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11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4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Times New Roman" pitchFamily="18" charset="0"/>
              <a:cs typeface="华文楷体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12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5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Times New Roman" pitchFamily="18" charset="0"/>
              <a:cs typeface="华文楷体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13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7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Times New Roman" pitchFamily="18" charset="0"/>
              <a:cs typeface="华文楷体" pitchFamily="2" charset="-122"/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4B904B12-EBE1-4700-80BB-AB5692D8703C}"/>
              </a:ext>
            </a:extLst>
          </p:cNvPr>
          <p:cNvCxnSpPr>
            <a:cxnSpLocks/>
          </p:cNvCxnSpPr>
          <p:nvPr/>
        </p:nvCxnSpPr>
        <p:spPr>
          <a:xfrm flipV="1">
            <a:off x="3892909" y="3236606"/>
            <a:ext cx="489850" cy="3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0E807029-241A-4E2F-915D-D135144DE8F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046769" y="2553748"/>
            <a:ext cx="3629" cy="4266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94B87D3-DB62-45E7-B5BA-7B67EA748836}"/>
              </a:ext>
            </a:extLst>
          </p:cNvPr>
          <p:cNvCxnSpPr>
            <a:cxnSpLocks/>
          </p:cNvCxnSpPr>
          <p:nvPr/>
        </p:nvCxnSpPr>
        <p:spPr>
          <a:xfrm flipV="1">
            <a:off x="3882467" y="4094856"/>
            <a:ext cx="489850" cy="3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连接符: 曲线 87">
            <a:extLst>
              <a:ext uri="{FF2B5EF4-FFF2-40B4-BE49-F238E27FC236}">
                <a16:creationId xmlns:a16="http://schemas.microsoft.com/office/drawing/2014/main" id="{01B6D55A-9F40-41CB-B09A-9AC36A81B5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78721" y="5100993"/>
            <a:ext cx="918" cy="429146"/>
          </a:xfrm>
          <a:prstGeom prst="curvedConnector3">
            <a:avLst>
              <a:gd name="adj1" fmla="val 2500196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4C9FD41A-1712-482E-81C7-F413D81536D2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6103891" y="2213832"/>
            <a:ext cx="56538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5662F412-A111-4C5D-A008-46F071D76FE8}"/>
              </a:ext>
            </a:extLst>
          </p:cNvPr>
          <p:cNvCxnSpPr>
            <a:cxnSpLocks/>
          </p:cNvCxnSpPr>
          <p:nvPr/>
        </p:nvCxnSpPr>
        <p:spPr>
          <a:xfrm>
            <a:off x="6135834" y="3272496"/>
            <a:ext cx="53673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01083EB8-95C4-4B80-92FB-BC633D5504AC}"/>
              </a:ext>
            </a:extLst>
          </p:cNvPr>
          <p:cNvCxnSpPr>
            <a:cxnSpLocks/>
          </p:cNvCxnSpPr>
          <p:nvPr/>
        </p:nvCxnSpPr>
        <p:spPr>
          <a:xfrm>
            <a:off x="6140564" y="4632377"/>
            <a:ext cx="52211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 Box 23">
            <a:extLst>
              <a:ext uri="{FF2B5EF4-FFF2-40B4-BE49-F238E27FC236}">
                <a16:creationId xmlns:a16="http://schemas.microsoft.com/office/drawing/2014/main" id="{F7ED425C-1AA7-47A0-9921-C26F0190F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13" y="4285259"/>
            <a:ext cx="45715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R</a:t>
            </a:r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80379EC-2F34-4B8B-A57D-2F1DE8C19FC8}"/>
              </a:ext>
            </a:extLst>
          </p:cNvPr>
          <p:cNvCxnSpPr>
            <a:cxnSpLocks/>
          </p:cNvCxnSpPr>
          <p:nvPr/>
        </p:nvCxnSpPr>
        <p:spPr>
          <a:xfrm>
            <a:off x="6132544" y="5249995"/>
            <a:ext cx="52211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A1016D2E-9673-4B50-9DBD-64C3E8B3F44D}"/>
              </a:ext>
            </a:extLst>
          </p:cNvPr>
          <p:cNvCxnSpPr>
            <a:cxnSpLocks/>
          </p:cNvCxnSpPr>
          <p:nvPr/>
        </p:nvCxnSpPr>
        <p:spPr>
          <a:xfrm>
            <a:off x="6129348" y="5911418"/>
            <a:ext cx="522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093081C0-3F90-4312-88F3-E160AFAA3D57}"/>
              </a:ext>
            </a:extLst>
          </p:cNvPr>
          <p:cNvCxnSpPr>
            <a:cxnSpLocks/>
          </p:cNvCxnSpPr>
          <p:nvPr/>
        </p:nvCxnSpPr>
        <p:spPr>
          <a:xfrm>
            <a:off x="8488200" y="2245143"/>
            <a:ext cx="79040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AE5E2DF6-FC5E-47FF-AA24-E32352346F8E}"/>
              </a:ext>
            </a:extLst>
          </p:cNvPr>
          <p:cNvCxnSpPr>
            <a:cxnSpLocks/>
          </p:cNvCxnSpPr>
          <p:nvPr/>
        </p:nvCxnSpPr>
        <p:spPr>
          <a:xfrm>
            <a:off x="8480180" y="3360063"/>
            <a:ext cx="79040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A2DFC60F-12E9-42D4-9AAD-B86EA17DE1A6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8453062" y="3578016"/>
            <a:ext cx="809670" cy="16819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9EB86F9C-D299-4E83-81D0-135C13BFA5E7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>
          <a:xfrm>
            <a:off x="10144732" y="4483674"/>
            <a:ext cx="0" cy="4222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EEAF5200-8A48-4FA7-9E3A-D55CC02DA3E7}"/>
              </a:ext>
            </a:extLst>
          </p:cNvPr>
          <p:cNvCxnSpPr>
            <a:cxnSpLocks/>
            <a:stCxn id="45" idx="0"/>
            <a:endCxn id="42" idx="2"/>
          </p:cNvCxnSpPr>
          <p:nvPr/>
        </p:nvCxnSpPr>
        <p:spPr>
          <a:xfrm flipV="1">
            <a:off x="10144732" y="2572962"/>
            <a:ext cx="0" cy="4077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连接符: 曲线 120">
            <a:extLst>
              <a:ext uri="{FF2B5EF4-FFF2-40B4-BE49-F238E27FC236}">
                <a16:creationId xmlns:a16="http://schemas.microsoft.com/office/drawing/2014/main" id="{88386D61-69EB-4178-93D7-18A3B0D789F9}"/>
              </a:ext>
            </a:extLst>
          </p:cNvPr>
          <p:cNvCxnSpPr>
            <a:cxnSpLocks/>
          </p:cNvCxnSpPr>
          <p:nvPr/>
        </p:nvCxnSpPr>
        <p:spPr>
          <a:xfrm flipH="1">
            <a:off x="11014096" y="3429361"/>
            <a:ext cx="918" cy="429146"/>
          </a:xfrm>
          <a:prstGeom prst="curvedConnector3">
            <a:avLst>
              <a:gd name="adj1" fmla="val -2490196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AA7C4140-4A16-48BF-B12F-8A5320AD70B0}"/>
              </a:ext>
            </a:extLst>
          </p:cNvPr>
          <p:cNvCxnSpPr>
            <a:cxnSpLocks/>
          </p:cNvCxnSpPr>
          <p:nvPr/>
        </p:nvCxnSpPr>
        <p:spPr>
          <a:xfrm flipV="1">
            <a:off x="3892911" y="4888936"/>
            <a:ext cx="489850" cy="3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连接符: 肘形 144">
            <a:extLst>
              <a:ext uri="{FF2B5EF4-FFF2-40B4-BE49-F238E27FC236}">
                <a16:creationId xmlns:a16="http://schemas.microsoft.com/office/drawing/2014/main" id="{E2A151D7-B1D4-450A-9705-5C40CDCC17BB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4258359" y="3926918"/>
            <a:ext cx="1163051" cy="357897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连接符: 曲线 148">
            <a:extLst>
              <a:ext uri="{FF2B5EF4-FFF2-40B4-BE49-F238E27FC236}">
                <a16:creationId xmlns:a16="http://schemas.microsoft.com/office/drawing/2014/main" id="{3BFD5EC4-D47D-4099-A734-579D5254BA34}"/>
              </a:ext>
            </a:extLst>
          </p:cNvPr>
          <p:cNvCxnSpPr>
            <a:cxnSpLocks/>
          </p:cNvCxnSpPr>
          <p:nvPr/>
        </p:nvCxnSpPr>
        <p:spPr>
          <a:xfrm>
            <a:off x="11021420" y="4301301"/>
            <a:ext cx="12700" cy="1812938"/>
          </a:xfrm>
          <a:prstGeom prst="curvedConnector3">
            <a:avLst>
              <a:gd name="adj1" fmla="val 180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文本框 149">
            <a:extLst>
              <a:ext uri="{FF2B5EF4-FFF2-40B4-BE49-F238E27FC236}">
                <a16:creationId xmlns:a16="http://schemas.microsoft.com/office/drawing/2014/main" id="{0B3BB508-7979-4AA0-8959-B25AC121B46A}"/>
              </a:ext>
            </a:extLst>
          </p:cNvPr>
          <p:cNvSpPr txBox="1"/>
          <p:nvPr/>
        </p:nvSpPr>
        <p:spPr>
          <a:xfrm>
            <a:off x="1827415" y="2960235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</a:t>
            </a:r>
            <a:endParaRPr lang="en-US" altLang="zh-CN" b="1" dirty="0"/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7411178A-5234-4FC5-9417-5AE28909F768}"/>
              </a:ext>
            </a:extLst>
          </p:cNvPr>
          <p:cNvSpPr txBox="1"/>
          <p:nvPr/>
        </p:nvSpPr>
        <p:spPr>
          <a:xfrm>
            <a:off x="657331" y="432473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同心集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B568634-BEFC-4AB2-9206-936CA6957FEF}"/>
              </a:ext>
            </a:extLst>
          </p:cNvPr>
          <p:cNvCxnSpPr/>
          <p:nvPr/>
        </p:nvCxnSpPr>
        <p:spPr>
          <a:xfrm flipH="1">
            <a:off x="6107191" y="3570818"/>
            <a:ext cx="571288" cy="10162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Box 46">
            <a:extLst>
              <a:ext uri="{FF2B5EF4-FFF2-40B4-BE49-F238E27FC236}">
                <a16:creationId xmlns:a16="http://schemas.microsoft.com/office/drawing/2014/main" id="{3E8EEC90-52C8-4AF7-9225-FB8E2A30E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2510" y="3617285"/>
            <a:ext cx="360370" cy="40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</a:p>
        </p:txBody>
      </p:sp>
      <p:cxnSp>
        <p:nvCxnSpPr>
          <p:cNvPr id="31" name="连接符: 曲线 30">
            <a:extLst>
              <a:ext uri="{FF2B5EF4-FFF2-40B4-BE49-F238E27FC236}">
                <a16:creationId xmlns:a16="http://schemas.microsoft.com/office/drawing/2014/main" id="{CE048D35-EF93-48EB-BAEB-0881F5A8E809}"/>
              </a:ext>
            </a:extLst>
          </p:cNvPr>
          <p:cNvCxnSpPr>
            <a:cxnSpLocks/>
          </p:cNvCxnSpPr>
          <p:nvPr/>
        </p:nvCxnSpPr>
        <p:spPr>
          <a:xfrm>
            <a:off x="8440507" y="2441847"/>
            <a:ext cx="12700" cy="3718907"/>
          </a:xfrm>
          <a:prstGeom prst="curvedConnector3">
            <a:avLst>
              <a:gd name="adj1" fmla="val 5705079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曲线 37">
            <a:extLst>
              <a:ext uri="{FF2B5EF4-FFF2-40B4-BE49-F238E27FC236}">
                <a16:creationId xmlns:a16="http://schemas.microsoft.com/office/drawing/2014/main" id="{0928DE1C-9390-4BB1-BD6F-8EA74C23F0B4}"/>
              </a:ext>
            </a:extLst>
          </p:cNvPr>
          <p:cNvCxnSpPr>
            <a:cxnSpLocks/>
          </p:cNvCxnSpPr>
          <p:nvPr/>
        </p:nvCxnSpPr>
        <p:spPr>
          <a:xfrm>
            <a:off x="8441143" y="2841008"/>
            <a:ext cx="12700" cy="2418194"/>
          </a:xfrm>
          <a:prstGeom prst="curvedConnector3">
            <a:avLst>
              <a:gd name="adj1" fmla="val 2654236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Box 44">
            <a:extLst>
              <a:ext uri="{FF2B5EF4-FFF2-40B4-BE49-F238E27FC236}">
                <a16:creationId xmlns:a16="http://schemas.microsoft.com/office/drawing/2014/main" id="{BA2325CA-D00B-490F-AB62-7EEC2037A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2604" y="3374301"/>
            <a:ext cx="3593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</a:p>
        </p:txBody>
      </p:sp>
      <p:sp>
        <p:nvSpPr>
          <p:cNvPr id="92" name="Text Box 32">
            <a:extLst>
              <a:ext uri="{FF2B5EF4-FFF2-40B4-BE49-F238E27FC236}">
                <a16:creationId xmlns:a16="http://schemas.microsoft.com/office/drawing/2014/main" id="{3398C876-1AE0-4241-8695-A5803D179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7313" y="2622064"/>
            <a:ext cx="5032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</a:p>
        </p:txBody>
      </p:sp>
      <p:sp>
        <p:nvSpPr>
          <p:cNvPr id="93" name="矩形 2">
            <a:extLst>
              <a:ext uri="{FF2B5EF4-FFF2-40B4-BE49-F238E27FC236}">
                <a16:creationId xmlns:a16="http://schemas.microsoft.com/office/drawing/2014/main" id="{EF8E76DE-520C-4449-A280-16305069D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691" y="1200602"/>
            <a:ext cx="22381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E7C7E"/>
                </a:solidFill>
                <a:latin typeface="+mn-ea"/>
                <a:cs typeface="Times New Roman" panose="02020603050405020304" pitchFamily="18" charset="0"/>
              </a:rPr>
              <a:t>LALR(1)</a:t>
            </a:r>
            <a:r>
              <a:rPr lang="zh-CN" altLang="en-US" dirty="0">
                <a:solidFill>
                  <a:srgbClr val="0E7C7E"/>
                </a:solidFill>
                <a:latin typeface="+mn-ea"/>
                <a:cs typeface="Times New Roman" panose="02020603050405020304" pitchFamily="18" charset="0"/>
              </a:rPr>
              <a:t>自动机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13C3C12-C891-F75D-79F8-1F3D08AF863F}"/>
              </a:ext>
            </a:extLst>
          </p:cNvPr>
          <p:cNvGrpSpPr/>
          <p:nvPr/>
        </p:nvGrpSpPr>
        <p:grpSpPr>
          <a:xfrm>
            <a:off x="275126" y="1816126"/>
            <a:ext cx="1498650" cy="2266039"/>
            <a:chOff x="275126" y="1816126"/>
            <a:chExt cx="1498650" cy="2266039"/>
          </a:xfrm>
        </p:grpSpPr>
        <p:sp>
          <p:nvSpPr>
            <p:cNvPr id="5" name="Rectangle 37">
              <a:extLst>
                <a:ext uri="{FF2B5EF4-FFF2-40B4-BE49-F238E27FC236}">
                  <a16:creationId xmlns:a16="http://schemas.microsoft.com/office/drawing/2014/main" id="{363015BA-1A75-1A4B-F5DF-E1E83818F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27" y="1816126"/>
              <a:ext cx="1497049" cy="2263037"/>
            </a:xfrm>
            <a:prstGeom prst="roundRect">
              <a:avLst>
                <a:gd name="adj" fmla="val 5415"/>
              </a:avLst>
            </a:prstGeom>
            <a:solidFill>
              <a:schemeClr val="bg1"/>
            </a:solidFill>
            <a:ln w="12700">
              <a:solidFill>
                <a:srgbClr val="0E7C7E"/>
              </a:solidFill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0) </a:t>
              </a: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S</a:t>
              </a:r>
              <a:r>
                <a:rPr kumimoji="0" lang="en-US" altLang="zh-CN" sz="16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′ </a:t>
              </a: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→S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1) S→L=R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2) S→R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3) L→*R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4) L→id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5) R→L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en-US" altLang="zh-CN" sz="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itchFamily="2" charset="-122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C063DF95-F0E7-98B6-4851-4E02F85274AE}"/>
                </a:ext>
              </a:extLst>
            </p:cNvPr>
            <p:cNvSpPr/>
            <p:nvPr/>
          </p:nvSpPr>
          <p:spPr>
            <a:xfrm>
              <a:off x="275126" y="3789751"/>
              <a:ext cx="1494000" cy="29241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71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 animBg="1"/>
      <p:bldP spid="44" grpId="0"/>
      <p:bldP spid="45" grpId="0" animBg="1"/>
      <p:bldP spid="46" grpId="0"/>
      <p:bldP spid="48" grpId="0" animBg="1"/>
      <p:bldP spid="50" grpId="0" animBg="1"/>
      <p:bldP spid="52" grpId="0"/>
      <p:bldP spid="54" grpId="0"/>
      <p:bldP spid="55" grpId="0"/>
      <p:bldP spid="58" grpId="0"/>
      <p:bldP spid="65" grpId="0"/>
      <p:bldP spid="76" grpId="0"/>
      <p:bldP spid="89" grpId="0"/>
      <p:bldP spid="92" grpId="0"/>
      <p:bldP spid="9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E7C97-27BA-4FA1-9C42-F0C28E1E1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4164389" cy="617641"/>
          </a:xfrm>
        </p:spPr>
        <p:txBody>
          <a:bodyPr/>
          <a:lstStyle/>
          <a:p>
            <a:r>
              <a:rPr lang="en-US" altLang="zh-CN" dirty="0"/>
              <a:t>6.5</a:t>
            </a:r>
            <a:r>
              <a:rPr lang="zh-CN" altLang="en-US" dirty="0"/>
              <a:t>　</a:t>
            </a:r>
            <a:r>
              <a:rPr lang="en-US" altLang="zh-CN" dirty="0"/>
              <a:t>LALR(1)</a:t>
            </a:r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08501-EC13-4AFB-A234-335177790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3618665" cy="617641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6.5 </a:t>
            </a:r>
            <a:r>
              <a:rPr lang="zh-CN" altLang="en-US" dirty="0"/>
              <a:t>赋值语句文法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E1CEF658-8440-41F6-BED9-E0E2960E9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511" y="2980443"/>
            <a:ext cx="1685023" cy="2154436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</a:rPr>
              <a:t>I</a:t>
            </a:r>
            <a:r>
              <a:rPr kumimoji="0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</a:rPr>
              <a:t>0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cs typeface="Times New Roman" panose="02020603050405020304" pitchFamily="18" charset="0"/>
              </a:rPr>
              <a:t>S′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S</a:t>
            </a:r>
            <a:r>
              <a:rPr kumimoji="0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</a:rPr>
              <a:t>,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S→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L=R ,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S→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</a:rPr>
              <a:t>R ,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L→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*R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=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|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L→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id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=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|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</a:t>
            </a: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R→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L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uLnTx/>
                <a:uFillTx/>
                <a:latin typeface="+mn-ea"/>
              </a:rPr>
              <a:t> #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05D537EA-F7C1-4442-A335-1B8164741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4994" y="1845862"/>
            <a:ext cx="1684800" cy="707886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I</a:t>
            </a:r>
            <a:r>
              <a:rPr kumimoji="0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1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S′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→S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sym typeface="Symbol" panose="05050102010706020507" pitchFamily="18" charset="2"/>
              </a:rPr>
              <a:t> 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,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 #</a:t>
            </a: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82DB9A6F-5256-45F3-9B0E-C8C79F1BA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2272" y="2777079"/>
            <a:ext cx="1741231" cy="938719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2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S→L</a:t>
            </a:r>
            <a:r>
              <a:rPr kumimoji="1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=R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R→L</a:t>
            </a:r>
            <a:r>
              <a:rPr kumimoji="1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B94E1616-9641-4C0F-A70F-439AC513DF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1275" y="2873773"/>
            <a:ext cx="50319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F1A6AF43-7598-4BAB-AF91-640AFF3EF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2272" y="3758154"/>
            <a:ext cx="1746927" cy="707886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3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S→R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6BCC07AF-BD17-42F3-BBA9-1AB6BBDC1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429" y="3695449"/>
            <a:ext cx="60954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R</a:t>
            </a: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C87EFFAF-76D2-4727-B1B7-2F52532A5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384" y="4550317"/>
            <a:ext cx="1745147" cy="1502976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4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L→*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R→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L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, =|#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*R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</a:p>
          <a:p>
            <a:pPr marL="0" marR="0" lvl="0" indent="0" defTabSz="914400" eaLnBrk="0" fontAlgn="base" latinLnBrk="0" hangingPunct="0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id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</a:p>
        </p:txBody>
      </p:sp>
      <p:sp>
        <p:nvSpPr>
          <p:cNvPr id="19" name="Text Box 15">
            <a:extLst>
              <a:ext uri="{FF2B5EF4-FFF2-40B4-BE49-F238E27FC236}">
                <a16:creationId xmlns:a16="http://schemas.microsoft.com/office/drawing/2014/main" id="{1E22F9C7-9E82-40EE-A391-6111A7B42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9519" y="5781701"/>
            <a:ext cx="1774800" cy="707886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5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L→id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499D49FB-6C29-41C3-952C-B3A17D561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6699" y="4587024"/>
            <a:ext cx="27119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A54A3F17-0E61-4FCD-AE19-2E20D9D44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7204" y="5278659"/>
            <a:ext cx="53335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4416CF24-C459-45ED-B492-95D04500D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4585" y="2901666"/>
            <a:ext cx="45715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=</a:t>
            </a:r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F61A020B-5C85-4897-B23E-B9017AB73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368" y="4079163"/>
            <a:ext cx="1774975" cy="707886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7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L→*R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#</a:t>
            </a:r>
          </a:p>
        </p:txBody>
      </p:sp>
      <p:sp>
        <p:nvSpPr>
          <p:cNvPr id="27" name="Text Box 24">
            <a:extLst>
              <a:ext uri="{FF2B5EF4-FFF2-40B4-BE49-F238E27FC236}">
                <a16:creationId xmlns:a16="http://schemas.microsoft.com/office/drawing/2014/main" id="{4B8969C2-2827-4DC6-A587-B5A6E2950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9599" y="4903705"/>
            <a:ext cx="1774800" cy="706437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8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R→L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zh-CN" altLang="en-US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=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|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29" name="Text Box 26">
            <a:extLst>
              <a:ext uri="{FF2B5EF4-FFF2-40B4-BE49-F238E27FC236}">
                <a16:creationId xmlns:a16="http://schemas.microsoft.com/office/drawing/2014/main" id="{84AA5D72-B70C-48AF-996D-A6F1AF619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8035" y="4878579"/>
            <a:ext cx="38096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</a:p>
        </p:txBody>
      </p:sp>
      <p:sp>
        <p:nvSpPr>
          <p:cNvPr id="30" name="Text Box 27">
            <a:extLst>
              <a:ext uri="{FF2B5EF4-FFF2-40B4-BE49-F238E27FC236}">
                <a16:creationId xmlns:a16="http://schemas.microsoft.com/office/drawing/2014/main" id="{342F0F28-7599-4C65-9505-D38A90E2D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2116" y="1859889"/>
            <a:ext cx="1742400" cy="707886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9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S→L=R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32" name="Text Box 29">
            <a:extLst>
              <a:ext uri="{FF2B5EF4-FFF2-40B4-BE49-F238E27FC236}">
                <a16:creationId xmlns:a16="http://schemas.microsoft.com/office/drawing/2014/main" id="{1753CE96-D7E9-400E-8AE3-44C9E594E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1645" y="1832056"/>
            <a:ext cx="4178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R</a:t>
            </a:r>
          </a:p>
        </p:txBody>
      </p:sp>
      <p:sp>
        <p:nvSpPr>
          <p:cNvPr id="33" name="Text Box 33">
            <a:extLst>
              <a:ext uri="{FF2B5EF4-FFF2-40B4-BE49-F238E27FC236}">
                <a16:creationId xmlns:a16="http://schemas.microsoft.com/office/drawing/2014/main" id="{7E4C27B4-CD9D-441C-B075-73347510D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7039" y="2576672"/>
            <a:ext cx="53335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S</a:t>
            </a:r>
          </a:p>
        </p:txBody>
      </p:sp>
      <p:sp>
        <p:nvSpPr>
          <p:cNvPr id="35" name="Text Box 35">
            <a:extLst>
              <a:ext uri="{FF2B5EF4-FFF2-40B4-BE49-F238E27FC236}">
                <a16:creationId xmlns:a16="http://schemas.microsoft.com/office/drawing/2014/main" id="{3B04BE8D-D321-49CE-B1BE-5EFA630E1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3906" y="5543494"/>
            <a:ext cx="53335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</a:p>
        </p:txBody>
      </p:sp>
      <p:sp>
        <p:nvSpPr>
          <p:cNvPr id="37" name="Text Box 40">
            <a:extLst>
              <a:ext uri="{FF2B5EF4-FFF2-40B4-BE49-F238E27FC236}">
                <a16:creationId xmlns:a16="http://schemas.microsoft.com/office/drawing/2014/main" id="{76CDF16E-BD8B-4FCF-98F5-AC752DAD8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2793" y="5164859"/>
            <a:ext cx="30454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</a:p>
        </p:txBody>
      </p:sp>
      <p:sp>
        <p:nvSpPr>
          <p:cNvPr id="59" name="Text Box 18">
            <a:extLst>
              <a:ext uri="{FF2B5EF4-FFF2-40B4-BE49-F238E27FC236}">
                <a16:creationId xmlns:a16="http://schemas.microsoft.com/office/drawing/2014/main" id="{9F961A43-5F0A-4077-A476-9B0197A01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8887" y="1925274"/>
            <a:ext cx="1774800" cy="1631950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6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S→L=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R , #</a:t>
            </a: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R→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L , #</a:t>
            </a: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*R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  <a:p>
            <a:pPr marL="0" marR="0" lvl="0" indent="0" defTabSz="914400" eaLnBrk="0" fontAlgn="base" latinLnBrk="0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L→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id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</a:rPr>
              <a:t> #</a:t>
            </a:r>
          </a:p>
        </p:txBody>
      </p:sp>
      <p:sp>
        <p:nvSpPr>
          <p:cNvPr id="72" name="Rectangle 66">
            <a:extLst>
              <a:ext uri="{FF2B5EF4-FFF2-40B4-BE49-F238E27FC236}">
                <a16:creationId xmlns:a16="http://schemas.microsoft.com/office/drawing/2014/main" id="{99437087-AFB3-4AFF-8C8D-6CDD50E3E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56" y="4829778"/>
            <a:ext cx="1050925" cy="1323975"/>
          </a:xfrm>
          <a:prstGeom prst="rect">
            <a:avLst/>
          </a:prstGeom>
          <a:noFill/>
          <a:ln w="12700">
            <a:solidFill>
              <a:sysClr val="windowText" lastClr="000000"/>
            </a:solidFill>
            <a:miter lim="800000"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10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8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Times New Roman" pitchFamily="18" charset="0"/>
              <a:cs typeface="华文楷体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11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4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Times New Roman" pitchFamily="18" charset="0"/>
              <a:cs typeface="华文楷体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12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5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Times New Roman" pitchFamily="18" charset="0"/>
              <a:cs typeface="华文楷体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13</a:t>
            </a:r>
            <a:r>
              <a:rPr kumimoji="0" lang="en-US" altLang="en-US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、</a:t>
            </a:r>
            <a:r>
              <a:rPr kumimoji="0" lang="en-US" altLang="zh-CN" sz="2000" b="1" i="1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 I</a:t>
            </a:r>
            <a:r>
              <a:rPr kumimoji="0" lang="en-US" altLang="zh-CN" sz="2000" b="1" i="1" u="none" strike="noStrike" kern="0" cap="none" spc="0" normalizeH="0" baseline="-2500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Times New Roman" pitchFamily="18" charset="0"/>
                <a:cs typeface="华文楷体" pitchFamily="2" charset="-122"/>
              </a:rPr>
              <a:t>7</a:t>
            </a:r>
            <a:endParaRPr kumimoji="0" lang="en-US" altLang="zh-CN" sz="2000" b="1" i="1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Times New Roman" pitchFamily="18" charset="0"/>
              <a:cs typeface="华文楷体" pitchFamily="2" charset="-122"/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4B904B12-EBE1-4700-80BB-AB5692D8703C}"/>
              </a:ext>
            </a:extLst>
          </p:cNvPr>
          <p:cNvCxnSpPr>
            <a:cxnSpLocks/>
          </p:cNvCxnSpPr>
          <p:nvPr/>
        </p:nvCxnSpPr>
        <p:spPr>
          <a:xfrm flipV="1">
            <a:off x="3643534" y="3236606"/>
            <a:ext cx="489850" cy="3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0E807029-241A-4E2F-915D-D135144DE8F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2797394" y="2553748"/>
            <a:ext cx="3629" cy="4266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94B87D3-DB62-45E7-B5BA-7B67EA748836}"/>
              </a:ext>
            </a:extLst>
          </p:cNvPr>
          <p:cNvCxnSpPr>
            <a:cxnSpLocks/>
          </p:cNvCxnSpPr>
          <p:nvPr/>
        </p:nvCxnSpPr>
        <p:spPr>
          <a:xfrm flipV="1">
            <a:off x="3633092" y="4094856"/>
            <a:ext cx="489850" cy="3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连接符: 曲线 87">
            <a:extLst>
              <a:ext uri="{FF2B5EF4-FFF2-40B4-BE49-F238E27FC236}">
                <a16:creationId xmlns:a16="http://schemas.microsoft.com/office/drawing/2014/main" id="{01B6D55A-9F40-41CB-B09A-9AC36A81B5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29346" y="5100993"/>
            <a:ext cx="918" cy="429146"/>
          </a:xfrm>
          <a:prstGeom prst="curvedConnector3">
            <a:avLst>
              <a:gd name="adj1" fmla="val 2500196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4C9FD41A-1712-482E-81C7-F413D81536D2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5854516" y="2213832"/>
            <a:ext cx="56538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5662F412-A111-4C5D-A008-46F071D76FE8}"/>
              </a:ext>
            </a:extLst>
          </p:cNvPr>
          <p:cNvCxnSpPr>
            <a:cxnSpLocks/>
          </p:cNvCxnSpPr>
          <p:nvPr/>
        </p:nvCxnSpPr>
        <p:spPr>
          <a:xfrm>
            <a:off x="5886459" y="3272496"/>
            <a:ext cx="53673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01083EB8-95C4-4B80-92FB-BC633D5504AC}"/>
              </a:ext>
            </a:extLst>
          </p:cNvPr>
          <p:cNvCxnSpPr>
            <a:cxnSpLocks/>
          </p:cNvCxnSpPr>
          <p:nvPr/>
        </p:nvCxnSpPr>
        <p:spPr>
          <a:xfrm>
            <a:off x="5891189" y="4632377"/>
            <a:ext cx="52211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 Box 23">
            <a:extLst>
              <a:ext uri="{FF2B5EF4-FFF2-40B4-BE49-F238E27FC236}">
                <a16:creationId xmlns:a16="http://schemas.microsoft.com/office/drawing/2014/main" id="{F7ED425C-1AA7-47A0-9921-C26F0190F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2838" y="4285259"/>
            <a:ext cx="45715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R</a:t>
            </a:r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80379EC-2F34-4B8B-A57D-2F1DE8C19FC8}"/>
              </a:ext>
            </a:extLst>
          </p:cNvPr>
          <p:cNvCxnSpPr>
            <a:cxnSpLocks/>
          </p:cNvCxnSpPr>
          <p:nvPr/>
        </p:nvCxnSpPr>
        <p:spPr>
          <a:xfrm>
            <a:off x="5883169" y="5249995"/>
            <a:ext cx="52211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A1016D2E-9673-4B50-9DBD-64C3E8B3F44D}"/>
              </a:ext>
            </a:extLst>
          </p:cNvPr>
          <p:cNvCxnSpPr>
            <a:cxnSpLocks/>
          </p:cNvCxnSpPr>
          <p:nvPr/>
        </p:nvCxnSpPr>
        <p:spPr>
          <a:xfrm>
            <a:off x="5879973" y="5911418"/>
            <a:ext cx="522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AA7C4140-4A16-48BF-B12F-8A5320AD70B0}"/>
              </a:ext>
            </a:extLst>
          </p:cNvPr>
          <p:cNvCxnSpPr>
            <a:cxnSpLocks/>
          </p:cNvCxnSpPr>
          <p:nvPr/>
        </p:nvCxnSpPr>
        <p:spPr>
          <a:xfrm flipV="1">
            <a:off x="3643536" y="4888936"/>
            <a:ext cx="489850" cy="3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连接符: 肘形 144">
            <a:extLst>
              <a:ext uri="{FF2B5EF4-FFF2-40B4-BE49-F238E27FC236}">
                <a16:creationId xmlns:a16="http://schemas.microsoft.com/office/drawing/2014/main" id="{E2A151D7-B1D4-450A-9705-5C40CDCC17BB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4025759" y="3910143"/>
            <a:ext cx="1127449" cy="3576920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文本框 149">
            <a:extLst>
              <a:ext uri="{FF2B5EF4-FFF2-40B4-BE49-F238E27FC236}">
                <a16:creationId xmlns:a16="http://schemas.microsoft.com/office/drawing/2014/main" id="{0B3BB508-7979-4AA0-8959-B25AC121B46A}"/>
              </a:ext>
            </a:extLst>
          </p:cNvPr>
          <p:cNvSpPr txBox="1"/>
          <p:nvPr/>
        </p:nvSpPr>
        <p:spPr>
          <a:xfrm>
            <a:off x="1578040" y="2960235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</a:t>
            </a:r>
            <a:endParaRPr lang="en-US" altLang="zh-CN" b="1" dirty="0"/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7411178A-5234-4FC5-9417-5AE28909F768}"/>
              </a:ext>
            </a:extLst>
          </p:cNvPr>
          <p:cNvSpPr txBox="1"/>
          <p:nvPr/>
        </p:nvSpPr>
        <p:spPr>
          <a:xfrm>
            <a:off x="407956" y="432473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同心集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B568634-BEFC-4AB2-9206-936CA6957FEF}"/>
              </a:ext>
            </a:extLst>
          </p:cNvPr>
          <p:cNvCxnSpPr/>
          <p:nvPr/>
        </p:nvCxnSpPr>
        <p:spPr>
          <a:xfrm flipH="1">
            <a:off x="5857816" y="3570818"/>
            <a:ext cx="571288" cy="10162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Box 46">
            <a:extLst>
              <a:ext uri="{FF2B5EF4-FFF2-40B4-BE49-F238E27FC236}">
                <a16:creationId xmlns:a16="http://schemas.microsoft.com/office/drawing/2014/main" id="{3E8EEC90-52C8-4AF7-9225-FB8E2A30E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3135" y="3617285"/>
            <a:ext cx="360370" cy="40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</a:t>
            </a:r>
          </a:p>
        </p:txBody>
      </p:sp>
      <p:cxnSp>
        <p:nvCxnSpPr>
          <p:cNvPr id="31" name="连接符: 曲线 30">
            <a:extLst>
              <a:ext uri="{FF2B5EF4-FFF2-40B4-BE49-F238E27FC236}">
                <a16:creationId xmlns:a16="http://schemas.microsoft.com/office/drawing/2014/main" id="{CE048D35-EF93-48EB-BAEB-0881F5A8E809}"/>
              </a:ext>
            </a:extLst>
          </p:cNvPr>
          <p:cNvCxnSpPr>
            <a:cxnSpLocks/>
          </p:cNvCxnSpPr>
          <p:nvPr/>
        </p:nvCxnSpPr>
        <p:spPr>
          <a:xfrm>
            <a:off x="8191132" y="2441847"/>
            <a:ext cx="12700" cy="3718907"/>
          </a:xfrm>
          <a:prstGeom prst="curvedConnector3">
            <a:avLst>
              <a:gd name="adj1" fmla="val 3725079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曲线 37">
            <a:extLst>
              <a:ext uri="{FF2B5EF4-FFF2-40B4-BE49-F238E27FC236}">
                <a16:creationId xmlns:a16="http://schemas.microsoft.com/office/drawing/2014/main" id="{0928DE1C-9390-4BB1-BD6F-8EA74C23F0B4}"/>
              </a:ext>
            </a:extLst>
          </p:cNvPr>
          <p:cNvCxnSpPr>
            <a:cxnSpLocks/>
          </p:cNvCxnSpPr>
          <p:nvPr/>
        </p:nvCxnSpPr>
        <p:spPr>
          <a:xfrm>
            <a:off x="8191768" y="2841008"/>
            <a:ext cx="12700" cy="2418194"/>
          </a:xfrm>
          <a:prstGeom prst="curvedConnector3">
            <a:avLst>
              <a:gd name="adj1" fmla="val 1574236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Box 44">
            <a:extLst>
              <a:ext uri="{FF2B5EF4-FFF2-40B4-BE49-F238E27FC236}">
                <a16:creationId xmlns:a16="http://schemas.microsoft.com/office/drawing/2014/main" id="{BA2325CA-D00B-490F-AB62-7EEC2037A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772" y="2760180"/>
            <a:ext cx="3593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</a:t>
            </a:r>
          </a:p>
        </p:txBody>
      </p:sp>
      <p:sp>
        <p:nvSpPr>
          <p:cNvPr id="92" name="Text Box 32">
            <a:extLst>
              <a:ext uri="{FF2B5EF4-FFF2-40B4-BE49-F238E27FC236}">
                <a16:creationId xmlns:a16="http://schemas.microsoft.com/office/drawing/2014/main" id="{3398C876-1AE0-4241-8695-A5803D179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898" y="2167665"/>
            <a:ext cx="5032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id</a:t>
            </a:r>
          </a:p>
        </p:txBody>
      </p:sp>
      <p:sp>
        <p:nvSpPr>
          <p:cNvPr id="93" name="矩形 2">
            <a:extLst>
              <a:ext uri="{FF2B5EF4-FFF2-40B4-BE49-F238E27FC236}">
                <a16:creationId xmlns:a16="http://schemas.microsoft.com/office/drawing/2014/main" id="{EF8E76DE-520C-4449-A280-16305069D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8887" y="1221230"/>
            <a:ext cx="22381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D83F4"/>
                </a:solidFill>
                <a:latin typeface="+mn-ea"/>
                <a:cs typeface="Times New Roman" panose="02020603050405020304" pitchFamily="18" charset="0"/>
              </a:rPr>
              <a:t>LALR(1)</a:t>
            </a:r>
            <a:r>
              <a:rPr lang="zh-CN" altLang="en-US" dirty="0">
                <a:solidFill>
                  <a:srgbClr val="2D83F4"/>
                </a:solidFill>
                <a:latin typeface="+mn-ea"/>
                <a:cs typeface="Times New Roman" panose="02020603050405020304" pitchFamily="18" charset="0"/>
              </a:rPr>
              <a:t>自动机</a:t>
            </a:r>
          </a:p>
        </p:txBody>
      </p:sp>
      <p:sp>
        <p:nvSpPr>
          <p:cNvPr id="67" name="矩形 48">
            <a:extLst>
              <a:ext uri="{FF2B5EF4-FFF2-40B4-BE49-F238E27FC236}">
                <a16:creationId xmlns:a16="http://schemas.microsoft.com/office/drawing/2014/main" id="{0DF75822-3751-4E7A-B090-CCD3B7729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3276" y="1367439"/>
            <a:ext cx="18934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LALR(1)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分析表</a:t>
            </a:r>
            <a:endParaRPr lang="zh-CN" altLang="en-US" sz="2000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68" name="表格 67">
            <a:extLst>
              <a:ext uri="{FF2B5EF4-FFF2-40B4-BE49-F238E27FC236}">
                <a16:creationId xmlns:a16="http://schemas.microsoft.com/office/drawing/2014/main" id="{602E7B3E-0C90-4355-A252-7CE48AD2BE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0463218"/>
              </p:ext>
            </p:extLst>
          </p:nvPr>
        </p:nvGraphicFramePr>
        <p:xfrm>
          <a:off x="8916809" y="1821073"/>
          <a:ext cx="3160382" cy="3748752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292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2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8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66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5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66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257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600" b="0" i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状态</a:t>
                      </a: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ACTION</a:t>
                      </a:r>
                      <a:endParaRPr lang="zh-CN" altLang="en-US" sz="1600" b="0" i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GOTO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5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zh-CN" altLang="en-US" sz="1600" b="0" i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zh-CN" altLang="en-US" sz="1600" b="0" i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=</a:t>
                      </a:r>
                      <a:endParaRPr lang="zh-CN" altLang="en-US" sz="1600" b="0" i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sz="1600" b="0" i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L</a:t>
                      </a:r>
                      <a:endParaRPr lang="zh-CN" altLang="en-US" sz="1600" b="0" i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R</a:t>
                      </a:r>
                      <a:endParaRPr lang="zh-CN" altLang="en-US" sz="1600" b="0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5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s4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>
                          <a:latin typeface="+mn-ea"/>
                          <a:ea typeface="+mn-ea"/>
                        </a:rPr>
                        <a:t>s5</a:t>
                      </a: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5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>
                          <a:latin typeface="+mn-ea"/>
                          <a:ea typeface="+mn-ea"/>
                        </a:rPr>
                        <a:t>acc</a:t>
                      </a: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5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>
                          <a:latin typeface="+mn-ea"/>
                          <a:ea typeface="+mn-ea"/>
                        </a:rPr>
                        <a:t>s6</a:t>
                      </a: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>
                          <a:latin typeface="+mn-ea"/>
                          <a:ea typeface="+mn-ea"/>
                        </a:rPr>
                        <a:t>r5</a:t>
                      </a: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5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>
                          <a:latin typeface="+mn-ea"/>
                          <a:ea typeface="+mn-ea"/>
                        </a:rPr>
                        <a:t>r2</a:t>
                      </a: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5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>
                          <a:latin typeface="+mn-ea"/>
                          <a:ea typeface="+mn-ea"/>
                        </a:rPr>
                        <a:t>s4</a:t>
                      </a: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>
                          <a:latin typeface="+mn-ea"/>
                          <a:ea typeface="+mn-ea"/>
                        </a:rPr>
                        <a:t>s5</a:t>
                      </a: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>
                          <a:latin typeface="+mn-ea"/>
                          <a:ea typeface="+mn-ea"/>
                        </a:rPr>
                        <a:t>8</a:t>
                      </a: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5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5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s4</a:t>
                      </a:r>
                      <a:endParaRPr lang="zh-CN" altLang="en-US" sz="1600" b="0" i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s5</a:t>
                      </a:r>
                      <a:endParaRPr lang="zh-CN" altLang="en-US" sz="1600" b="0" i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sz="1600" b="0" i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9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5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25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>
                          <a:latin typeface="+mn-ea"/>
                          <a:ea typeface="+mn-ea"/>
                        </a:rPr>
                        <a:t>r5</a:t>
                      </a: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>
                          <a:latin typeface="+mn-ea"/>
                          <a:ea typeface="+mn-ea"/>
                        </a:rPr>
                        <a:t>r5</a:t>
                      </a: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25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600" b="0" i="0" dirty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ndara"/>
                        </a:defRPr>
                      </a:lvl9pPr>
                    </a:lstStyle>
                    <a:p>
                      <a:pPr lvl="0" algn="ctr" eaLnBrk="1" hangingPunct="1">
                        <a:buNone/>
                      </a:pPr>
                      <a:endParaRPr lang="zh-CN" altLang="en-US" sz="1600" b="0" i="0" dirty="0">
                        <a:latin typeface="+mn-ea"/>
                        <a:ea typeface="+mn-ea"/>
                      </a:endParaRPr>
                    </a:p>
                  </a:txBody>
                  <a:tcPr marL="91462" marR="91462" marT="34278" marB="3427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1F908FFD-80A9-45E3-9C84-98316A9FBA64}"/>
              </a:ext>
            </a:extLst>
          </p:cNvPr>
          <p:cNvSpPr txBox="1"/>
          <p:nvPr/>
        </p:nvSpPr>
        <p:spPr>
          <a:xfrm>
            <a:off x="9512133" y="5800663"/>
            <a:ext cx="1949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分析</a:t>
            </a:r>
            <a:r>
              <a:rPr lang="en-US" altLang="zh-CN" sz="2400" dirty="0">
                <a:solidFill>
                  <a:srgbClr val="0000FF"/>
                </a:solidFill>
              </a:rPr>
              <a:t>: 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en-US" altLang="zh-CN" sz="2400" dirty="0">
                <a:solidFill>
                  <a:srgbClr val="0000FF"/>
                </a:solidFill>
              </a:rPr>
              <a:t>=j=k#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205C511-3D06-E36E-8A9C-31E8C5B59CA5}"/>
              </a:ext>
            </a:extLst>
          </p:cNvPr>
          <p:cNvGrpSpPr/>
          <p:nvPr/>
        </p:nvGrpSpPr>
        <p:grpSpPr>
          <a:xfrm>
            <a:off x="92246" y="1793266"/>
            <a:ext cx="1498650" cy="2266039"/>
            <a:chOff x="275126" y="1816126"/>
            <a:chExt cx="1498650" cy="2266039"/>
          </a:xfrm>
        </p:grpSpPr>
        <p:sp>
          <p:nvSpPr>
            <p:cNvPr id="7" name="Rectangle 37">
              <a:extLst>
                <a:ext uri="{FF2B5EF4-FFF2-40B4-BE49-F238E27FC236}">
                  <a16:creationId xmlns:a16="http://schemas.microsoft.com/office/drawing/2014/main" id="{7F0B0185-EE12-A0F8-CC53-D3777BD4D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27" y="1816126"/>
              <a:ext cx="1497049" cy="2263037"/>
            </a:xfrm>
            <a:prstGeom prst="roundRect">
              <a:avLst>
                <a:gd name="adj" fmla="val 5415"/>
              </a:avLst>
            </a:prstGeom>
            <a:solidFill>
              <a:schemeClr val="bg1"/>
            </a:solidFill>
            <a:ln w="12700">
              <a:solidFill>
                <a:srgbClr val="0E7C7E"/>
              </a:solidFill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zh-CN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0) </a:t>
              </a: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S</a:t>
              </a:r>
              <a:r>
                <a:rPr kumimoji="0" lang="en-US" altLang="zh-CN" sz="16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′ </a:t>
              </a: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→S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1) S→L=R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2) S→R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3) L→*R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4) L→id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zh-CN" sz="1800" u="none" strike="noStrike" kern="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ea"/>
                  <a:cs typeface="华文楷体" pitchFamily="2" charset="-122"/>
                </a:rPr>
                <a:t>5) R→L</a:t>
              </a:r>
            </a:p>
            <a:p>
              <a:pPr marL="609600" marR="0" lvl="0" indent="-609600" defTabSz="914400" eaLnBrk="1" fontAlgn="base" latinLnBrk="0" hangingPunct="1">
                <a:lnSpc>
                  <a:spcPts val="2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en-US" altLang="zh-CN" sz="800" u="none" strike="noStrike" kern="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华文楷体" pitchFamily="2" charset="-122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E66B18CE-0D3D-B7E1-EE35-4D01A744771E}"/>
                </a:ext>
              </a:extLst>
            </p:cNvPr>
            <p:cNvSpPr/>
            <p:nvPr/>
          </p:nvSpPr>
          <p:spPr>
            <a:xfrm>
              <a:off x="275126" y="3789751"/>
              <a:ext cx="1494000" cy="292414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270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2ED5F3-4B60-4C18-A8C7-B017F2B4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6.5</a:t>
            </a:r>
            <a:r>
              <a:rPr lang="zh-CN" altLang="en-US" dirty="0"/>
              <a:t>　</a:t>
            </a:r>
            <a:r>
              <a:rPr lang="en-US" altLang="zh-CN" dirty="0"/>
              <a:t>LALR(1)</a:t>
            </a:r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A06BF-D6D2-4094-BC7F-6834628D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9903086" cy="2091984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6.6 </a:t>
            </a:r>
            <a:r>
              <a:rPr lang="zh-CN" altLang="en-US" dirty="0"/>
              <a:t>合并同心项目集时产生归约</a:t>
            </a:r>
            <a:r>
              <a:rPr lang="en-US" altLang="zh-CN" dirty="0"/>
              <a:t>-</a:t>
            </a:r>
            <a:r>
              <a:rPr lang="zh-CN" altLang="en-US" dirty="0"/>
              <a:t>归约冲突的文法</a:t>
            </a:r>
            <a:endParaRPr lang="en-US" altLang="zh-CN" dirty="0"/>
          </a:p>
          <a:p>
            <a:pPr eaLnBrk="1" hangingPunct="1">
              <a:lnSpc>
                <a:spcPts val="18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zh-CN" altLang="zh-CN" sz="2200" noProof="1">
                <a:solidFill>
                  <a:srgbClr val="0000FF"/>
                </a:solidFill>
                <a:latin typeface="+mn-ea"/>
                <a:ea typeface="+mn-ea"/>
                <a:cs typeface="华文楷体" pitchFamily="2" charset="-122"/>
              </a:rPr>
              <a:t>0) </a:t>
            </a:r>
            <a:r>
              <a:rPr lang="en-US" altLang="zh-CN" sz="2200" noProof="1">
                <a:solidFill>
                  <a:srgbClr val="0000FF"/>
                </a:solidFill>
                <a:latin typeface="+mn-ea"/>
                <a:ea typeface="+mn-ea"/>
                <a:cs typeface="华文楷体" pitchFamily="2" charset="-122"/>
              </a:rPr>
              <a:t>S′→S</a:t>
            </a:r>
            <a:endParaRPr lang="en-US" altLang="zh-CN" sz="2200" noProof="1">
              <a:solidFill>
                <a:srgbClr val="0000FF"/>
              </a:solidFill>
              <a:latin typeface="+mn-ea"/>
              <a:ea typeface="+mn-ea"/>
            </a:endParaRPr>
          </a:p>
          <a:p>
            <a:pPr eaLnBrk="1" hangingPunct="1">
              <a:lnSpc>
                <a:spcPts val="1800"/>
              </a:lnSpc>
              <a:buFont typeface="Arial" panose="020B0604020202020204" pitchFamily="34" charset="0"/>
              <a:buNone/>
              <a:defRPr/>
            </a:pPr>
            <a:r>
              <a:rPr lang="en-US" altLang="zh-CN" sz="2200" noProof="1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1) S→aAd|bBd|aBe|bAe</a:t>
            </a:r>
          </a:p>
          <a:p>
            <a:pPr eaLnBrk="1" hangingPunct="1">
              <a:lnSpc>
                <a:spcPts val="1800"/>
              </a:lnSpc>
              <a:buFont typeface="Arial" panose="020B0604020202020204" pitchFamily="34" charset="0"/>
              <a:buNone/>
              <a:defRPr/>
            </a:pPr>
            <a:r>
              <a:rPr lang="en-US" altLang="zh-CN" sz="2200" noProof="1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2) A→c </a:t>
            </a:r>
          </a:p>
          <a:p>
            <a:pPr eaLnBrk="1" hangingPunct="1">
              <a:lnSpc>
                <a:spcPts val="1800"/>
              </a:lnSpc>
              <a:buFont typeface="Arial" panose="020B0604020202020204" pitchFamily="34" charset="0"/>
              <a:buNone/>
              <a:defRPr/>
            </a:pPr>
            <a:r>
              <a:rPr lang="en-US" altLang="zh-CN" sz="2200" noProof="1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3) B→c</a:t>
            </a:r>
            <a:endParaRPr lang="zh-CN" altLang="en-US" sz="22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B786055A-2602-41DD-93CD-AA8FBADE8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0060" y="3324384"/>
            <a:ext cx="1858876" cy="1846659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I</a:t>
            </a:r>
            <a:r>
              <a:rPr kumimoji="0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0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S′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sym typeface="Symbol" panose="05050102010706020507" pitchFamily="18" charset="2"/>
              </a:rPr>
              <a:t>•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S</a:t>
            </a:r>
            <a:r>
              <a:rPr kumimoji="0" lang="zh-CN" altLang="en-US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,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S→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sym typeface="Symbol" panose="05050102010706020507" pitchFamily="18" charset="2"/>
              </a:rPr>
              <a:t>• </a:t>
            </a:r>
            <a:r>
              <a:rPr kumimoji="0" lang="en-US" altLang="zh-CN" sz="200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aAd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 ,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S→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sym typeface="Symbol" panose="05050102010706020507" pitchFamily="18" charset="2"/>
              </a:rPr>
              <a:t>• </a:t>
            </a:r>
            <a:r>
              <a:rPr kumimoji="0" lang="en-US" altLang="zh-CN" sz="200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bBd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 ,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S→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aBe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, #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S→ 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sym typeface="Symbol" panose="05050102010706020507" pitchFamily="18" charset="2"/>
              </a:rPr>
              <a:t>•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bAe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, #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584DF6D8-CA76-4E99-B12E-097DE933E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0556" y="1848009"/>
            <a:ext cx="1645444" cy="706437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I</a:t>
            </a:r>
            <a:r>
              <a:rPr kumimoji="0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1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S′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→ S · , #</a:t>
            </a: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86321463-D174-433A-A3B7-2CFA03835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0556" y="2640171"/>
            <a:ext cx="1645444" cy="1631216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2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S→ a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·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Ad,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S→ a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·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Be,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A→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·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c , d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B→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·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c , e</a:t>
            </a: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72B11AC9-475A-4A9E-A339-560B9E18C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4097" y="3479576"/>
            <a:ext cx="503261" cy="40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a</a:t>
            </a:r>
          </a:p>
        </p:txBody>
      </p:sp>
      <p:sp>
        <p:nvSpPr>
          <p:cNvPr id="12" name="Text Box 14">
            <a:extLst>
              <a:ext uri="{FF2B5EF4-FFF2-40B4-BE49-F238E27FC236}">
                <a16:creationId xmlns:a16="http://schemas.microsoft.com/office/drawing/2014/main" id="{9A1F4179-495A-4EE2-87D1-98A794367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143" y="4368959"/>
            <a:ext cx="1621182" cy="1631216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3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S→ b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·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Bd,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S→ b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·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Ae, #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B→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·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c , d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A→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· 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c , e</a:t>
            </a:r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AE3C26E7-D121-4644-B107-D0D2C4044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1875" y="4672295"/>
            <a:ext cx="533424" cy="40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b</a:t>
            </a:r>
            <a:endParaRPr kumimoji="0" lang="zh-CN" altLang="en-US" sz="20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4" name="Text Box 18">
            <a:extLst>
              <a:ext uri="{FF2B5EF4-FFF2-40B4-BE49-F238E27FC236}">
                <a16:creationId xmlns:a16="http://schemas.microsoft.com/office/drawing/2014/main" id="{8DAC36EC-1E5E-4ACA-B352-E929EF295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1034" y="1614646"/>
            <a:ext cx="1761176" cy="605294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4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S→ </a:t>
            </a: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aA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·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d, #</a:t>
            </a:r>
          </a:p>
        </p:txBody>
      </p:sp>
      <p:sp>
        <p:nvSpPr>
          <p:cNvPr id="16" name="Text Box 20">
            <a:extLst>
              <a:ext uri="{FF2B5EF4-FFF2-40B4-BE49-F238E27FC236}">
                <a16:creationId xmlns:a16="http://schemas.microsoft.com/office/drawing/2014/main" id="{0355E1EE-6F8E-4E03-B247-A4B25F904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2284" y="1873943"/>
            <a:ext cx="457221" cy="40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A</a:t>
            </a:r>
          </a:p>
        </p:txBody>
      </p:sp>
      <p:sp>
        <p:nvSpPr>
          <p:cNvPr id="17" name="Text Box 21">
            <a:extLst>
              <a:ext uri="{FF2B5EF4-FFF2-40B4-BE49-F238E27FC236}">
                <a16:creationId xmlns:a16="http://schemas.microsoft.com/office/drawing/2014/main" id="{9AE5B46D-CAF5-42B2-B73B-EEAA5C08B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470" y="2279809"/>
            <a:ext cx="1751892" cy="605294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5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S→ </a:t>
            </a: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aB</a:t>
            </a:r>
            <a:r>
              <a:rPr kumimoji="0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e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 #</a:t>
            </a:r>
          </a:p>
        </p:txBody>
      </p:sp>
      <p:sp>
        <p:nvSpPr>
          <p:cNvPr id="19" name="Text Box 23">
            <a:extLst>
              <a:ext uri="{FF2B5EF4-FFF2-40B4-BE49-F238E27FC236}">
                <a16:creationId xmlns:a16="http://schemas.microsoft.com/office/drawing/2014/main" id="{58A200E7-4844-4CCA-AE1A-AED0C362E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2284" y="2523478"/>
            <a:ext cx="457221" cy="40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B</a:t>
            </a:r>
          </a:p>
        </p:txBody>
      </p:sp>
      <p:sp>
        <p:nvSpPr>
          <p:cNvPr id="20" name="Text Box 24">
            <a:extLst>
              <a:ext uri="{FF2B5EF4-FFF2-40B4-BE49-F238E27FC236}">
                <a16:creationId xmlns:a16="http://schemas.microsoft.com/office/drawing/2014/main" id="{EBAA8D60-59B8-4AA8-AB3F-E5D681AFE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1242" y="2927189"/>
            <a:ext cx="1729120" cy="862012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6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A→ c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·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, d</a:t>
            </a:r>
          </a:p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B→ c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, e</a:t>
            </a:r>
          </a:p>
        </p:txBody>
      </p:sp>
      <p:sp>
        <p:nvSpPr>
          <p:cNvPr id="22" name="Text Box 26">
            <a:extLst>
              <a:ext uri="{FF2B5EF4-FFF2-40B4-BE49-F238E27FC236}">
                <a16:creationId xmlns:a16="http://schemas.microsoft.com/office/drawing/2014/main" id="{E3649BE4-0195-4DB9-9CCF-55A104D04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6485" y="3020480"/>
            <a:ext cx="381017" cy="40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c</a:t>
            </a:r>
          </a:p>
        </p:txBody>
      </p:sp>
      <p:sp>
        <p:nvSpPr>
          <p:cNvPr id="23" name="Text Box 27">
            <a:extLst>
              <a:ext uri="{FF2B5EF4-FFF2-40B4-BE49-F238E27FC236}">
                <a16:creationId xmlns:a16="http://schemas.microsoft.com/office/drawing/2014/main" id="{7B0B08DD-60C5-452B-A0F1-C2DDB06B8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6925" y="1608878"/>
            <a:ext cx="1653911" cy="604800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10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S→ </a:t>
            </a: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aAd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 , #</a:t>
            </a:r>
          </a:p>
        </p:txBody>
      </p:sp>
      <p:sp>
        <p:nvSpPr>
          <p:cNvPr id="25" name="Text Box 29">
            <a:extLst>
              <a:ext uri="{FF2B5EF4-FFF2-40B4-BE49-F238E27FC236}">
                <a16:creationId xmlns:a16="http://schemas.microsoft.com/office/drawing/2014/main" id="{C9F5D041-AE4D-4F00-B6AB-D7E968A17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8757" y="1536930"/>
            <a:ext cx="373812" cy="40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d</a:t>
            </a:r>
          </a:p>
        </p:txBody>
      </p:sp>
      <p:sp>
        <p:nvSpPr>
          <p:cNvPr id="26" name="Text Box 33">
            <a:extLst>
              <a:ext uri="{FF2B5EF4-FFF2-40B4-BE49-F238E27FC236}">
                <a16:creationId xmlns:a16="http://schemas.microsoft.com/office/drawing/2014/main" id="{F4A3E937-721B-4416-AA81-E0B040C7A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6337" y="2927618"/>
            <a:ext cx="398698" cy="40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</a:t>
            </a:r>
          </a:p>
        </p:txBody>
      </p:sp>
      <p:sp>
        <p:nvSpPr>
          <p:cNvPr id="28" name="Text Box 18">
            <a:extLst>
              <a:ext uri="{FF2B5EF4-FFF2-40B4-BE49-F238E27FC236}">
                <a16:creationId xmlns:a16="http://schemas.microsoft.com/office/drawing/2014/main" id="{EF4B19D3-B564-4B33-A494-0347175F0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1242" y="3864066"/>
            <a:ext cx="1730968" cy="605294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7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S→ </a:t>
            </a: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bB</a:t>
            </a:r>
            <a:r>
              <a:rPr kumimoji="0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d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 #</a:t>
            </a:r>
          </a:p>
        </p:txBody>
      </p:sp>
      <p:sp>
        <p:nvSpPr>
          <p:cNvPr id="30" name="Text Box 20">
            <a:extLst>
              <a:ext uri="{FF2B5EF4-FFF2-40B4-BE49-F238E27FC236}">
                <a16:creationId xmlns:a16="http://schemas.microsoft.com/office/drawing/2014/main" id="{61999DC2-F0F9-49B5-940C-FC5EE58FF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2284" y="3945424"/>
            <a:ext cx="457221" cy="40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B</a:t>
            </a:r>
          </a:p>
        </p:txBody>
      </p:sp>
      <p:sp>
        <p:nvSpPr>
          <p:cNvPr id="31" name="Text Box 21">
            <a:extLst>
              <a:ext uri="{FF2B5EF4-FFF2-40B4-BE49-F238E27FC236}">
                <a16:creationId xmlns:a16="http://schemas.microsoft.com/office/drawing/2014/main" id="{103C084C-F471-4D23-9F32-F57D152F2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7943" y="4527736"/>
            <a:ext cx="1729120" cy="605294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8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S→ </a:t>
            </a: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aA</a:t>
            </a:r>
            <a:r>
              <a:rPr kumimoji="0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e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, #</a:t>
            </a:r>
          </a:p>
        </p:txBody>
      </p:sp>
      <p:sp>
        <p:nvSpPr>
          <p:cNvPr id="33" name="Text Box 23">
            <a:extLst>
              <a:ext uri="{FF2B5EF4-FFF2-40B4-BE49-F238E27FC236}">
                <a16:creationId xmlns:a16="http://schemas.microsoft.com/office/drawing/2014/main" id="{E26F0485-8A0B-4F03-A2EE-A70F2918E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3195" y="4584387"/>
            <a:ext cx="457221" cy="40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A</a:t>
            </a:r>
          </a:p>
        </p:txBody>
      </p:sp>
      <p:sp>
        <p:nvSpPr>
          <p:cNvPr id="34" name="Text Box 24">
            <a:extLst>
              <a:ext uri="{FF2B5EF4-FFF2-40B4-BE49-F238E27FC236}">
                <a16:creationId xmlns:a16="http://schemas.microsoft.com/office/drawing/2014/main" id="{FF0047C9-6761-40F4-A5F9-40C837D6D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9900" y="5193205"/>
            <a:ext cx="1751892" cy="861774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9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000" kern="0" dirty="0">
                <a:solidFill>
                  <a:srgbClr val="FF0000"/>
                </a:solidFill>
                <a:latin typeface="+mn-ea"/>
                <a:ea typeface="+mn-ea"/>
              </a:rPr>
              <a:t>A→ c</a:t>
            </a:r>
            <a:r>
              <a:rPr lang="en-US" altLang="zh-CN" sz="2000" kern="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kern="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kumimoji="1" lang="en-US" altLang="zh-CN" sz="2000" kern="0" dirty="0">
                <a:solidFill>
                  <a:srgbClr val="FF0000"/>
                </a:solidFill>
                <a:latin typeface="+mn-ea"/>
                <a:ea typeface="+mn-ea"/>
              </a:rPr>
              <a:t> , e</a:t>
            </a:r>
          </a:p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B→ c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</a:rPr>
              <a:t> , d</a:t>
            </a:r>
          </a:p>
        </p:txBody>
      </p:sp>
      <p:sp>
        <p:nvSpPr>
          <p:cNvPr id="36" name="Text Box 26">
            <a:extLst>
              <a:ext uri="{FF2B5EF4-FFF2-40B4-BE49-F238E27FC236}">
                <a16:creationId xmlns:a16="http://schemas.microsoft.com/office/drawing/2014/main" id="{73D325DB-FB92-469E-BFFE-213F5DE07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933" y="5191907"/>
            <a:ext cx="381017" cy="40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c</a:t>
            </a:r>
          </a:p>
        </p:txBody>
      </p:sp>
      <p:sp>
        <p:nvSpPr>
          <p:cNvPr id="37" name="Text Box 27">
            <a:extLst>
              <a:ext uri="{FF2B5EF4-FFF2-40B4-BE49-F238E27FC236}">
                <a16:creationId xmlns:a16="http://schemas.microsoft.com/office/drawing/2014/main" id="{9EDC3592-E6AF-4620-8553-C762199FF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6925" y="2265363"/>
            <a:ext cx="1653911" cy="605294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11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S→ </a:t>
            </a: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aBe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 , #</a:t>
            </a:r>
          </a:p>
        </p:txBody>
      </p:sp>
      <p:sp>
        <p:nvSpPr>
          <p:cNvPr id="39" name="Text Box 29">
            <a:extLst>
              <a:ext uri="{FF2B5EF4-FFF2-40B4-BE49-F238E27FC236}">
                <a16:creationId xmlns:a16="http://schemas.microsoft.com/office/drawing/2014/main" id="{6C200134-6D24-4697-AD81-55413B52F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4923" y="2180092"/>
            <a:ext cx="373812" cy="40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e</a:t>
            </a:r>
          </a:p>
        </p:txBody>
      </p:sp>
      <p:sp>
        <p:nvSpPr>
          <p:cNvPr id="40" name="Text Box 27">
            <a:extLst>
              <a:ext uri="{FF2B5EF4-FFF2-40B4-BE49-F238E27FC236}">
                <a16:creationId xmlns:a16="http://schemas.microsoft.com/office/drawing/2014/main" id="{751BA621-BBC7-4A2F-A5DA-B5AFDDEA7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8735" y="3864157"/>
            <a:ext cx="1676780" cy="605294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12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S→ </a:t>
            </a: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bBd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 , #</a:t>
            </a:r>
          </a:p>
        </p:txBody>
      </p:sp>
      <p:sp>
        <p:nvSpPr>
          <p:cNvPr id="42" name="Text Box 29">
            <a:extLst>
              <a:ext uri="{FF2B5EF4-FFF2-40B4-BE49-F238E27FC236}">
                <a16:creationId xmlns:a16="http://schemas.microsoft.com/office/drawing/2014/main" id="{692303B6-838E-4EA5-B864-C599082DE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3134" y="3546354"/>
            <a:ext cx="397417" cy="40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d</a:t>
            </a:r>
          </a:p>
        </p:txBody>
      </p:sp>
      <p:sp>
        <p:nvSpPr>
          <p:cNvPr id="43" name="Text Box 27">
            <a:extLst>
              <a:ext uri="{FF2B5EF4-FFF2-40B4-BE49-F238E27FC236}">
                <a16:creationId xmlns:a16="http://schemas.microsoft.com/office/drawing/2014/main" id="{2372CB8F-4D4E-4B7C-B20E-7A8916989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8735" y="4522720"/>
            <a:ext cx="1676779" cy="605294"/>
          </a:xfrm>
          <a:prstGeom prst="rect">
            <a:avLst/>
          </a:prstGeom>
          <a:solidFill>
            <a:srgbClr val="FFFFFF"/>
          </a:solidFill>
          <a:ln w="12700">
            <a:solidFill>
              <a:sysClr val="windowText" lastClr="000000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I</a:t>
            </a:r>
            <a:r>
              <a:rPr kumimoji="1" lang="en-US" altLang="zh-CN" sz="200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13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:</a:t>
            </a:r>
          </a:p>
          <a:p>
            <a:pPr marL="0" marR="0" lvl="0" indent="0" defTabSz="91440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S→ </a:t>
            </a:r>
            <a:r>
              <a:rPr kumimoji="1" lang="en-US" altLang="zh-CN" sz="200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aAe</a:t>
            </a: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·</a:t>
            </a:r>
            <a:r>
              <a:rPr kumimoji="1" lang="en-US" altLang="zh-CN" sz="20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</a:rPr>
              <a:t> , #</a:t>
            </a:r>
          </a:p>
        </p:txBody>
      </p:sp>
      <p:sp>
        <p:nvSpPr>
          <p:cNvPr id="45" name="Text Box 29">
            <a:extLst>
              <a:ext uri="{FF2B5EF4-FFF2-40B4-BE49-F238E27FC236}">
                <a16:creationId xmlns:a16="http://schemas.microsoft.com/office/drawing/2014/main" id="{0360345C-7B0C-4EA1-981A-9C4240F45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5316" y="4469360"/>
            <a:ext cx="308721" cy="40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e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F7DA717-11BE-4049-88F5-CA3C4DDE3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563" y="6101666"/>
            <a:ext cx="11395058" cy="40011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合并同心集</a:t>
            </a:r>
            <a:r>
              <a:rPr lang="zh-CN" altLang="en-US" sz="2000" kern="0" noProof="1">
                <a:solidFill>
                  <a:prstClr val="black"/>
                </a:solidFill>
                <a:latin typeface="+mn-ea"/>
                <a:cs typeface="+mn-ea"/>
              </a:rPr>
              <a:t>时</a:t>
            </a:r>
            <a:r>
              <a:rPr kumimoji="0" lang="zh-CN" altLang="en-US" sz="2000" i="0" u="none" strike="noStrike" kern="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产生归约</a:t>
            </a:r>
            <a:r>
              <a:rPr kumimoji="0" lang="en-US" altLang="zh-CN" sz="2000" i="0" u="none" strike="noStrike" kern="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-</a:t>
            </a:r>
            <a:r>
              <a:rPr kumimoji="0" lang="zh-CN" altLang="en-US" sz="2000" i="0" u="none" strike="noStrike" kern="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归约冲突</a:t>
            </a:r>
            <a:r>
              <a:rPr kumimoji="0" lang="en-US" altLang="zh-CN" sz="2000" i="0" u="none" strike="noStrike" kern="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, </a:t>
            </a:r>
            <a:r>
              <a:rPr lang="zh-CN" altLang="en-US" sz="2000" kern="0" noProof="1">
                <a:solidFill>
                  <a:prstClr val="black"/>
                </a:solidFill>
                <a:latin typeface="+mn-ea"/>
                <a:cs typeface="+mn-ea"/>
              </a:rPr>
              <a:t>故</a:t>
            </a:r>
            <a:r>
              <a:rPr kumimoji="0" lang="zh-CN" altLang="en-US" sz="2000" i="0" u="none" strike="noStrike" kern="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不是</a:t>
            </a:r>
            <a:r>
              <a:rPr kumimoji="0" lang="en-US" altLang="zh-CN" sz="2000" i="0" u="none" strike="noStrike" kern="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LALR(1)</a:t>
            </a:r>
            <a:r>
              <a:rPr lang="zh-CN" altLang="en-US" sz="2000" kern="0" noProof="1">
                <a:solidFill>
                  <a:prstClr val="black"/>
                </a:solidFill>
                <a:latin typeface="+mn-ea"/>
                <a:cs typeface="+mn-ea"/>
              </a:rPr>
              <a:t>文法。</a:t>
            </a:r>
            <a:r>
              <a:rPr lang="zh-CN" altLang="en-US" sz="2000" kern="0" noProof="1">
                <a:solidFill>
                  <a:srgbClr val="0000FF"/>
                </a:solidFill>
                <a:latin typeface="+mn-ea"/>
                <a:cs typeface="+mn-ea"/>
              </a:rPr>
              <a:t>合并同心集会不会产生移进</a:t>
            </a:r>
            <a:r>
              <a:rPr lang="en-US" altLang="zh-CN" sz="2000" kern="0" noProof="1">
                <a:solidFill>
                  <a:srgbClr val="0000FF"/>
                </a:solidFill>
                <a:latin typeface="+mn-ea"/>
                <a:cs typeface="+mn-ea"/>
              </a:rPr>
              <a:t>-</a:t>
            </a:r>
            <a:r>
              <a:rPr lang="zh-CN" altLang="en-US" sz="2000" kern="0" noProof="1">
                <a:solidFill>
                  <a:srgbClr val="0000FF"/>
                </a:solidFill>
                <a:latin typeface="+mn-ea"/>
                <a:cs typeface="+mn-ea"/>
              </a:rPr>
              <a:t>归约冲突？</a:t>
            </a:r>
            <a:endParaRPr kumimoji="0" lang="zh-CN" altLang="en-US" sz="1400" i="0" u="none" strike="noStrike" kern="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94951C5-D5F0-4C7D-8C4D-5F070366DAC0}"/>
              </a:ext>
            </a:extLst>
          </p:cNvPr>
          <p:cNvSpPr txBox="1"/>
          <p:nvPr/>
        </p:nvSpPr>
        <p:spPr>
          <a:xfrm>
            <a:off x="1349659" y="3263351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</a:t>
            </a:r>
            <a:endParaRPr lang="en-US" altLang="zh-CN" b="1" dirty="0"/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4302CABE-DF28-4C1C-A831-ABD68C7219D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558936" y="3455779"/>
            <a:ext cx="891620" cy="6796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B7DC4563-2A93-4BDF-B81C-AC831417D4A3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083457" y="1917293"/>
            <a:ext cx="1217577" cy="9678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05AD0C70-5C05-4B11-8C9F-3F1C25E5E91B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573701" y="2201228"/>
            <a:ext cx="876855" cy="13608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AFFF0A34-726A-437B-B57E-696BEFB30EFA}"/>
              </a:ext>
            </a:extLst>
          </p:cNvPr>
          <p:cNvCxnSpPr>
            <a:cxnSpLocks/>
          </p:cNvCxnSpPr>
          <p:nvPr/>
        </p:nvCxnSpPr>
        <p:spPr>
          <a:xfrm>
            <a:off x="3586891" y="5021930"/>
            <a:ext cx="865252" cy="1626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D163CCA-FE78-4F1C-850C-8DC579BCD61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02635" y="2582456"/>
            <a:ext cx="1205835" cy="5191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0F7BA7C-2AEC-4F8C-8353-DEAA1811D721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 flipV="1">
            <a:off x="6096000" y="3358195"/>
            <a:ext cx="1235242" cy="975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D25170BC-8F5A-420C-B465-A96C9240E225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6083457" y="4166713"/>
            <a:ext cx="1247785" cy="3844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3CA1843E-E471-4DF3-8234-CD5995F4DD7B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6102635" y="4830383"/>
            <a:ext cx="1235308" cy="2393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0EB04383-A0F6-444F-A464-6834807BCA48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6114775" y="5519176"/>
            <a:ext cx="1205125" cy="1049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85496E28-6E8A-40CE-AEC3-1BC19677119D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V="1">
            <a:off x="9062210" y="1911278"/>
            <a:ext cx="594715" cy="60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49B24389-F983-4F64-A4B1-F6EA0218349F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 flipV="1">
            <a:off x="9060362" y="2568010"/>
            <a:ext cx="596563" cy="144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BFA226F4-B903-4036-A5FE-02BD2CC82906}"/>
              </a:ext>
            </a:extLst>
          </p:cNvPr>
          <p:cNvCxnSpPr>
            <a:cxnSpLocks/>
            <a:stCxn id="28" idx="3"/>
            <a:endCxn id="40" idx="1"/>
          </p:cNvCxnSpPr>
          <p:nvPr/>
        </p:nvCxnSpPr>
        <p:spPr>
          <a:xfrm>
            <a:off x="9062210" y="4166713"/>
            <a:ext cx="506525" cy="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233F479-485D-4CF3-B7F1-0AD155F78064}"/>
              </a:ext>
            </a:extLst>
          </p:cNvPr>
          <p:cNvCxnSpPr>
            <a:cxnSpLocks/>
            <a:stCxn id="31" idx="3"/>
            <a:endCxn id="43" idx="1"/>
          </p:cNvCxnSpPr>
          <p:nvPr/>
        </p:nvCxnSpPr>
        <p:spPr>
          <a:xfrm flipV="1">
            <a:off x="9067063" y="4825367"/>
            <a:ext cx="501672" cy="50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92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E40E8D-FAEF-4840-88DC-89F52274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6.5</a:t>
            </a:r>
            <a:r>
              <a:rPr lang="zh-CN" altLang="en-US" dirty="0"/>
              <a:t>　</a:t>
            </a:r>
            <a:r>
              <a:rPr lang="en-US" altLang="zh-CN" dirty="0"/>
              <a:t>LALR(1)</a:t>
            </a:r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289927-A3E5-4467-8933-13DA0E021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/>
              <a:t>LALR(1)</a:t>
            </a:r>
            <a:r>
              <a:rPr lang="zh-CN" altLang="en-US" sz="3200" dirty="0"/>
              <a:t>的特点：</a:t>
            </a:r>
            <a:endParaRPr lang="en-US" altLang="zh-CN" sz="3200" dirty="0"/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形式上与</a:t>
            </a:r>
            <a:r>
              <a:rPr lang="en-US" altLang="zh-CN" sz="2800" dirty="0">
                <a:solidFill>
                  <a:schemeClr val="tx1"/>
                </a:solidFill>
              </a:rPr>
              <a:t>LR(1)</a:t>
            </a:r>
            <a:r>
              <a:rPr lang="zh-CN" altLang="en-US" sz="2800" dirty="0">
                <a:solidFill>
                  <a:schemeClr val="tx1"/>
                </a:solidFill>
              </a:rPr>
              <a:t>相同</a:t>
            </a: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大小上与</a:t>
            </a:r>
            <a:r>
              <a:rPr lang="en-US" altLang="zh-CN" sz="2800" dirty="0">
                <a:solidFill>
                  <a:schemeClr val="tx1"/>
                </a:solidFill>
              </a:rPr>
              <a:t>LR(0)/SLR</a:t>
            </a:r>
            <a:r>
              <a:rPr lang="zh-CN" altLang="en-US" sz="2800" dirty="0">
                <a:solidFill>
                  <a:schemeClr val="tx1"/>
                </a:solidFill>
              </a:rPr>
              <a:t>相当</a:t>
            </a: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分析能力介于</a:t>
            </a:r>
            <a:r>
              <a:rPr lang="en-US" altLang="zh-CN" sz="2800" dirty="0">
                <a:solidFill>
                  <a:schemeClr val="tx1"/>
                </a:solidFill>
              </a:rPr>
              <a:t>SLR</a:t>
            </a:r>
            <a:r>
              <a:rPr lang="zh-CN" altLang="en-US" sz="2800" dirty="0">
                <a:solidFill>
                  <a:schemeClr val="tx1"/>
                </a:solidFill>
              </a:rPr>
              <a:t>和</a:t>
            </a:r>
            <a:r>
              <a:rPr lang="en-US" altLang="zh-CN" sz="2800" dirty="0">
                <a:solidFill>
                  <a:schemeClr val="tx1"/>
                </a:solidFill>
              </a:rPr>
              <a:t>LR(1)</a:t>
            </a:r>
            <a:r>
              <a:rPr lang="zh-CN" altLang="en-US" sz="2800" dirty="0">
                <a:solidFill>
                  <a:schemeClr val="tx1"/>
                </a:solidFill>
              </a:rPr>
              <a:t>二者之间</a:t>
            </a:r>
          </a:p>
          <a:p>
            <a:pPr marL="457200" lvl="1" indent="0"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   LR(0) &lt; SLR(1) &lt; </a:t>
            </a:r>
            <a:r>
              <a:rPr lang="en-US" altLang="zh-CN" sz="2800" dirty="0"/>
              <a:t>LALR(1)</a:t>
            </a:r>
            <a:r>
              <a:rPr lang="en-US" altLang="zh-CN" sz="2800" dirty="0">
                <a:solidFill>
                  <a:schemeClr val="tx1"/>
                </a:solidFill>
              </a:rPr>
              <a:t> &lt; LR(1)</a:t>
            </a: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合并后的向前搜索符集合仍为</a:t>
            </a:r>
            <a:r>
              <a:rPr lang="en-US" altLang="zh-CN" sz="2800" dirty="0">
                <a:solidFill>
                  <a:schemeClr val="tx1"/>
                </a:solidFill>
              </a:rPr>
              <a:t>FOLLOW</a:t>
            </a:r>
            <a:r>
              <a:rPr lang="zh-CN" altLang="en-US" sz="2800" dirty="0">
                <a:solidFill>
                  <a:schemeClr val="tx1"/>
                </a:solidFill>
              </a:rPr>
              <a:t>集的子集</a:t>
            </a:r>
          </a:p>
          <a:p>
            <a:pPr lvl="1"/>
            <a:endParaRPr lang="en-US" altLang="zh-CN" sz="2200" dirty="0"/>
          </a:p>
          <a:p>
            <a:pPr lvl="1"/>
            <a:endParaRPr lang="en-US" altLang="zh-CN" sz="22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8946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4C031766-8DE6-4635-B110-CDE9EF7FB77B}"/>
              </a:ext>
            </a:extLst>
          </p:cNvPr>
          <p:cNvSpPr/>
          <p:nvPr/>
        </p:nvSpPr>
        <p:spPr>
          <a:xfrm>
            <a:off x="6148457" y="3443101"/>
            <a:ext cx="4933384" cy="2816817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C6A70DF-3F29-4D98-95A7-91E061CA6A86}"/>
              </a:ext>
            </a:extLst>
          </p:cNvPr>
          <p:cNvSpPr/>
          <p:nvPr/>
        </p:nvSpPr>
        <p:spPr>
          <a:xfrm>
            <a:off x="5957754" y="2325228"/>
            <a:ext cx="5367130" cy="427515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012AAA-DAFE-4CD3-A766-4EC74F9F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6.5</a:t>
            </a:r>
            <a:r>
              <a:rPr lang="zh-CN" altLang="en-US" dirty="0"/>
              <a:t>　</a:t>
            </a:r>
            <a:r>
              <a:rPr lang="en-US" altLang="zh-CN" dirty="0"/>
              <a:t>LALR(1)</a:t>
            </a:r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BB886D-2D6F-44BA-BE40-2EA49E4A7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538690"/>
          </a:xfrm>
          <a:noFill/>
        </p:spPr>
        <p:txBody>
          <a:bodyPr/>
          <a:lstStyle/>
          <a:p>
            <a:r>
              <a:rPr lang="zh-CN" altLang="en-US" dirty="0"/>
              <a:t>不同语法分析方法及其文法之间的关系</a:t>
            </a:r>
            <a:endParaRPr lang="en-US" altLang="zh-CN" dirty="0"/>
          </a:p>
          <a:p>
            <a:pPr lvl="1"/>
            <a:r>
              <a:rPr lang="en-US" altLang="zh-CN" sz="2400" dirty="0"/>
              <a:t>LR(0) ⊂ SLR(1) ⊂ LALR(1) ⊂ LR(1)</a:t>
            </a:r>
          </a:p>
          <a:p>
            <a:pPr lvl="1"/>
            <a:r>
              <a:rPr lang="en-US" altLang="zh-CN" sz="2400" dirty="0"/>
              <a:t>LL(1) ⊂ LR(1)</a:t>
            </a:r>
          </a:p>
          <a:p>
            <a:pPr lvl="1"/>
            <a:r>
              <a:rPr lang="zh-CN" altLang="en-US" sz="2400" dirty="0"/>
              <a:t>皆为无二义性文法</a:t>
            </a:r>
            <a:endParaRPr lang="en-US" altLang="zh-CN" sz="2400" dirty="0"/>
          </a:p>
          <a:p>
            <a:pPr lvl="1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2EB7DA-58DA-4B16-B29F-59825C655D60}"/>
              </a:ext>
            </a:extLst>
          </p:cNvPr>
          <p:cNvSpPr txBox="1"/>
          <p:nvPr/>
        </p:nvSpPr>
        <p:spPr>
          <a:xfrm>
            <a:off x="8963628" y="243639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上下文无关文法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19BD361-9D6A-458D-A3E2-3E7DF193707B}"/>
              </a:ext>
            </a:extLst>
          </p:cNvPr>
          <p:cNvSpPr/>
          <p:nvPr/>
        </p:nvSpPr>
        <p:spPr>
          <a:xfrm>
            <a:off x="6076801" y="2898717"/>
            <a:ext cx="5155095" cy="358273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F54830-E844-4821-8513-581D07381D10}"/>
              </a:ext>
            </a:extLst>
          </p:cNvPr>
          <p:cNvSpPr txBox="1"/>
          <p:nvPr/>
        </p:nvSpPr>
        <p:spPr>
          <a:xfrm>
            <a:off x="7545467" y="299859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无二义性的上下文无关文法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00BB222-5993-4374-A9BD-8B9AD76EFFA6}"/>
              </a:ext>
            </a:extLst>
          </p:cNvPr>
          <p:cNvSpPr txBox="1"/>
          <p:nvPr/>
        </p:nvSpPr>
        <p:spPr>
          <a:xfrm>
            <a:off x="9162160" y="362963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LR(1)</a:t>
            </a:r>
            <a:endParaRPr lang="zh-CN" altLang="en-US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0655F0B-C9C1-4FBD-BBBA-2D0BACEF86DE}"/>
              </a:ext>
            </a:extLst>
          </p:cNvPr>
          <p:cNvSpPr/>
          <p:nvPr/>
        </p:nvSpPr>
        <p:spPr>
          <a:xfrm>
            <a:off x="6513202" y="3963365"/>
            <a:ext cx="4203895" cy="211001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F678F33-9A8E-4259-B251-177848115A5B}"/>
              </a:ext>
            </a:extLst>
          </p:cNvPr>
          <p:cNvSpPr txBox="1"/>
          <p:nvPr/>
        </p:nvSpPr>
        <p:spPr>
          <a:xfrm>
            <a:off x="8836894" y="411237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LALR(1)</a:t>
            </a:r>
            <a:endParaRPr lang="zh-CN" altLang="en-US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9C8C470-0E3E-49B3-B15B-72862BF15C2E}"/>
              </a:ext>
            </a:extLst>
          </p:cNvPr>
          <p:cNvSpPr/>
          <p:nvPr/>
        </p:nvSpPr>
        <p:spPr>
          <a:xfrm>
            <a:off x="6832931" y="4397299"/>
            <a:ext cx="3288402" cy="1559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CDE6C14-58B1-493F-8B5C-C8853E61D969}"/>
              </a:ext>
            </a:extLst>
          </p:cNvPr>
          <p:cNvSpPr txBox="1"/>
          <p:nvPr/>
        </p:nvSpPr>
        <p:spPr>
          <a:xfrm>
            <a:off x="9140057" y="489163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SLR(1)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6DD2BF5-0264-4199-813E-B1BD911F07DF}"/>
              </a:ext>
            </a:extLst>
          </p:cNvPr>
          <p:cNvSpPr/>
          <p:nvPr/>
        </p:nvSpPr>
        <p:spPr>
          <a:xfrm>
            <a:off x="7108944" y="4592835"/>
            <a:ext cx="1978297" cy="11723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0727792-A85F-40B5-B1B3-0A125B4D30DC}"/>
              </a:ext>
            </a:extLst>
          </p:cNvPr>
          <p:cNvSpPr txBox="1"/>
          <p:nvPr/>
        </p:nvSpPr>
        <p:spPr>
          <a:xfrm>
            <a:off x="8327611" y="499252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LR(0)</a:t>
            </a:r>
            <a:endParaRPr lang="zh-CN" alt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DAFBBE4-B0C4-4BD8-B69A-7C546D091B61}"/>
              </a:ext>
            </a:extLst>
          </p:cNvPr>
          <p:cNvSpPr/>
          <p:nvPr/>
        </p:nvSpPr>
        <p:spPr>
          <a:xfrm>
            <a:off x="7172015" y="3629636"/>
            <a:ext cx="1202464" cy="244374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ED63DD8-E544-49DF-B87B-0CB4D2D35295}"/>
              </a:ext>
            </a:extLst>
          </p:cNvPr>
          <p:cNvSpPr txBox="1"/>
          <p:nvPr/>
        </p:nvSpPr>
        <p:spPr>
          <a:xfrm>
            <a:off x="7385961" y="370165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LL(1)</a:t>
            </a:r>
            <a:endParaRPr lang="zh-CN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6519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6.1</a:t>
            </a:r>
            <a:r>
              <a:rPr lang="zh-CN" altLang="en-US" b="1" dirty="0"/>
              <a:t>　</a:t>
            </a:r>
            <a:r>
              <a:rPr lang="en-US" altLang="zh-CN" b="1" dirty="0"/>
              <a:t>LR</a:t>
            </a:r>
            <a:r>
              <a:rPr lang="zh-CN" altLang="en-US" b="1" dirty="0"/>
              <a:t>分析概述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6.2</a:t>
            </a:r>
            <a:r>
              <a:rPr lang="zh-CN" altLang="en-US" b="1" dirty="0"/>
              <a:t>　</a:t>
            </a:r>
            <a:r>
              <a:rPr lang="en-US" altLang="zh-CN" b="1" dirty="0"/>
              <a:t>LR(0)</a:t>
            </a:r>
            <a:r>
              <a:rPr lang="zh-CN" altLang="en-US" b="1" dirty="0"/>
              <a:t>分析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6.3</a:t>
            </a:r>
            <a:r>
              <a:rPr lang="zh-CN" altLang="en-US" b="1" dirty="0"/>
              <a:t>　</a:t>
            </a:r>
            <a:r>
              <a:rPr lang="en-US" altLang="zh-CN" b="1" dirty="0"/>
              <a:t>SLR(1)</a:t>
            </a:r>
            <a:r>
              <a:rPr lang="zh-CN" altLang="en-US" b="1" dirty="0"/>
              <a:t>分析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6.4</a:t>
            </a:r>
            <a:r>
              <a:rPr lang="zh-CN" altLang="en-US" b="1" dirty="0"/>
              <a:t>　</a:t>
            </a:r>
            <a:r>
              <a:rPr lang="en-US" altLang="zh-CN" b="1" dirty="0"/>
              <a:t>LR(1)</a:t>
            </a:r>
            <a:r>
              <a:rPr lang="zh-CN" altLang="en-US" b="1" dirty="0"/>
              <a:t>分析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6.5</a:t>
            </a:r>
            <a:r>
              <a:rPr lang="zh-CN" altLang="en-US" b="1" dirty="0"/>
              <a:t>　</a:t>
            </a:r>
            <a:r>
              <a:rPr lang="en-US" altLang="zh-CN" b="1" dirty="0"/>
              <a:t>LALR(1)</a:t>
            </a:r>
            <a:r>
              <a:rPr lang="zh-CN" altLang="en-US" b="1" dirty="0"/>
              <a:t>分析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6.6</a:t>
            </a:r>
            <a:r>
              <a:rPr lang="zh-CN" altLang="en-US" b="1" u="sng" dirty="0">
                <a:solidFill>
                  <a:srgbClr val="C00000"/>
                </a:solidFill>
              </a:rPr>
              <a:t>　二义性文法的应用</a:t>
            </a:r>
          </a:p>
        </p:txBody>
      </p:sp>
    </p:spTree>
    <p:extLst>
      <p:ext uri="{BB962C8B-B14F-4D97-AF65-F5344CB8AC3E}">
        <p14:creationId xmlns:p14="http://schemas.microsoft.com/office/powerpoint/2010/main" val="30508509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A3398-0F94-47BE-A59C-269D712B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6.6</a:t>
            </a:r>
            <a:r>
              <a:rPr lang="zh-CN" altLang="en-US" dirty="0"/>
              <a:t>　二义性文法的应用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AE1692-8710-46F0-9819-43231588B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313193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000" dirty="0">
                <a:solidFill>
                  <a:srgbClr val="244B61"/>
                </a:solidFill>
                <a:cs typeface="+mj-cs"/>
              </a:rPr>
              <a:t>二义性文法的特点</a:t>
            </a:r>
            <a:endParaRPr lang="en-US" altLang="zh-CN" sz="3000" dirty="0">
              <a:solidFill>
                <a:srgbClr val="244B61"/>
              </a:solidFill>
              <a:cs typeface="+mj-cs"/>
            </a:endParaRPr>
          </a:p>
          <a:p>
            <a:r>
              <a:rPr lang="zh-CN" altLang="en-US" dirty="0"/>
              <a:t>任何一个二义性文法都不是</a:t>
            </a:r>
            <a:r>
              <a:rPr lang="en-US" altLang="zh-CN" dirty="0"/>
              <a:t>LR</a:t>
            </a:r>
            <a:r>
              <a:rPr lang="zh-CN" altLang="en-US" dirty="0"/>
              <a:t>的</a:t>
            </a:r>
          </a:p>
          <a:p>
            <a:r>
              <a:rPr lang="zh-CN" altLang="en-US" dirty="0"/>
              <a:t>某些类型的二义性文法在语言的描述和实现中很有用</a:t>
            </a:r>
          </a:p>
          <a:p>
            <a:pPr lvl="1"/>
            <a:r>
              <a:rPr lang="zh-CN" altLang="en-US" sz="2400" dirty="0"/>
              <a:t>更简短、更自然</a:t>
            </a:r>
            <a:endParaRPr lang="en-US" altLang="zh-CN" sz="2400" dirty="0"/>
          </a:p>
          <a:p>
            <a:pPr lvl="1"/>
            <a:r>
              <a:rPr lang="zh-CN" altLang="en-US" sz="2400" dirty="0"/>
              <a:t>例：算术表达式文法</a:t>
            </a:r>
          </a:p>
          <a:p>
            <a:endParaRPr lang="zh-CN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1456528-3982-4400-A3CF-924142CDC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0831" y="4217472"/>
            <a:ext cx="1873250" cy="2144713"/>
          </a:xfrm>
          <a:prstGeom prst="rect">
            <a:avLst/>
          </a:prstGeom>
          <a:solidFill>
            <a:schemeClr val="bg1"/>
          </a:solidFill>
          <a:ln w="12700">
            <a:solidFill>
              <a:srgbClr val="0E7C7E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eaLnBrk="1" hangingPunct="1">
              <a:lnSpc>
                <a:spcPts val="32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二义性文法</a:t>
            </a:r>
            <a:endParaRPr lang="en-US" altLang="zh-CN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+mn-ea"/>
              </a:rPr>
              <a:t>① </a:t>
            </a:r>
            <a:r>
              <a:rPr lang="en-US" altLang="zh-CN" dirty="0">
                <a:solidFill>
                  <a:schemeClr val="tx1"/>
                </a:solidFill>
                <a:latin typeface="+mn-ea"/>
                <a:cs typeface="楷体_GB2312" panose="02010609030101010101"/>
              </a:rPr>
              <a:t>E→ E+E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+mn-ea"/>
              </a:rPr>
              <a:t>② </a:t>
            </a:r>
            <a:r>
              <a:rPr lang="en-US" altLang="zh-CN" dirty="0">
                <a:solidFill>
                  <a:schemeClr val="tx1"/>
                </a:solidFill>
                <a:latin typeface="+mn-ea"/>
                <a:cs typeface="楷体_GB2312" panose="02010609030101010101"/>
              </a:rPr>
              <a:t>E→ E*E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+mn-ea"/>
              </a:rPr>
              <a:t>③ </a:t>
            </a:r>
            <a:r>
              <a:rPr lang="en-US" altLang="zh-CN" dirty="0">
                <a:solidFill>
                  <a:schemeClr val="tx1"/>
                </a:solidFill>
                <a:latin typeface="+mn-ea"/>
                <a:cs typeface="楷体_GB2312" panose="02010609030101010101"/>
              </a:rPr>
              <a:t>E→ ( E )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+mn-ea"/>
              </a:rPr>
              <a:t>④ </a:t>
            </a:r>
            <a:r>
              <a:rPr lang="en-US" altLang="zh-CN" dirty="0">
                <a:solidFill>
                  <a:schemeClr val="tx1"/>
                </a:solidFill>
                <a:latin typeface="+mn-ea"/>
                <a:cs typeface="楷体_GB2312" panose="02010609030101010101"/>
              </a:rPr>
              <a:t>E→ id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64504C-4D09-4AD6-AD27-30601CE25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949" y="3652322"/>
            <a:ext cx="2212975" cy="2709863"/>
          </a:xfrm>
          <a:prstGeom prst="rect">
            <a:avLst/>
          </a:prstGeom>
          <a:solidFill>
            <a:schemeClr val="bg1"/>
          </a:solidFill>
          <a:ln w="12700">
            <a:solidFill>
              <a:srgbClr val="0E7C7E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eaLnBrk="1" hangingPunct="1">
              <a:lnSpc>
                <a:spcPts val="32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非二义性文法</a:t>
            </a:r>
            <a:br>
              <a:rPr lang="en-US" altLang="zh-CN" dirty="0">
                <a:solidFill>
                  <a:schemeClr val="tx1"/>
                </a:solidFill>
                <a:latin typeface="+mn-ea"/>
              </a:rPr>
            </a:br>
            <a:r>
              <a:rPr lang="en-US" altLang="zh-CN" dirty="0">
                <a:solidFill>
                  <a:schemeClr val="tx1"/>
                </a:solidFill>
                <a:latin typeface="+mn-ea"/>
              </a:rPr>
              <a:t>① </a:t>
            </a:r>
            <a:r>
              <a:rPr lang="en-US" altLang="zh-CN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E → E + T </a:t>
            </a:r>
          </a:p>
          <a:p>
            <a:pPr eaLnBrk="1" hangingPunct="1">
              <a:lnSpc>
                <a:spcPts val="28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+mn-ea"/>
              </a:rPr>
              <a:t>② </a:t>
            </a:r>
            <a:r>
              <a:rPr lang="en-US" altLang="zh-CN" dirty="0">
                <a:solidFill>
                  <a:schemeClr val="tx1"/>
                </a:solidFill>
                <a:latin typeface="+mn-ea"/>
                <a:cs typeface="楷体_GB2312" panose="02010609030101010101"/>
              </a:rPr>
              <a:t>E → T</a:t>
            </a:r>
          </a:p>
          <a:p>
            <a:pPr eaLnBrk="1" hangingPunct="1">
              <a:lnSpc>
                <a:spcPts val="28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+mn-ea"/>
              </a:rPr>
              <a:t>③ </a:t>
            </a:r>
            <a:r>
              <a:rPr lang="en-US" altLang="zh-CN" dirty="0">
                <a:solidFill>
                  <a:schemeClr val="tx1"/>
                </a:solidFill>
                <a:latin typeface="+mn-ea"/>
                <a:cs typeface="楷体_GB2312" panose="02010609030101010101"/>
              </a:rPr>
              <a:t>T → T * F </a:t>
            </a:r>
          </a:p>
          <a:p>
            <a:pPr eaLnBrk="1" hangingPunct="1">
              <a:lnSpc>
                <a:spcPts val="28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+mn-ea"/>
              </a:rPr>
              <a:t>④ </a:t>
            </a:r>
            <a:r>
              <a:rPr lang="en-US" altLang="zh-CN" dirty="0">
                <a:solidFill>
                  <a:schemeClr val="tx1"/>
                </a:solidFill>
                <a:latin typeface="+mn-ea"/>
                <a:cs typeface="楷体_GB2312" panose="02010609030101010101"/>
              </a:rPr>
              <a:t>T → F</a:t>
            </a:r>
          </a:p>
          <a:p>
            <a:pPr eaLnBrk="1" hangingPunct="1">
              <a:lnSpc>
                <a:spcPts val="28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+mn-ea"/>
              </a:rPr>
              <a:t>⑤ </a:t>
            </a:r>
            <a:r>
              <a:rPr lang="en-US" altLang="zh-CN" dirty="0">
                <a:solidFill>
                  <a:schemeClr val="tx1"/>
                </a:solidFill>
                <a:latin typeface="+mn-ea"/>
                <a:cs typeface="楷体_GB2312" panose="02010609030101010101"/>
              </a:rPr>
              <a:t>F → ( E ) </a:t>
            </a:r>
          </a:p>
          <a:p>
            <a:pPr eaLnBrk="1" hangingPunct="1">
              <a:lnSpc>
                <a:spcPts val="28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⑥ </a:t>
            </a:r>
            <a:r>
              <a:rPr lang="en-US" altLang="zh-CN" dirty="0">
                <a:solidFill>
                  <a:schemeClr val="tx1"/>
                </a:solidFill>
                <a:latin typeface="+mn-ea"/>
                <a:cs typeface="楷体_GB2312" panose="02010609030101010101"/>
              </a:rPr>
              <a:t>F → id</a:t>
            </a:r>
          </a:p>
        </p:txBody>
      </p:sp>
    </p:spTree>
    <p:extLst>
      <p:ext uri="{BB962C8B-B14F-4D97-AF65-F5344CB8AC3E}">
        <p14:creationId xmlns:p14="http://schemas.microsoft.com/office/powerpoint/2010/main" val="348610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6EC6FF-48ED-40CB-B2B4-15D8E11D5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</a:t>
            </a:r>
            <a:r>
              <a:rPr lang="zh-CN" altLang="en-US" dirty="0"/>
              <a:t>　二义性文法的应用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1C764D-D10E-4B15-A52A-D6A273F91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6141157" cy="2329573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6.7 </a:t>
            </a:r>
            <a:r>
              <a:rPr lang="zh-CN" altLang="en-US" dirty="0"/>
              <a:t>二义性文法</a:t>
            </a:r>
            <a:r>
              <a:rPr lang="en-US" altLang="zh-CN" dirty="0"/>
              <a:t>G[E]</a:t>
            </a:r>
            <a:r>
              <a:rPr lang="zh-CN" altLang="en-US" dirty="0"/>
              <a:t>的</a:t>
            </a:r>
            <a:r>
              <a:rPr lang="en-US" altLang="zh-CN" dirty="0"/>
              <a:t>LR</a:t>
            </a:r>
            <a:r>
              <a:rPr lang="zh-CN" altLang="en-US" dirty="0"/>
              <a:t>自动机</a:t>
            </a:r>
            <a:endParaRPr lang="en-US" altLang="zh-CN" dirty="0"/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华文楷体" pitchFamily="2" charset="-122"/>
              </a:rPr>
              <a:t>0) E’→E</a:t>
            </a:r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华文楷体" pitchFamily="2" charset="-122"/>
              </a:rPr>
              <a:t>1) E→E+E</a:t>
            </a:r>
            <a:endParaRPr kumimoji="0" lang="en-US" altLang="zh-CN" sz="2000" b="0" u="none" strike="noStrike" kern="1200" cap="none" spc="0" normalizeH="0" baseline="0" noProof="1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Times New Roman" pitchFamily="18" charset="0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2) E→E*E</a:t>
            </a:r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3) E→(E)</a:t>
            </a:r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4) E→i</a:t>
            </a:r>
          </a:p>
          <a:p>
            <a:endParaRPr lang="zh-CN" altLang="en-US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C3F04E5D-524B-4E31-A2A2-9E8E6A35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7546" y="2563227"/>
            <a:ext cx="1342603" cy="19749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tIns="0" bIns="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aseline="-250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2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E′→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 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E+E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E*E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(E)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 err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lang="en-US" altLang="zh-CN" sz="22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E707285A-8EC8-41FE-BBCC-A54477A90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1076" y="1998077"/>
            <a:ext cx="1571624" cy="144655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aseline="-250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2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E′→E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 </a:t>
            </a:r>
            <a:r>
              <a:rPr kumimoji="1" lang="en-US" altLang="zh-CN" sz="2200" kern="0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E→E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E→E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BA1BF9CC-A965-4D6D-BE68-98F62CB8E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614" y="3517890"/>
            <a:ext cx="1582735" cy="2123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aseline="-250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2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E→(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E)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E+E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E*E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(E)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 err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lang="en-US" altLang="zh-CN" sz="22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157E7D6A-F09E-482E-8723-42933B3C7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2909" y="3317812"/>
            <a:ext cx="2626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D8AD7A4C-53F1-4488-8C0E-B79547411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9535" y="5377320"/>
            <a:ext cx="1339147" cy="769441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aseline="-250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2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 </a:t>
            </a:r>
            <a:r>
              <a:rPr lang="en-US" altLang="zh-CN" sz="2200" dirty="0" err="1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200" kern="0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endParaRPr lang="en-US" altLang="zh-CN" sz="22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3EF49321-1328-4DE4-91AF-A53E3640C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8067" y="4496058"/>
            <a:ext cx="247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 err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054A1E48-D403-4B6A-B6D6-1DBDCE403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9774" y="1849566"/>
            <a:ext cx="1382712" cy="1640706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lnSpc>
                <a:spcPts val="2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aseline="-250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2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ts val="2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E→E+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E</a:t>
            </a:r>
          </a:p>
          <a:p>
            <a:pPr>
              <a:lnSpc>
                <a:spcPts val="2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E+E</a:t>
            </a:r>
          </a:p>
          <a:p>
            <a:pPr>
              <a:lnSpc>
                <a:spcPts val="2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E*E</a:t>
            </a:r>
          </a:p>
          <a:p>
            <a:pPr>
              <a:lnSpc>
                <a:spcPts val="2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(E)</a:t>
            </a:r>
          </a:p>
          <a:p>
            <a:pPr>
              <a:lnSpc>
                <a:spcPts val="2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 err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lang="en-US" altLang="zh-CN" sz="22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B5E54BD6-B09D-44DD-9512-51455DEF2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9773" y="3594016"/>
            <a:ext cx="1400175" cy="1640706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lnSpc>
                <a:spcPts val="2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aseline="-250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sz="22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ts val="2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 E*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E</a:t>
            </a:r>
          </a:p>
          <a:p>
            <a:pPr>
              <a:lnSpc>
                <a:spcPts val="2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E+E</a:t>
            </a:r>
          </a:p>
          <a:p>
            <a:pPr>
              <a:lnSpc>
                <a:spcPts val="2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E*E</a:t>
            </a:r>
          </a:p>
          <a:p>
            <a:pPr>
              <a:lnSpc>
                <a:spcPts val="2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(E)</a:t>
            </a:r>
          </a:p>
          <a:p>
            <a:pPr>
              <a:lnSpc>
                <a:spcPts val="2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 err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lang="en-US" altLang="zh-CN" sz="22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0FBAEF0A-6912-4824-9010-77A555C0A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1075" y="4849228"/>
            <a:ext cx="25399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 err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lang="en-US" altLang="zh-CN" sz="22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0A150278-FF30-4C35-9658-29627B5E6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9773" y="5420746"/>
            <a:ext cx="1382713" cy="122572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aseline="-250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altLang="zh-CN" sz="22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E→(E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)</a:t>
            </a: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E→E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+E</a:t>
            </a:r>
          </a:p>
          <a:p>
            <a:pPr>
              <a:lnSpc>
                <a:spcPts val="22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E→E 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*E</a:t>
            </a:r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82FB9C50-33A8-45FB-8AC2-779F68729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5303" y="4157567"/>
            <a:ext cx="330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8EFEECB1-9450-43BF-B8BC-795A70EFE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4083" y="1712327"/>
            <a:ext cx="1409862" cy="144655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aseline="-250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sz="22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E→E+E </a:t>
            </a:r>
            <a:r>
              <a:rPr kumimoji="1" lang="en-US" altLang="zh-CN" sz="2200" kern="0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endParaRPr lang="en-US" altLang="zh-CN" sz="22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E→E </a:t>
            </a:r>
            <a:r>
              <a:rPr kumimoji="1" lang="en-US" altLang="zh-CN" sz="2200" kern="0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2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E→E </a:t>
            </a:r>
            <a:r>
              <a:rPr kumimoji="1" lang="en-US" altLang="zh-CN" sz="2200" kern="0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22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06C50428-9938-498A-97E2-D439457B2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8567" y="5085831"/>
            <a:ext cx="2810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D0F365C5-CBAD-49F3-9BA0-116534B8A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4083" y="3449052"/>
            <a:ext cx="1411200" cy="144655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aseline="-250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altLang="zh-CN" sz="22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E→E*E </a:t>
            </a:r>
            <a:r>
              <a:rPr kumimoji="1" lang="en-US" altLang="zh-CN" sz="2200" kern="0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endParaRPr lang="en-US" altLang="zh-CN" sz="22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E→E</a:t>
            </a:r>
            <a:r>
              <a:rPr kumimoji="1" lang="en-US" altLang="zh-CN" sz="2200" kern="0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2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zh-CN" sz="22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E→E</a:t>
            </a:r>
            <a:r>
              <a:rPr kumimoji="1" lang="en-US" altLang="zh-CN" sz="2200" kern="0" dirty="0">
                <a:solidFill>
                  <a:schemeClr val="tx1"/>
                </a:solidFill>
                <a:latin typeface="+mn-ea"/>
                <a:sym typeface="Symbol" panose="05050102010706020507" pitchFamily="18" charset="2"/>
              </a:rPr>
              <a:t> </a:t>
            </a:r>
            <a:r>
              <a:rPr kumimoji="1" lang="en-US" altLang="zh-CN" sz="2200" kern="0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22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25" name="Text Box 25">
            <a:extLst>
              <a:ext uri="{FF2B5EF4-FFF2-40B4-BE49-F238E27FC236}">
                <a16:creationId xmlns:a16="http://schemas.microsoft.com/office/drawing/2014/main" id="{07A63589-0233-429E-AC78-939CA3145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867" y="1836440"/>
            <a:ext cx="381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26" name="Text Box 26">
            <a:extLst>
              <a:ext uri="{FF2B5EF4-FFF2-40B4-BE49-F238E27FC236}">
                <a16:creationId xmlns:a16="http://schemas.microsoft.com/office/drawing/2014/main" id="{B97AAEC0-1E8E-48D5-B11F-1B7AB67E1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4083" y="5766048"/>
            <a:ext cx="1411200" cy="769441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aseline="-250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en-US" altLang="zh-CN" sz="22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E→(E) </a:t>
            </a:r>
            <a:r>
              <a:rPr kumimoji="1" lang="en-US" altLang="zh-CN" sz="2200" kern="0" dirty="0">
                <a:solidFill>
                  <a:srgbClr val="FF0000"/>
                </a:solidFill>
                <a:latin typeface="+mn-ea"/>
                <a:sym typeface="Symbol" panose="05050102010706020507" pitchFamily="18" charset="2"/>
              </a:rPr>
              <a:t>•</a:t>
            </a:r>
            <a:endParaRPr lang="en-US" altLang="zh-CN" sz="22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Text Box 28">
            <a:extLst>
              <a:ext uri="{FF2B5EF4-FFF2-40B4-BE49-F238E27FC236}">
                <a16:creationId xmlns:a16="http://schemas.microsoft.com/office/drawing/2014/main" id="{B73C729C-0467-4343-A449-41144A6BE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5674" y="3687865"/>
            <a:ext cx="533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30" name="Text Box 30">
            <a:extLst>
              <a:ext uri="{FF2B5EF4-FFF2-40B4-BE49-F238E27FC236}">
                <a16:creationId xmlns:a16="http://schemas.microsoft.com/office/drawing/2014/main" id="{8E4A1D7C-52D8-4539-9C0E-D081493D9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9011" y="2390786"/>
            <a:ext cx="3555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楷体_GB2312" panose="02010609030101010101"/>
              </a:rPr>
              <a:t>*</a:t>
            </a:r>
          </a:p>
        </p:txBody>
      </p:sp>
      <p:sp>
        <p:nvSpPr>
          <p:cNvPr id="31" name="Text Box 32">
            <a:extLst>
              <a:ext uri="{FF2B5EF4-FFF2-40B4-BE49-F238E27FC236}">
                <a16:creationId xmlns:a16="http://schemas.microsoft.com/office/drawing/2014/main" id="{34A91C65-203F-4527-B8D3-76E50AA23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4865" y="6113798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2" name="Text Box 34">
            <a:extLst>
              <a:ext uri="{FF2B5EF4-FFF2-40B4-BE49-F238E27FC236}">
                <a16:creationId xmlns:a16="http://schemas.microsoft.com/office/drawing/2014/main" id="{C6E5EEC6-882A-49D1-9705-BB76A253A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4894" y="1420418"/>
            <a:ext cx="46430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 err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Text Box 35">
            <a:extLst>
              <a:ext uri="{FF2B5EF4-FFF2-40B4-BE49-F238E27FC236}">
                <a16:creationId xmlns:a16="http://schemas.microsoft.com/office/drawing/2014/main" id="{0EDFB19A-2EC6-4C4D-8086-5D749D98E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2909" y="2431810"/>
            <a:ext cx="3387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36" name="Text Box 39">
            <a:extLst>
              <a:ext uri="{FF2B5EF4-FFF2-40B4-BE49-F238E27FC236}">
                <a16:creationId xmlns:a16="http://schemas.microsoft.com/office/drawing/2014/main" id="{7217CD36-5480-4A44-AC65-9367E1BD1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047" y="4483575"/>
            <a:ext cx="2555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 err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Text Box 47">
            <a:extLst>
              <a:ext uri="{FF2B5EF4-FFF2-40B4-BE49-F238E27FC236}">
                <a16:creationId xmlns:a16="http://schemas.microsoft.com/office/drawing/2014/main" id="{AD183EFC-7B7C-4B2A-B464-78F9CFE03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1501" y="4062695"/>
            <a:ext cx="3603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</a:p>
        </p:txBody>
      </p:sp>
      <p:sp>
        <p:nvSpPr>
          <p:cNvPr id="39" name="Text Box 49">
            <a:extLst>
              <a:ext uri="{FF2B5EF4-FFF2-40B4-BE49-F238E27FC236}">
                <a16:creationId xmlns:a16="http://schemas.microsoft.com/office/drawing/2014/main" id="{42CF8011-2158-4548-8344-1FEB1325A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2811" y="1973648"/>
            <a:ext cx="33492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41" name="Text Box 51">
            <a:extLst>
              <a:ext uri="{FF2B5EF4-FFF2-40B4-BE49-F238E27FC236}">
                <a16:creationId xmlns:a16="http://schemas.microsoft.com/office/drawing/2014/main" id="{6248E35C-0B27-4B79-903F-10BC4C7AD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5450" y="2281996"/>
            <a:ext cx="503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</a:p>
        </p:txBody>
      </p:sp>
      <p:sp>
        <p:nvSpPr>
          <p:cNvPr id="46" name="Text Box 61">
            <a:extLst>
              <a:ext uri="{FF2B5EF4-FFF2-40B4-BE49-F238E27FC236}">
                <a16:creationId xmlns:a16="http://schemas.microsoft.com/office/drawing/2014/main" id="{7002DBB2-D223-49CE-A1D4-C7D22AF4C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4188" y="3687930"/>
            <a:ext cx="231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</a:p>
        </p:txBody>
      </p:sp>
      <p:sp>
        <p:nvSpPr>
          <p:cNvPr id="51" name="Text Box 69">
            <a:extLst>
              <a:ext uri="{FF2B5EF4-FFF2-40B4-BE49-F238E27FC236}">
                <a16:creationId xmlns:a16="http://schemas.microsoft.com/office/drawing/2014/main" id="{39C3D725-CEB3-4827-80B9-AE3383078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3908" y="5133079"/>
            <a:ext cx="457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C22328A-855F-4B41-B9E5-95012F760E98}"/>
              </a:ext>
            </a:extLst>
          </p:cNvPr>
          <p:cNvSpPr/>
          <p:nvPr/>
        </p:nvSpPr>
        <p:spPr>
          <a:xfrm>
            <a:off x="9556781" y="1948898"/>
            <a:ext cx="2484603" cy="1323439"/>
          </a:xfrm>
          <a:prstGeom prst="rect">
            <a:avLst/>
          </a:prstGeom>
          <a:solidFill>
            <a:schemeClr val="bg1"/>
          </a:solidFill>
          <a:ln w="12700">
            <a:solidFill>
              <a:srgbClr val="0E7C7E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eaLnBrk="1" hangingPunct="1">
              <a:buClr>
                <a:srgbClr val="0080FF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000" noProof="1">
                <a:solidFill>
                  <a:prstClr val="black"/>
                </a:solidFill>
                <a:latin typeface="+mn-ea"/>
                <a:cs typeface="+mn-ea"/>
              </a:rPr>
              <a:t>用</a:t>
            </a:r>
            <a:r>
              <a:rPr lang="zh-CN" altLang="en-US" sz="2000" noProof="1">
                <a:solidFill>
                  <a:srgbClr val="0000FF"/>
                </a:solidFill>
                <a:latin typeface="+mn-ea"/>
                <a:cs typeface="+mn-ea"/>
              </a:rPr>
              <a:t>优先级</a:t>
            </a:r>
            <a:r>
              <a:rPr lang="zh-CN" altLang="en-US" sz="2000" noProof="1">
                <a:solidFill>
                  <a:prstClr val="black"/>
                </a:solidFill>
                <a:latin typeface="+mn-ea"/>
                <a:cs typeface="+mn-ea"/>
              </a:rPr>
              <a:t>和</a:t>
            </a:r>
            <a:r>
              <a:rPr lang="zh-CN" altLang="en-US" sz="2000" noProof="1">
                <a:solidFill>
                  <a:srgbClr val="0000FF"/>
                </a:solidFill>
                <a:latin typeface="+mn-ea"/>
                <a:cs typeface="+mn-ea"/>
              </a:rPr>
              <a:t>结合性</a:t>
            </a:r>
            <a:r>
              <a:rPr lang="zh-CN" altLang="en-US" sz="2000" noProof="1">
                <a:solidFill>
                  <a:prstClr val="black"/>
                </a:solidFill>
                <a:latin typeface="+mn-ea"/>
                <a:cs typeface="+mn-ea"/>
              </a:rPr>
              <a:t>解决冲突：</a:t>
            </a:r>
            <a:endParaRPr lang="en-US" altLang="zh-CN" sz="2000" noProof="1">
              <a:solidFill>
                <a:prstClr val="black"/>
              </a:solidFill>
              <a:latin typeface="+mn-ea"/>
              <a:cs typeface="+mn-ea"/>
            </a:endParaRPr>
          </a:p>
          <a:p>
            <a:pPr marL="285750" indent="-285750" eaLnBrk="1" hangingPunct="1">
              <a:buClr>
                <a:srgbClr val="0080FF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noProof="1">
                <a:solidFill>
                  <a:srgbClr val="FF0000"/>
                </a:solidFill>
                <a:latin typeface="+mn-ea"/>
                <a:cs typeface="+mn-ea"/>
              </a:rPr>
              <a:t>*</a:t>
            </a:r>
            <a:r>
              <a:rPr lang="zh-CN" altLang="en-US" sz="2000" noProof="1">
                <a:solidFill>
                  <a:prstClr val="black"/>
                </a:solidFill>
                <a:latin typeface="+mn-ea"/>
                <a:cs typeface="+mn-ea"/>
              </a:rPr>
              <a:t> 优先于 </a:t>
            </a:r>
            <a:r>
              <a:rPr lang="en-US" altLang="zh-CN" sz="2000" noProof="1">
                <a:solidFill>
                  <a:srgbClr val="FF0000"/>
                </a:solidFill>
                <a:latin typeface="+mn-ea"/>
                <a:cs typeface="+mn-ea"/>
              </a:rPr>
              <a:t>+</a:t>
            </a:r>
            <a:r>
              <a:rPr lang="en-US" altLang="zh-CN" sz="2000" noProof="1">
                <a:solidFill>
                  <a:prstClr val="black"/>
                </a:solidFill>
                <a:latin typeface="+mn-ea"/>
                <a:cs typeface="+mn-ea"/>
              </a:rPr>
              <a:t> </a:t>
            </a:r>
          </a:p>
          <a:p>
            <a:pPr marL="285750" indent="-285750" eaLnBrk="1" hangingPunct="1">
              <a:buClr>
                <a:srgbClr val="0080FF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000" noProof="1">
                <a:solidFill>
                  <a:srgbClr val="FF0000"/>
                </a:solidFill>
                <a:latin typeface="+mn-ea"/>
                <a:cs typeface="+mn-ea"/>
              </a:rPr>
              <a:t>+</a:t>
            </a:r>
            <a:r>
              <a:rPr lang="en-US" altLang="zh-CN" sz="2000" noProof="1">
                <a:solidFill>
                  <a:prstClr val="black"/>
                </a:solidFill>
                <a:latin typeface="+mn-ea"/>
                <a:cs typeface="+mn-ea"/>
              </a:rPr>
              <a:t>,</a:t>
            </a:r>
            <a:r>
              <a:rPr lang="en-US" altLang="zh-CN" sz="2000" noProof="1">
                <a:solidFill>
                  <a:srgbClr val="FF0000"/>
                </a:solidFill>
                <a:latin typeface="+mn-ea"/>
                <a:cs typeface="+mn-ea"/>
              </a:rPr>
              <a:t>*</a:t>
            </a:r>
            <a:r>
              <a:rPr lang="en-US" altLang="zh-CN" sz="2000" noProof="1">
                <a:solidFill>
                  <a:prstClr val="black"/>
                </a:solidFill>
                <a:latin typeface="+mn-ea"/>
                <a:cs typeface="+mn-ea"/>
              </a:rPr>
              <a:t> </a:t>
            </a:r>
            <a:r>
              <a:rPr lang="zh-CN" altLang="en-US" sz="2000" noProof="1">
                <a:solidFill>
                  <a:prstClr val="black"/>
                </a:solidFill>
                <a:latin typeface="+mn-ea"/>
                <a:cs typeface="+mn-ea"/>
              </a:rPr>
              <a:t>都是</a:t>
            </a:r>
            <a:r>
              <a:rPr lang="zh-CN" altLang="en-US" sz="2000" noProof="1">
                <a:solidFill>
                  <a:srgbClr val="0000FF"/>
                </a:solidFill>
                <a:latin typeface="+mn-ea"/>
                <a:cs typeface="+mn-ea"/>
              </a:rPr>
              <a:t>左结合</a:t>
            </a:r>
            <a:r>
              <a:rPr lang="zh-CN" altLang="en-US" sz="2000" noProof="1">
                <a:solidFill>
                  <a:prstClr val="black"/>
                </a:solidFill>
                <a:latin typeface="+mn-ea"/>
                <a:cs typeface="+mn-ea"/>
              </a:rPr>
              <a:t>的</a:t>
            </a:r>
            <a:endParaRPr lang="zh-CN" altLang="en-US" sz="2000" noProof="1">
              <a:solidFill>
                <a:prstClr val="black"/>
              </a:solidFill>
              <a:latin typeface="+mn-ea"/>
            </a:endParaRPr>
          </a:p>
        </p:txBody>
      </p:sp>
      <p:sp>
        <p:nvSpPr>
          <p:cNvPr id="61" name="Rectangle 45">
            <a:extLst>
              <a:ext uri="{FF2B5EF4-FFF2-40B4-BE49-F238E27FC236}">
                <a16:creationId xmlns:a16="http://schemas.microsoft.com/office/drawing/2014/main" id="{C42DA141-7268-4DF8-9A8B-E1F5118BC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1682" y="1135092"/>
            <a:ext cx="3137176" cy="400110"/>
          </a:xfrm>
          <a:prstGeom prst="rect">
            <a:avLst/>
          </a:prstGeom>
          <a:solidFill>
            <a:schemeClr val="bg1"/>
          </a:solidFill>
          <a:ln w="12700">
            <a:solidFill>
              <a:srgbClr val="0E7C7E"/>
            </a:solidFill>
            <a:miter lim="800000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FOLLOW(E) = {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+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*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#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ea typeface="+mn-ea"/>
                <a:cs typeface="Times New Roman" panose="02020603050405020304" pitchFamily="18" charset="0"/>
              </a:rPr>
              <a:t> }</a:t>
            </a:r>
            <a:endParaRPr lang="zh-CN" altLang="en-US" sz="2000" dirty="0">
              <a:solidFill>
                <a:prstClr val="black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72D0B4E2-654D-46A5-82D2-5F259BC013B0}"/>
              </a:ext>
            </a:extLst>
          </p:cNvPr>
          <p:cNvCxnSpPr>
            <a:cxnSpLocks/>
          </p:cNvCxnSpPr>
          <p:nvPr/>
        </p:nvCxnSpPr>
        <p:spPr>
          <a:xfrm flipH="1">
            <a:off x="7425469" y="3181630"/>
            <a:ext cx="493202" cy="5374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AC16334A-93C9-4462-9953-55DDB6E8DC34}"/>
              </a:ext>
            </a:extLst>
          </p:cNvPr>
          <p:cNvSpPr txBox="1"/>
          <p:nvPr/>
        </p:nvSpPr>
        <p:spPr>
          <a:xfrm>
            <a:off x="7649130" y="2863550"/>
            <a:ext cx="311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58CF026F-C509-4027-A69E-2E88CD4A9808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2738848" y="4538127"/>
            <a:ext cx="10261" cy="8391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6B8F9EA0-6D5E-4D81-8651-8F33A19D733B}"/>
              </a:ext>
            </a:extLst>
          </p:cNvPr>
          <p:cNvCxnSpPr>
            <a:cxnSpLocks/>
            <a:stCxn id="14" idx="0"/>
            <a:endCxn id="11" idx="1"/>
          </p:cNvCxnSpPr>
          <p:nvPr/>
        </p:nvCxnSpPr>
        <p:spPr>
          <a:xfrm rot="16200000" flipH="1" flipV="1">
            <a:off x="2434095" y="1495005"/>
            <a:ext cx="3912475" cy="4621595"/>
          </a:xfrm>
          <a:prstGeom prst="bentConnector4">
            <a:avLst>
              <a:gd name="adj1" fmla="val -5843"/>
              <a:gd name="adj2" fmla="val 10494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515F77B5-BCFE-4803-8533-993C92F6F978}"/>
              </a:ext>
            </a:extLst>
          </p:cNvPr>
          <p:cNvCxnSpPr>
            <a:cxnSpLocks/>
          </p:cNvCxnSpPr>
          <p:nvPr/>
        </p:nvCxnSpPr>
        <p:spPr>
          <a:xfrm flipH="1">
            <a:off x="3431501" y="5502579"/>
            <a:ext cx="26211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Box 10">
            <a:extLst>
              <a:ext uri="{FF2B5EF4-FFF2-40B4-BE49-F238E27FC236}">
                <a16:creationId xmlns:a16="http://schemas.microsoft.com/office/drawing/2014/main" id="{1C95AEDE-7247-4690-B5B0-274E0048F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3574" y="5046909"/>
            <a:ext cx="247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 err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lang="en-US" altLang="zh-CN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372A6CC4-BFF8-461D-BC4D-D4D557EE0525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392486" y="6149388"/>
            <a:ext cx="481597" cy="13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CEA74A2B-0E9A-4A5A-8E12-B5D54BA5962C}"/>
              </a:ext>
            </a:extLst>
          </p:cNvPr>
          <p:cNvCxnSpPr/>
          <p:nvPr/>
        </p:nvCxnSpPr>
        <p:spPr>
          <a:xfrm>
            <a:off x="3418682" y="2909517"/>
            <a:ext cx="3023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E53272A-CAC4-4ACA-972B-4F3FDC951514}"/>
              </a:ext>
            </a:extLst>
          </p:cNvPr>
          <p:cNvCxnSpPr>
            <a:cxnSpLocks/>
          </p:cNvCxnSpPr>
          <p:nvPr/>
        </p:nvCxnSpPr>
        <p:spPr>
          <a:xfrm>
            <a:off x="5274428" y="2255295"/>
            <a:ext cx="7353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654248D8-F34B-47B9-A312-8CE62C14B8B8}"/>
              </a:ext>
            </a:extLst>
          </p:cNvPr>
          <p:cNvCxnSpPr/>
          <p:nvPr/>
        </p:nvCxnSpPr>
        <p:spPr>
          <a:xfrm>
            <a:off x="3410661" y="3847980"/>
            <a:ext cx="3023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3E47993A-6F13-49E0-85DF-5448813C4411}"/>
              </a:ext>
            </a:extLst>
          </p:cNvPr>
          <p:cNvCxnSpPr/>
          <p:nvPr/>
        </p:nvCxnSpPr>
        <p:spPr>
          <a:xfrm>
            <a:off x="7415421" y="2431810"/>
            <a:ext cx="4426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4A95910C-FEB9-4A67-9342-F860949994CE}"/>
              </a:ext>
            </a:extLst>
          </p:cNvPr>
          <p:cNvCxnSpPr/>
          <p:nvPr/>
        </p:nvCxnSpPr>
        <p:spPr>
          <a:xfrm>
            <a:off x="7433762" y="4208171"/>
            <a:ext cx="4426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B258D909-FB78-41CA-BB6E-184BA0F339CB}"/>
              </a:ext>
            </a:extLst>
          </p:cNvPr>
          <p:cNvCxnSpPr>
            <a:cxnSpLocks/>
          </p:cNvCxnSpPr>
          <p:nvPr/>
        </p:nvCxnSpPr>
        <p:spPr>
          <a:xfrm flipH="1">
            <a:off x="5277853" y="4160710"/>
            <a:ext cx="7401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7B64AE6A-E7A9-4B96-9FD2-896CABD356B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282700" y="2721352"/>
            <a:ext cx="761497" cy="9626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F0D4FC92-4A15-4AC8-9DD2-7903F6CFC846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297122" y="2669919"/>
            <a:ext cx="712652" cy="9147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连接符: 肘形 105">
            <a:extLst>
              <a:ext uri="{FF2B5EF4-FFF2-40B4-BE49-F238E27FC236}">
                <a16:creationId xmlns:a16="http://schemas.microsoft.com/office/drawing/2014/main" id="{736511AE-8EB7-4A62-B705-EFE0D6F798D1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 flipV="1">
            <a:off x="3418682" y="4947651"/>
            <a:ext cx="2599322" cy="814390"/>
          </a:xfrm>
          <a:prstGeom prst="bentConnector3">
            <a:avLst>
              <a:gd name="adj1" fmla="val 2222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连接符: 肘形 109">
            <a:extLst>
              <a:ext uri="{FF2B5EF4-FFF2-40B4-BE49-F238E27FC236}">
                <a16:creationId xmlns:a16="http://schemas.microsoft.com/office/drawing/2014/main" id="{25CDBFAD-9E3E-4844-93A1-1BB1AE8B43C9}"/>
              </a:ext>
            </a:extLst>
          </p:cNvPr>
          <p:cNvCxnSpPr>
            <a:stCxn id="8" idx="3"/>
            <a:endCxn id="17" idx="1"/>
          </p:cNvCxnSpPr>
          <p:nvPr/>
        </p:nvCxnSpPr>
        <p:spPr>
          <a:xfrm>
            <a:off x="5276349" y="4579719"/>
            <a:ext cx="733424" cy="1453887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20B822B3-7D64-4D72-BC77-684DAC361F8A}"/>
              </a:ext>
            </a:extLst>
          </p:cNvPr>
          <p:cNvCxnSpPr>
            <a:cxnSpLocks/>
            <a:stCxn id="17" idx="0"/>
            <a:endCxn id="15" idx="2"/>
          </p:cNvCxnSpPr>
          <p:nvPr/>
        </p:nvCxnSpPr>
        <p:spPr>
          <a:xfrm flipV="1">
            <a:off x="6701130" y="5234722"/>
            <a:ext cx="8731" cy="1860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13B571E2-718E-43A6-88F6-24CCC285323A}"/>
              </a:ext>
            </a:extLst>
          </p:cNvPr>
          <p:cNvCxnSpPr>
            <a:cxnSpLocks/>
          </p:cNvCxnSpPr>
          <p:nvPr/>
        </p:nvCxnSpPr>
        <p:spPr>
          <a:xfrm>
            <a:off x="7409948" y="5516101"/>
            <a:ext cx="20212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D7B6DA09-77D3-4E7C-B3F2-88A8EA2A089D}"/>
              </a:ext>
            </a:extLst>
          </p:cNvPr>
          <p:cNvCxnSpPr>
            <a:cxnSpLocks/>
          </p:cNvCxnSpPr>
          <p:nvPr/>
        </p:nvCxnSpPr>
        <p:spPr>
          <a:xfrm flipV="1">
            <a:off x="9435187" y="3317812"/>
            <a:ext cx="0" cy="22143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AA67EE71-9F34-49B5-A296-B1143A33BF20}"/>
              </a:ext>
            </a:extLst>
          </p:cNvPr>
          <p:cNvCxnSpPr>
            <a:cxnSpLocks/>
          </p:cNvCxnSpPr>
          <p:nvPr/>
        </p:nvCxnSpPr>
        <p:spPr>
          <a:xfrm flipH="1">
            <a:off x="7411453" y="3312987"/>
            <a:ext cx="201972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连接符: 曲线 145">
            <a:extLst>
              <a:ext uri="{FF2B5EF4-FFF2-40B4-BE49-F238E27FC236}">
                <a16:creationId xmlns:a16="http://schemas.microsoft.com/office/drawing/2014/main" id="{EF80CE9D-E519-4B3F-A122-9331F5114578}"/>
              </a:ext>
            </a:extLst>
          </p:cNvPr>
          <p:cNvCxnSpPr/>
          <p:nvPr/>
        </p:nvCxnSpPr>
        <p:spPr>
          <a:xfrm rot="10800000" flipH="1" flipV="1">
            <a:off x="3683114" y="4515921"/>
            <a:ext cx="21027" cy="477967"/>
          </a:xfrm>
          <a:prstGeom prst="curvedConnector3">
            <a:avLst>
              <a:gd name="adj1" fmla="val -108717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F09AC772-C8BF-4214-9593-482D4153EF00}"/>
              </a:ext>
            </a:extLst>
          </p:cNvPr>
          <p:cNvCxnSpPr>
            <a:cxnSpLocks/>
          </p:cNvCxnSpPr>
          <p:nvPr/>
        </p:nvCxnSpPr>
        <p:spPr>
          <a:xfrm flipH="1">
            <a:off x="7398252" y="2858151"/>
            <a:ext cx="47583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>
            <a:extLst>
              <a:ext uri="{FF2B5EF4-FFF2-40B4-BE49-F238E27FC236}">
                <a16:creationId xmlns:a16="http://schemas.microsoft.com/office/drawing/2014/main" id="{F07F88D5-50DA-4E37-8C44-6F2CDFDC1EB6}"/>
              </a:ext>
            </a:extLst>
          </p:cNvPr>
          <p:cNvCxnSpPr>
            <a:cxnSpLocks/>
          </p:cNvCxnSpPr>
          <p:nvPr/>
        </p:nvCxnSpPr>
        <p:spPr>
          <a:xfrm flipH="1">
            <a:off x="7408528" y="4714407"/>
            <a:ext cx="47583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 Box 25">
            <a:extLst>
              <a:ext uri="{FF2B5EF4-FFF2-40B4-BE49-F238E27FC236}">
                <a16:creationId xmlns:a16="http://schemas.microsoft.com/office/drawing/2014/main" id="{E1A24FB4-E9EE-4949-B9B7-7B494DAE5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361" y="2471843"/>
            <a:ext cx="2631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163" name="Text Box 25">
            <a:extLst>
              <a:ext uri="{FF2B5EF4-FFF2-40B4-BE49-F238E27FC236}">
                <a16:creationId xmlns:a16="http://schemas.microsoft.com/office/drawing/2014/main" id="{B25664C2-A3DE-455A-98C9-FF1D7743C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0046" y="4363213"/>
            <a:ext cx="2194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</a:t>
            </a:r>
            <a:endParaRPr lang="en-US" altLang="zh-CN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A2EC1BAB-9DD9-4A48-8897-F3F1EDDCBDFA}"/>
              </a:ext>
            </a:extLst>
          </p:cNvPr>
          <p:cNvCxnSpPr>
            <a:cxnSpLocks/>
          </p:cNvCxnSpPr>
          <p:nvPr/>
        </p:nvCxnSpPr>
        <p:spPr>
          <a:xfrm flipH="1" flipV="1">
            <a:off x="7392486" y="3476086"/>
            <a:ext cx="481597" cy="19385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 Box 25">
            <a:extLst>
              <a:ext uri="{FF2B5EF4-FFF2-40B4-BE49-F238E27FC236}">
                <a16:creationId xmlns:a16="http://schemas.microsoft.com/office/drawing/2014/main" id="{7ECE913C-6D1F-47CB-A349-FB2D53277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4902" y="3518526"/>
            <a:ext cx="381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4CA9B953-17C9-4C3F-98F3-DA462BA1D9E5}"/>
              </a:ext>
            </a:extLst>
          </p:cNvPr>
          <p:cNvSpPr txBox="1"/>
          <p:nvPr/>
        </p:nvSpPr>
        <p:spPr>
          <a:xfrm>
            <a:off x="10170983" y="3878738"/>
            <a:ext cx="1256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+mn-ea"/>
              </a:rPr>
              <a:t>i+i</a:t>
            </a:r>
            <a:r>
              <a:rPr lang="en-US" altLang="zh-CN" sz="2800" dirty="0">
                <a:latin typeface="+mn-ea"/>
              </a:rPr>
              <a:t>*</a:t>
            </a:r>
            <a:r>
              <a:rPr lang="en-US" altLang="zh-CN" sz="2800" dirty="0" err="1">
                <a:latin typeface="+mn-ea"/>
              </a:rPr>
              <a:t>i</a:t>
            </a:r>
            <a:r>
              <a:rPr lang="en-US" altLang="zh-CN" sz="2800" dirty="0">
                <a:latin typeface="+mn-ea"/>
              </a:rPr>
              <a:t>#</a:t>
            </a:r>
          </a:p>
          <a:p>
            <a:r>
              <a:rPr lang="en-US" altLang="zh-CN" sz="2800" dirty="0" err="1">
                <a:latin typeface="+mn-ea"/>
              </a:rPr>
              <a:t>i+i+i</a:t>
            </a:r>
            <a:r>
              <a:rPr lang="en-US" altLang="zh-CN" sz="2800" dirty="0">
                <a:latin typeface="+mn-ea"/>
              </a:rPr>
              <a:t>#</a:t>
            </a:r>
          </a:p>
          <a:p>
            <a:r>
              <a:rPr lang="en-US" altLang="zh-CN" sz="2800" dirty="0" err="1">
                <a:latin typeface="+mn-ea"/>
              </a:rPr>
              <a:t>i</a:t>
            </a:r>
            <a:r>
              <a:rPr lang="en-US" altLang="zh-CN" sz="2800" dirty="0">
                <a:latin typeface="+mn-ea"/>
              </a:rPr>
              <a:t>*</a:t>
            </a:r>
            <a:r>
              <a:rPr lang="en-US" altLang="zh-CN" sz="2800" dirty="0" err="1">
                <a:latin typeface="+mn-ea"/>
              </a:rPr>
              <a:t>i+i</a:t>
            </a:r>
            <a:r>
              <a:rPr lang="en-US" altLang="zh-CN" sz="2800" dirty="0">
                <a:latin typeface="+mn-ea"/>
              </a:rPr>
              <a:t>#</a:t>
            </a:r>
          </a:p>
          <a:p>
            <a:r>
              <a:rPr lang="en-US" altLang="zh-CN" sz="2800" dirty="0" err="1">
                <a:latin typeface="+mn-ea"/>
              </a:rPr>
              <a:t>i</a:t>
            </a:r>
            <a:r>
              <a:rPr lang="en-US" altLang="zh-CN" sz="2800" dirty="0">
                <a:latin typeface="+mn-ea"/>
              </a:rPr>
              <a:t>*</a:t>
            </a:r>
            <a:r>
              <a:rPr lang="en-US" altLang="zh-CN" sz="2800" dirty="0" err="1">
                <a:latin typeface="+mn-ea"/>
              </a:rPr>
              <a:t>i</a:t>
            </a:r>
            <a:r>
              <a:rPr lang="en-US" altLang="zh-CN" sz="2800" dirty="0">
                <a:latin typeface="+mn-ea"/>
              </a:rPr>
              <a:t>*</a:t>
            </a:r>
            <a:r>
              <a:rPr lang="en-US" altLang="zh-CN" sz="2800" dirty="0" err="1">
                <a:latin typeface="+mn-ea"/>
              </a:rPr>
              <a:t>i</a:t>
            </a:r>
            <a:r>
              <a:rPr lang="en-US" altLang="zh-CN" sz="2800" dirty="0">
                <a:latin typeface="+mn-ea"/>
              </a:rPr>
              <a:t>#</a:t>
            </a:r>
            <a:endParaRPr lang="zh-CN" altLang="en-US" sz="2800" dirty="0"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821AA7-407C-8547-EE3D-833A40576FD8}"/>
              </a:ext>
            </a:extLst>
          </p:cNvPr>
          <p:cNvSpPr txBox="1"/>
          <p:nvPr/>
        </p:nvSpPr>
        <p:spPr>
          <a:xfrm>
            <a:off x="1838172" y="2544253"/>
            <a:ext cx="2885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000" b="1" dirty="0">
                <a:latin typeface="Times New Roman" pitchFamily="18" charset="0"/>
                <a:sym typeface="Symbol" pitchFamily="18" charset="2"/>
              </a:rPr>
              <a:t></a:t>
            </a:r>
            <a:endParaRPr lang="en-US" altLang="zh-CN" sz="1000" b="1" dirty="0"/>
          </a:p>
        </p:txBody>
      </p:sp>
    </p:spTree>
    <p:extLst>
      <p:ext uri="{BB962C8B-B14F-4D97-AF65-F5344CB8AC3E}">
        <p14:creationId xmlns:p14="http://schemas.microsoft.com/office/powerpoint/2010/main" val="169755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1" grpId="0" animBg="1"/>
      <p:bldP spid="162" grpId="0"/>
      <p:bldP spid="163" grpId="0"/>
      <p:bldP spid="170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BD6C74-A9B2-49F7-860C-7A2811292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6.6</a:t>
            </a:r>
            <a:r>
              <a:rPr lang="zh-CN" altLang="en-US" dirty="0"/>
              <a:t>　二义性文法的应用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741D64-2D5C-4AF5-93E6-929151D09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442240" cy="5637024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</a:rPr>
              <a:t>消除冲突方法小结：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 sz="2400" dirty="0"/>
              <a:t>I</a:t>
            </a:r>
            <a:r>
              <a:rPr lang="en-US" altLang="zh-CN" sz="2400" baseline="-25000" dirty="0"/>
              <a:t>1 </a:t>
            </a:r>
            <a:r>
              <a:rPr lang="en-US" altLang="zh-CN" sz="2400" dirty="0"/>
              <a:t>-  ∵</a:t>
            </a:r>
            <a:r>
              <a:rPr lang="en-US" altLang="zh-CN" sz="2400" dirty="0" err="1"/>
              <a:t>Follw</a:t>
            </a:r>
            <a:r>
              <a:rPr lang="en-US" altLang="zh-CN" sz="2400" dirty="0"/>
              <a:t>(E’)={#}</a:t>
            </a:r>
            <a:r>
              <a:rPr lang="zh-CN" altLang="en-US" sz="2400" dirty="0"/>
              <a:t>，与移入符号</a:t>
            </a:r>
            <a:r>
              <a:rPr lang="en-US" altLang="zh-CN" sz="2400" dirty="0"/>
              <a:t>{+,*}</a:t>
            </a:r>
            <a:r>
              <a:rPr lang="zh-CN" altLang="en-US" sz="2400" dirty="0"/>
              <a:t>不冲突 </a:t>
            </a:r>
            <a:r>
              <a:rPr lang="en-US" altLang="zh-CN" sz="2400" dirty="0"/>
              <a:t>∴</a:t>
            </a:r>
            <a:r>
              <a:rPr lang="zh-CN" altLang="en-US" sz="2400" dirty="0"/>
              <a:t>用</a:t>
            </a:r>
            <a:r>
              <a:rPr lang="en-US" altLang="zh-CN" sz="2400" dirty="0"/>
              <a:t>SLR(1)</a:t>
            </a:r>
            <a:r>
              <a:rPr lang="zh-CN" altLang="en-US" sz="2400" dirty="0"/>
              <a:t>方法</a:t>
            </a:r>
            <a:endParaRPr lang="en-US" altLang="zh-CN" sz="2400" dirty="0"/>
          </a:p>
          <a:p>
            <a:r>
              <a:rPr lang="en-US" altLang="zh-CN" sz="2400" dirty="0"/>
              <a:t>SLR(1)</a:t>
            </a:r>
            <a:r>
              <a:rPr lang="zh-CN" altLang="en-US" sz="2400" dirty="0"/>
              <a:t>亦适用于</a:t>
            </a:r>
            <a:r>
              <a:rPr lang="en-US" altLang="zh-CN" sz="2400" dirty="0"/>
              <a:t>I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,I</a:t>
            </a:r>
            <a:r>
              <a:rPr lang="en-US" altLang="zh-CN" sz="2400" baseline="-25000" dirty="0"/>
              <a:t>9</a:t>
            </a:r>
            <a:r>
              <a:rPr lang="en-US" altLang="zh-CN" sz="2400" dirty="0"/>
              <a:t>,</a:t>
            </a:r>
            <a:r>
              <a:rPr lang="zh-CN" altLang="en-US" sz="2400" dirty="0"/>
              <a:t>以减少错误的归约</a:t>
            </a:r>
            <a:endParaRPr lang="en-US" altLang="zh-CN" sz="2400" dirty="0"/>
          </a:p>
          <a:p>
            <a:r>
              <a:rPr lang="en-US" altLang="zh-CN" sz="2400" dirty="0"/>
              <a:t>I</a:t>
            </a:r>
            <a:r>
              <a:rPr lang="en-US" altLang="zh-CN" sz="2400" baseline="-25000" dirty="0"/>
              <a:t>8</a:t>
            </a:r>
            <a:r>
              <a:rPr lang="en-US" altLang="zh-CN" sz="2400" dirty="0"/>
              <a:t> -</a:t>
            </a:r>
            <a:r>
              <a:rPr lang="zh-CN" altLang="en-US" sz="2400" dirty="0"/>
              <a:t>下一符号：</a:t>
            </a:r>
            <a:endParaRPr lang="en-US" altLang="zh-CN" sz="2400" dirty="0"/>
          </a:p>
          <a:p>
            <a:pPr lvl="1"/>
            <a:r>
              <a:rPr lang="en-US" altLang="zh-CN" dirty="0"/>
              <a:t>+   </a:t>
            </a:r>
            <a:r>
              <a:rPr lang="en-US" altLang="zh-CN" dirty="0">
                <a:solidFill>
                  <a:schemeClr val="tx1"/>
                </a:solidFill>
              </a:rPr>
              <a:t>∵ +</a:t>
            </a:r>
            <a:r>
              <a:rPr lang="zh-CN" altLang="en-US" dirty="0">
                <a:solidFill>
                  <a:schemeClr val="tx1"/>
                </a:solidFill>
              </a:rPr>
              <a:t>是左结合的，应先归约栈顶的</a:t>
            </a:r>
            <a:r>
              <a:rPr lang="en-US" altLang="zh-CN" dirty="0">
                <a:solidFill>
                  <a:schemeClr val="tx1"/>
                </a:solidFill>
              </a:rPr>
              <a:t>E+E;  </a:t>
            </a:r>
            <a:r>
              <a:rPr lang="zh-CN" altLang="en-US" dirty="0">
                <a:solidFill>
                  <a:schemeClr val="tx1"/>
                </a:solidFill>
              </a:rPr>
              <a:t>不能移入，故应去掉标记为</a:t>
            </a:r>
            <a:r>
              <a:rPr lang="en-US" altLang="zh-CN" dirty="0">
                <a:solidFill>
                  <a:schemeClr val="tx1"/>
                </a:solidFill>
              </a:rPr>
              <a:t>+</a:t>
            </a:r>
            <a:r>
              <a:rPr lang="zh-CN" altLang="en-US" dirty="0">
                <a:solidFill>
                  <a:schemeClr val="tx1"/>
                </a:solidFill>
              </a:rPr>
              <a:t>的出边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它代表遇此终结符移入到下一状态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altLang="zh-CN" dirty="0"/>
              <a:t>*    </a:t>
            </a:r>
            <a:r>
              <a:rPr lang="en-US" altLang="zh-CN" dirty="0">
                <a:solidFill>
                  <a:schemeClr val="tx1"/>
                </a:solidFill>
              </a:rPr>
              <a:t>∵  *</a:t>
            </a:r>
            <a:r>
              <a:rPr lang="zh-CN" altLang="en-US" dirty="0">
                <a:solidFill>
                  <a:schemeClr val="tx1"/>
                </a:solidFill>
              </a:rPr>
              <a:t>优先级高于</a:t>
            </a:r>
            <a:r>
              <a:rPr lang="en-US" altLang="zh-CN" dirty="0">
                <a:solidFill>
                  <a:schemeClr val="tx1"/>
                </a:solidFill>
              </a:rPr>
              <a:t>+</a:t>
            </a:r>
            <a:r>
              <a:rPr lang="zh-CN" altLang="en-US" dirty="0">
                <a:solidFill>
                  <a:schemeClr val="tx1"/>
                </a:solidFill>
              </a:rPr>
              <a:t>，应移入到下一状态</a:t>
            </a:r>
            <a:r>
              <a:rPr lang="en-US" altLang="zh-CN" dirty="0">
                <a:solidFill>
                  <a:schemeClr val="tx1"/>
                </a:solidFill>
              </a:rPr>
              <a:t>I</a:t>
            </a:r>
            <a:r>
              <a:rPr lang="en-US" altLang="zh-CN" baseline="-25000" dirty="0">
                <a:solidFill>
                  <a:schemeClr val="tx1"/>
                </a:solidFill>
              </a:rPr>
              <a:t>5</a:t>
            </a:r>
          </a:p>
          <a:p>
            <a:pPr lvl="1"/>
            <a:r>
              <a:rPr lang="en-US" altLang="zh-CN" dirty="0"/>
              <a:t>Follow(E)</a:t>
            </a:r>
            <a:r>
              <a:rPr lang="zh-CN" altLang="en-US" dirty="0"/>
              <a:t>的其它符号，</a:t>
            </a:r>
            <a:r>
              <a:rPr lang="zh-CN" altLang="en-US" dirty="0">
                <a:solidFill>
                  <a:schemeClr val="tx1"/>
                </a:solidFill>
              </a:rPr>
              <a:t>均归约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sz="2400" dirty="0"/>
              <a:t>I</a:t>
            </a:r>
            <a:r>
              <a:rPr lang="en-US" altLang="zh-CN" sz="2400" baseline="-25000" dirty="0"/>
              <a:t>9</a:t>
            </a:r>
            <a:r>
              <a:rPr lang="en-US" altLang="zh-CN" sz="2400" dirty="0"/>
              <a:t> – </a:t>
            </a:r>
            <a:r>
              <a:rPr lang="zh-CN" altLang="en-US" sz="2400" dirty="0"/>
              <a:t>下一符号</a:t>
            </a:r>
            <a:r>
              <a:rPr lang="en-US" altLang="zh-CN" sz="2400" dirty="0"/>
              <a:t>:</a:t>
            </a:r>
          </a:p>
          <a:p>
            <a:pPr lvl="1"/>
            <a:r>
              <a:rPr lang="en-US" altLang="zh-CN" dirty="0"/>
              <a:t>+  </a:t>
            </a:r>
            <a:r>
              <a:rPr lang="en-US" altLang="zh-CN" dirty="0">
                <a:solidFill>
                  <a:schemeClr val="tx1"/>
                </a:solidFill>
              </a:rPr>
              <a:t>∵ *</a:t>
            </a:r>
            <a:r>
              <a:rPr lang="zh-CN" altLang="en-US" dirty="0">
                <a:solidFill>
                  <a:schemeClr val="tx1"/>
                </a:solidFill>
              </a:rPr>
              <a:t>优先级高于</a:t>
            </a:r>
            <a:r>
              <a:rPr lang="en-US" altLang="zh-CN" dirty="0">
                <a:solidFill>
                  <a:schemeClr val="tx1"/>
                </a:solidFill>
              </a:rPr>
              <a:t>+</a:t>
            </a:r>
            <a:r>
              <a:rPr lang="zh-CN" altLang="en-US" dirty="0">
                <a:solidFill>
                  <a:schemeClr val="tx1"/>
                </a:solidFill>
              </a:rPr>
              <a:t>，应先归约栈顶的</a:t>
            </a:r>
            <a:r>
              <a:rPr lang="en-US" altLang="zh-CN" dirty="0">
                <a:solidFill>
                  <a:schemeClr val="tx1"/>
                </a:solidFill>
              </a:rPr>
              <a:t>E*E</a:t>
            </a:r>
            <a:r>
              <a:rPr lang="zh-CN" altLang="en-US" dirty="0">
                <a:solidFill>
                  <a:schemeClr val="tx1"/>
                </a:solidFill>
              </a:rPr>
              <a:t>； 不能移入，故去掉标记为</a:t>
            </a:r>
            <a:r>
              <a:rPr lang="en-US" altLang="zh-CN" dirty="0">
                <a:solidFill>
                  <a:schemeClr val="tx1"/>
                </a:solidFill>
              </a:rPr>
              <a:t>+</a:t>
            </a:r>
            <a:r>
              <a:rPr lang="zh-CN" altLang="en-US" dirty="0">
                <a:solidFill>
                  <a:schemeClr val="tx1"/>
                </a:solidFill>
              </a:rPr>
              <a:t>的出边。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en-US" altLang="zh-CN" dirty="0"/>
              <a:t>*   </a:t>
            </a:r>
            <a:r>
              <a:rPr lang="en-US" altLang="zh-CN" dirty="0">
                <a:solidFill>
                  <a:schemeClr val="tx1"/>
                </a:solidFill>
              </a:rPr>
              <a:t>∵ *</a:t>
            </a:r>
            <a:r>
              <a:rPr lang="zh-CN" altLang="en-US" dirty="0">
                <a:solidFill>
                  <a:schemeClr val="tx1"/>
                </a:solidFill>
              </a:rPr>
              <a:t>是左结合的，应先归约栈顶的</a:t>
            </a:r>
            <a:r>
              <a:rPr lang="en-US" altLang="zh-CN" dirty="0">
                <a:solidFill>
                  <a:schemeClr val="tx1"/>
                </a:solidFill>
              </a:rPr>
              <a:t>E*E</a:t>
            </a:r>
            <a:r>
              <a:rPr lang="zh-CN" altLang="en-US" dirty="0">
                <a:solidFill>
                  <a:schemeClr val="tx1"/>
                </a:solidFill>
              </a:rPr>
              <a:t>； 不能移入，故去掉标记为</a:t>
            </a:r>
            <a:r>
              <a:rPr lang="en-US" altLang="zh-CN" dirty="0">
                <a:solidFill>
                  <a:schemeClr val="tx1"/>
                </a:solidFill>
              </a:rPr>
              <a:t>*</a:t>
            </a:r>
            <a:r>
              <a:rPr lang="zh-CN" altLang="en-US" dirty="0">
                <a:solidFill>
                  <a:schemeClr val="tx1"/>
                </a:solidFill>
              </a:rPr>
              <a:t>的出边。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en-US" altLang="zh-CN" dirty="0"/>
              <a:t>Follow(E)</a:t>
            </a:r>
            <a:r>
              <a:rPr lang="zh-CN" altLang="en-US" dirty="0"/>
              <a:t>的符号，</a:t>
            </a:r>
            <a:r>
              <a:rPr lang="zh-CN" altLang="en-US" dirty="0">
                <a:solidFill>
                  <a:schemeClr val="tx1"/>
                </a:solidFill>
              </a:rPr>
              <a:t>均归约</a:t>
            </a:r>
          </a:p>
        </p:txBody>
      </p:sp>
    </p:spTree>
    <p:extLst>
      <p:ext uri="{BB962C8B-B14F-4D97-AF65-F5344CB8AC3E}">
        <p14:creationId xmlns:p14="http://schemas.microsoft.com/office/powerpoint/2010/main" val="12929325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自定义 27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35F90"/>
      </a:accent1>
      <a:accent2>
        <a:srgbClr val="0099C5"/>
      </a:accent2>
      <a:accent3>
        <a:srgbClr val="E1CEAB"/>
      </a:accent3>
      <a:accent4>
        <a:srgbClr val="C7A25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18828</TotalTime>
  <Words>15055</Words>
  <Application>Microsoft Office PowerPoint</Application>
  <PresentationFormat>宽屏</PresentationFormat>
  <Paragraphs>4552</Paragraphs>
  <Slides>105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105</vt:i4>
      </vt:variant>
    </vt:vector>
  </HeadingPairs>
  <TitlesOfParts>
    <vt:vector size="124" baseType="lpstr">
      <vt:lpstr>Monotype Sorts</vt:lpstr>
      <vt:lpstr>等线</vt:lpstr>
      <vt:lpstr>等线 Light</vt:lpstr>
      <vt:lpstr>华文楷体</vt:lpstr>
      <vt:lpstr>上首标榜体（非商用）</vt:lpstr>
      <vt:lpstr>书体坊兰亭体</vt:lpstr>
      <vt:lpstr>宋体</vt:lpstr>
      <vt:lpstr>Microsoft YaHei</vt:lpstr>
      <vt:lpstr>Microsoft YaHei</vt:lpstr>
      <vt:lpstr>Arial</vt:lpstr>
      <vt:lpstr>Cambria Math</vt:lpstr>
      <vt:lpstr>Candara</vt:lpstr>
      <vt:lpstr>Consolas</vt:lpstr>
      <vt:lpstr>Segoe UI</vt:lpstr>
      <vt:lpstr>Tahoma</vt:lpstr>
      <vt:lpstr>Times New Roman</vt:lpstr>
      <vt:lpstr>Wingdings</vt:lpstr>
      <vt:lpstr>Office 主题​​</vt:lpstr>
      <vt:lpstr>1_Office 主题​​</vt:lpstr>
      <vt:lpstr>PowerPoint 演示文稿</vt:lpstr>
      <vt:lpstr>编译程序的结构 </vt:lpstr>
      <vt:lpstr>内容提要</vt:lpstr>
      <vt:lpstr>本章主要内容</vt:lpstr>
      <vt:lpstr>6.1　LR分析概述 </vt:lpstr>
      <vt:lpstr>6.1　LR分析概述 </vt:lpstr>
      <vt:lpstr>6.1　LR分析概述 </vt:lpstr>
      <vt:lpstr>6.1　LR分析概述 </vt:lpstr>
      <vt:lpstr>6.1　LR分析概述 </vt:lpstr>
      <vt:lpstr>6.1　LR分析概述 </vt:lpstr>
      <vt:lpstr>6.1　LR分析概述 </vt:lpstr>
      <vt:lpstr>6.1　LR分析概述 </vt:lpstr>
      <vt:lpstr>6.1　LR分析概述 </vt:lpstr>
      <vt:lpstr>6.1　LR分析概述 </vt:lpstr>
      <vt:lpstr>6.1　LR分析概述 </vt:lpstr>
      <vt:lpstr>6.1　LR分析概述 </vt:lpstr>
      <vt:lpstr>6.1　LR分析概述 </vt:lpstr>
      <vt:lpstr>6.1　LR分析概述 </vt:lpstr>
      <vt:lpstr>6.1　LR分析概述 </vt:lpstr>
      <vt:lpstr>6.1　LR分析概述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6.1　LR分析概述 </vt:lpstr>
      <vt:lpstr>本章主要内容</vt:lpstr>
      <vt:lpstr>6.2  LR(0)分析</vt:lpstr>
      <vt:lpstr>6.2  LR(0)分析</vt:lpstr>
      <vt:lpstr>6.2  LR(0)分析</vt:lpstr>
      <vt:lpstr>6.2  LR(0)分析</vt:lpstr>
      <vt:lpstr>6.2  LR(0)分析</vt:lpstr>
      <vt:lpstr>6.2  LR(0)分析</vt:lpstr>
      <vt:lpstr>6.2  LR(0)分析</vt:lpstr>
      <vt:lpstr>6.2  LR(0)分析</vt:lpstr>
      <vt:lpstr>6.2  LR(0)分析</vt:lpstr>
      <vt:lpstr>6.2  LR(0)分析</vt:lpstr>
      <vt:lpstr>6.2  LR(0)分析</vt:lpstr>
      <vt:lpstr>6.2  LR(0)分析</vt:lpstr>
      <vt:lpstr>6.2  LR(0)分析</vt:lpstr>
      <vt:lpstr>6.2.4  构造LR(0)项目集规范族 </vt:lpstr>
      <vt:lpstr>本章主要内容</vt:lpstr>
      <vt:lpstr>6.3　SLR(1)分析 </vt:lpstr>
      <vt:lpstr>6.3  SLR(1)分析</vt:lpstr>
      <vt:lpstr>6.3　SLR(1)分析 </vt:lpstr>
      <vt:lpstr>6.3　SLR(1)分析 </vt:lpstr>
      <vt:lpstr>6.3　SLR(1)分析 </vt:lpstr>
      <vt:lpstr>6.3　SLR(1)分析 </vt:lpstr>
      <vt:lpstr>6.3　SLR(1)分析 </vt:lpstr>
      <vt:lpstr>6.3　SLR(1)分析 </vt:lpstr>
      <vt:lpstr>6.3　SLR(1)分析 </vt:lpstr>
      <vt:lpstr>6.3　SLR(1)分析 </vt:lpstr>
      <vt:lpstr>6.3　SLR(1)分析 </vt:lpstr>
      <vt:lpstr>6.3　SLR(1)分析 </vt:lpstr>
      <vt:lpstr>6.3　SLR(1)分析 </vt:lpstr>
      <vt:lpstr>6.3　SLR(1)分析 </vt:lpstr>
      <vt:lpstr>6.3　SLR(1)分析 </vt:lpstr>
      <vt:lpstr>6.3　SLR(1)分析 </vt:lpstr>
      <vt:lpstr>本章主要内容</vt:lpstr>
      <vt:lpstr>6.4　LR(1)分析 </vt:lpstr>
      <vt:lpstr>6.4　LR(1)分析 </vt:lpstr>
      <vt:lpstr>6.4　LR(1)分析 </vt:lpstr>
      <vt:lpstr>6.4.1 LR(1)项目集族的构造 </vt:lpstr>
      <vt:lpstr>6.4.1 LR(1)项目集族的构造 </vt:lpstr>
      <vt:lpstr>6.4.1 LR(1)项目集族的构造 </vt:lpstr>
      <vt:lpstr>6.4.2 LR(1)分析表的构造 </vt:lpstr>
      <vt:lpstr>6.4.2 LR(1)分析表的构造 </vt:lpstr>
      <vt:lpstr>6.4.2 LR(1)分析表的构造 </vt:lpstr>
      <vt:lpstr>6.4.2 LR(1)分析表的构造 </vt:lpstr>
      <vt:lpstr>6.4.3 LR(1)文法</vt:lpstr>
      <vt:lpstr>6.4　LR(1)分析 </vt:lpstr>
      <vt:lpstr>6.4　LR(1)分析 </vt:lpstr>
      <vt:lpstr>6.4　LR(1)分析 </vt:lpstr>
      <vt:lpstr>本章主要内容</vt:lpstr>
      <vt:lpstr>6.5　LALR(1)分析</vt:lpstr>
      <vt:lpstr>6.5　LALR(1)分析</vt:lpstr>
      <vt:lpstr>6.5　LALR(1)分析</vt:lpstr>
      <vt:lpstr>6.5　LALR(1)分析</vt:lpstr>
      <vt:lpstr>6.5　LALR(1)分析</vt:lpstr>
      <vt:lpstr>6.5　LALR(1)分析</vt:lpstr>
      <vt:lpstr>6.5　LALR(1)分析</vt:lpstr>
      <vt:lpstr>6.5　LALR(1)分析</vt:lpstr>
      <vt:lpstr>6.5　LALR(1)分析</vt:lpstr>
      <vt:lpstr>6.5　LALR(1)分析</vt:lpstr>
      <vt:lpstr>6.5　LALR(1)分析</vt:lpstr>
      <vt:lpstr>6.5　LALR(1)分析</vt:lpstr>
      <vt:lpstr>本章主要内容</vt:lpstr>
      <vt:lpstr>6.6　二义性文法的应用</vt:lpstr>
      <vt:lpstr>6.6　二义性文法的应用</vt:lpstr>
      <vt:lpstr>6.6　二义性文法的应用</vt:lpstr>
      <vt:lpstr>6.6　二义性文法的应用</vt:lpstr>
      <vt:lpstr>小结</vt:lpstr>
      <vt:lpstr>小结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QZ7420</dc:creator>
  <cp:lastModifiedBy>茂林 杨</cp:lastModifiedBy>
  <cp:revision>701</cp:revision>
  <cp:lastPrinted>2022-10-13T02:21:01Z</cp:lastPrinted>
  <dcterms:created xsi:type="dcterms:W3CDTF">2022-06-03T05:02:51Z</dcterms:created>
  <dcterms:modified xsi:type="dcterms:W3CDTF">2024-04-15T17:53:15Z</dcterms:modified>
</cp:coreProperties>
</file>